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7" r:id="rId2"/>
  </p:sldMasterIdLst>
  <p:notesMasterIdLst>
    <p:notesMasterId r:id="rId39"/>
  </p:notesMasterIdLst>
  <p:handoutMasterIdLst>
    <p:handoutMasterId r:id="rId40"/>
  </p:handoutMasterIdLst>
  <p:sldIdLst>
    <p:sldId id="277" r:id="rId3"/>
    <p:sldId id="258" r:id="rId4"/>
    <p:sldId id="278" r:id="rId5"/>
    <p:sldId id="336" r:id="rId6"/>
    <p:sldId id="335" r:id="rId7"/>
    <p:sldId id="315" r:id="rId8"/>
    <p:sldId id="344" r:id="rId9"/>
    <p:sldId id="314" r:id="rId10"/>
    <p:sldId id="263" r:id="rId11"/>
    <p:sldId id="318" r:id="rId12"/>
    <p:sldId id="337" r:id="rId13"/>
    <p:sldId id="338" r:id="rId14"/>
    <p:sldId id="316" r:id="rId15"/>
    <p:sldId id="339" r:id="rId16"/>
    <p:sldId id="319" r:id="rId17"/>
    <p:sldId id="328" r:id="rId18"/>
    <p:sldId id="327" r:id="rId19"/>
    <p:sldId id="320" r:id="rId20"/>
    <p:sldId id="322" r:id="rId21"/>
    <p:sldId id="340" r:id="rId22"/>
    <p:sldId id="323" r:id="rId23"/>
    <p:sldId id="341" r:id="rId24"/>
    <p:sldId id="342" r:id="rId25"/>
    <p:sldId id="324" r:id="rId26"/>
    <p:sldId id="325" r:id="rId27"/>
    <p:sldId id="326" r:id="rId28"/>
    <p:sldId id="345" r:id="rId29"/>
    <p:sldId id="346" r:id="rId30"/>
    <p:sldId id="317" r:id="rId31"/>
    <p:sldId id="270" r:id="rId32"/>
    <p:sldId id="330" r:id="rId33"/>
    <p:sldId id="280" r:id="rId34"/>
    <p:sldId id="321" r:id="rId35"/>
    <p:sldId id="334" r:id="rId36"/>
    <p:sldId id="343" r:id="rId37"/>
    <p:sldId id="313" r:id="rId38"/>
  </p:sldIdLst>
  <p:sldSz cx="9144000" cy="6858000" type="screen4x3"/>
  <p:notesSz cx="6858000" cy="9144000"/>
  <p:defaultTextStyle>
    <a:defPPr>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61" autoAdjust="0"/>
    <p:restoredTop sz="89825" autoAdjust="0"/>
  </p:normalViewPr>
  <p:slideViewPr>
    <p:cSldViewPr>
      <p:cViewPr>
        <p:scale>
          <a:sx n="75" d="100"/>
          <a:sy n="75" d="100"/>
        </p:scale>
        <p:origin x="-1320" y="-72"/>
      </p:cViewPr>
      <p:guideLst>
        <p:guide orient="horz" pos="2160"/>
        <p:guide pos="2880"/>
      </p:guideLst>
    </p:cSldViewPr>
  </p:slideViewPr>
  <p:outlineViewPr>
    <p:cViewPr>
      <p:scale>
        <a:sx n="33" d="100"/>
        <a:sy n="33" d="100"/>
      </p:scale>
      <p:origin x="0" y="713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UY"/>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601103-24C2-4517-BD6C-2A37AB975398}" type="datetimeFigureOut">
              <a:rPr lang="es-UY" smtClean="0"/>
              <a:pPr/>
              <a:t>15/06/2015</a:t>
            </a:fld>
            <a:endParaRPr lang="es-UY"/>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UY"/>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063172-BA8F-4E05-B319-E9DADA144FCC}" type="slidenum">
              <a:rPr lang="es-UY" smtClean="0"/>
              <a:pPr/>
              <a:t>‹Nº›</a:t>
            </a:fld>
            <a:endParaRPr lang="es-UY"/>
          </a:p>
        </p:txBody>
      </p:sp>
    </p:spTree>
    <p:extLst>
      <p:ext uri="{BB962C8B-B14F-4D97-AF65-F5344CB8AC3E}">
        <p14:creationId xmlns:p14="http://schemas.microsoft.com/office/powerpoint/2010/main" val="4281020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es-ES" sz="1200"/>
            </a:lvl1pPr>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es-ES" sz="1200"/>
            </a:lvl1pPr>
          </a:lstStyle>
          <a:p>
            <a:fld id="{00F830A1-3891-4B82-A120-081866556DA0}" type="datetimeFigureOut">
              <a:rPr/>
              <a:pPr/>
              <a:t>07/05/2015</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es-ES" sz="1200"/>
            </a:lvl1pPr>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es-ES" sz="1200"/>
            </a:lvl1pPr>
          </a:lstStyle>
          <a:p>
            <a:fld id="{58CC9574-A819-4FE4-99A7-1E27AD09ADC2}" type="slidenum">
              <a:rPr/>
              <a:pPr/>
              <a:t>‹Nº›</a:t>
            </a:fld>
            <a:endParaRPr lang="es-ES"/>
          </a:p>
        </p:txBody>
      </p:sp>
    </p:spTree>
    <p:extLst>
      <p:ext uri="{BB962C8B-B14F-4D97-AF65-F5344CB8AC3E}">
        <p14:creationId xmlns:p14="http://schemas.microsoft.com/office/powerpoint/2010/main" val="1712331532"/>
      </p:ext>
    </p:extLst>
  </p:cSld>
  <p:clrMap bg1="lt1" tx1="dk1" bg2="lt2" tx2="dk2" accent1="accent1" accent2="accent2" accent3="accent3" accent4="accent4" accent5="accent5" accent6="accent6" hlink="hlink" folHlink="folHlink"/>
  <p:notesStyle>
    <a:lvl1pPr marL="0" algn="l" defTabSz="914400" rtl="0" eaLnBrk="1" latinLnBrk="0" hangingPunct="1">
      <a:defRPr lang="es-ES" sz="1200" kern="1200">
        <a:solidFill>
          <a:schemeClr val="tx1"/>
        </a:solidFill>
        <a:latin typeface="+mn-lt"/>
        <a:ea typeface="+mn-ea"/>
        <a:cs typeface="+mn-cs"/>
      </a:defRPr>
    </a:lvl1pPr>
    <a:lvl2pPr marL="457200" algn="l" defTabSz="914400" rtl="0" eaLnBrk="1" latinLnBrk="0" hangingPunct="1">
      <a:defRPr lang="es-ES" sz="1200" kern="1200">
        <a:solidFill>
          <a:schemeClr val="tx1"/>
        </a:solidFill>
        <a:latin typeface="+mn-lt"/>
        <a:ea typeface="+mn-ea"/>
        <a:cs typeface="+mn-cs"/>
      </a:defRPr>
    </a:lvl2pPr>
    <a:lvl3pPr marL="914400" algn="l" defTabSz="914400" rtl="0" eaLnBrk="1" latinLnBrk="0" hangingPunct="1">
      <a:defRPr lang="es-ES" sz="1200" kern="1200">
        <a:solidFill>
          <a:schemeClr val="tx1"/>
        </a:solidFill>
        <a:latin typeface="+mn-lt"/>
        <a:ea typeface="+mn-ea"/>
        <a:cs typeface="+mn-cs"/>
      </a:defRPr>
    </a:lvl3pPr>
    <a:lvl4pPr marL="1371600" algn="l" defTabSz="914400" rtl="0" eaLnBrk="1" latinLnBrk="0" hangingPunct="1">
      <a:defRPr lang="es-ES" sz="1200" kern="1200">
        <a:solidFill>
          <a:schemeClr val="tx1"/>
        </a:solidFill>
        <a:latin typeface="+mn-lt"/>
        <a:ea typeface="+mn-ea"/>
        <a:cs typeface="+mn-cs"/>
      </a:defRPr>
    </a:lvl4pPr>
    <a:lvl5pPr marL="1828800" algn="l" defTabSz="914400" rtl="0" eaLnBrk="1" latinLnBrk="0" hangingPunct="1">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mtClean="0"/>
              <a:t>Este </a:t>
            </a:r>
            <a:r>
              <a:rPr lang="es-ES" dirty="0" smtClean="0"/>
              <a:t>Esta presentación, que se recomienda ver en modo de presentación, muestra las nuevas funciones de PowerPoint. Estas diapositivas están diseñadas para ofrecerle excelentes ideas para las presentaciones que creará en PowerPoint 2010.</a:t>
            </a:r>
          </a:p>
          <a:p>
            <a:endParaRPr lang="es-ES" dirty="0" smtClean="0"/>
          </a:p>
          <a:p>
            <a:r>
              <a:rPr lang="es-ES" dirty="0" smtClean="0"/>
              <a:t>Para obtener más plantillas de muestra, haga clic en la pestaña Archivo y después, en la ficha Nuevo, haga clic en Plantillas de muestra.</a:t>
            </a:r>
          </a:p>
        </p:txBody>
      </p:sp>
      <p:sp>
        <p:nvSpPr>
          <p:cNvPr id="4" name="Slide Number Placeholder 3"/>
          <p:cNvSpPr>
            <a:spLocks noGrp="1"/>
          </p:cNvSpPr>
          <p:nvPr>
            <p:ph type="sldNum" sz="quarter" idx="10"/>
          </p:nvPr>
        </p:nvSpPr>
        <p:spPr/>
        <p:txBody>
          <a:bodyPr/>
          <a:lstStyle/>
          <a:p>
            <a:fld id="{58CC9574-A819-4FE4-99A7-1E27AD09ADC2}" type="slidenum">
              <a:rPr lang="es-ES" smtClean="0"/>
              <a:pPr/>
              <a:t>1</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pPr/>
              <a:t>2</a:t>
            </a:fld>
            <a:endParaRPr lang="es-E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58CC9574-A819-4FE4-99A7-1E27AD09ADC2}" type="slidenum">
              <a:rPr lang="es-ES" smtClean="0"/>
              <a:pPr/>
              <a:t>3</a:t>
            </a:fld>
            <a:endParaRPr lang="es-E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9</a:t>
            </a:fld>
            <a:endParaRPr lang="es-E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30</a:t>
            </a:fld>
            <a:endParaRPr lang="es-E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58CC9574-A819-4FE4-99A7-1E27AD09ADC2}" type="slidenum">
              <a:rPr lang="es-ES" smtClean="0"/>
              <a:pPr/>
              <a:t>32</a:t>
            </a:fld>
            <a:endParaRPr lang="es-E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mtClean="0"/>
              <a:t>Este </a:t>
            </a:r>
            <a:r>
              <a:rPr lang="es-ES" dirty="0" smtClean="0"/>
              <a:t>Esta presentación, que se recomienda ver en modo de presentación, muestra las nuevas funciones de PowerPoint. Estas diapositivas están diseñadas para ofrecerle excelentes ideas para las presentaciones que creará en PowerPoint 2010.</a:t>
            </a:r>
          </a:p>
          <a:p>
            <a:endParaRPr lang="es-ES" dirty="0" smtClean="0"/>
          </a:p>
          <a:p>
            <a:r>
              <a:rPr lang="es-ES" dirty="0" smtClean="0"/>
              <a:t>Para obtener más plantillas de muestra, haga clic en la pestaña Archivo y después, en la ficha Nuevo, haga clic en Plantillas de muestra.</a:t>
            </a:r>
          </a:p>
        </p:txBody>
      </p:sp>
      <p:sp>
        <p:nvSpPr>
          <p:cNvPr id="4" name="Slide Number Placeholder 3"/>
          <p:cNvSpPr>
            <a:spLocks noGrp="1"/>
          </p:cNvSpPr>
          <p:nvPr>
            <p:ph type="sldNum" sz="quarter" idx="10"/>
          </p:nvPr>
        </p:nvSpPr>
        <p:spPr/>
        <p:txBody>
          <a:bodyPr/>
          <a:lstStyle/>
          <a:p>
            <a:fld id="{58CC9574-A819-4FE4-99A7-1E27AD09ADC2}" type="slidenum">
              <a:rPr smtClean="0">
                <a:solidFill>
                  <a:prstClr val="black"/>
                </a:solidFill>
              </a:rPr>
              <a:pPr/>
              <a:t>36</a:t>
            </a:fld>
            <a:endParaRPr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 Id="rId5" Type="http://schemas.openxmlformats.org/officeDocument/2006/relationships/image" Target="../media/image19.png"/><Relationship Id="rId4" Type="http://schemas.openxmlformats.org/officeDocument/2006/relationships/image" Target="../media/image18.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8.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duotone>
              <a:schemeClr val="accent3">
                <a:shade val="45000"/>
                <a:satMod val="135000"/>
              </a:schemeClr>
              <a:prstClr val="white"/>
            </a:duotone>
          </a:blip>
          <a:stretch>
            <a:fillRect/>
          </a:stretch>
        </p:blipFill>
        <p:spPr>
          <a:xfrm>
            <a:off x="3503486" y="20548"/>
            <a:ext cx="5624418" cy="2825496"/>
          </a:xfrm>
          <a:prstGeom prst="rect">
            <a:avLst/>
          </a:prstGeom>
          <a:solidFill>
            <a:schemeClr val="accent2">
              <a:lumMod val="20000"/>
              <a:lumOff val="80000"/>
            </a:schemeClr>
          </a:solidFill>
        </p:spPr>
      </p:pic>
      <p:pic>
        <p:nvPicPr>
          <p:cNvPr id="9" name="Picture 8"/>
          <p:cNvPicPr>
            <a:picLocks noChangeAspect="1"/>
          </p:cNvPicPr>
          <p:nvPr userDrawn="1"/>
        </p:nvPicPr>
        <p:blipFill>
          <a:blip r:embed="rId3" cstate="print">
            <a:duotone>
              <a:prstClr val="black"/>
              <a:schemeClr val="accent2">
                <a:tint val="45000"/>
                <a:satMod val="400000"/>
              </a:schemeClr>
            </a:duotone>
          </a:blip>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4" cstate="print">
            <a:duotone>
              <a:schemeClr val="accent3">
                <a:shade val="45000"/>
                <a:satMod val="135000"/>
              </a:schemeClr>
              <a:prstClr val="white"/>
            </a:duotone>
          </a:blip>
          <a:stretch>
            <a:fillRect/>
          </a:stretch>
        </p:blipFill>
        <p:spPr>
          <a:xfrm>
            <a:off x="7662119" y="2819400"/>
            <a:ext cx="1461333" cy="2293850"/>
          </a:xfrm>
          <a:prstGeom prst="rect">
            <a:avLst/>
          </a:prstGeom>
        </p:spPr>
      </p:pic>
      <p:pic>
        <p:nvPicPr>
          <p:cNvPr id="11" name="Picture 10"/>
          <p:cNvPicPr>
            <a:picLocks/>
          </p:cNvPicPr>
          <p:nvPr userDrawn="1"/>
        </p:nvPicPr>
        <p:blipFill>
          <a:blip r:embed="rId5" cstate="print"/>
          <a:stretch>
            <a:fillRect/>
          </a:stretch>
        </p:blipFill>
        <p:spPr>
          <a:xfrm>
            <a:off x="20548" y="5089818"/>
            <a:ext cx="9098280" cy="1737360"/>
          </a:xfrm>
          <a:prstGeom prst="rect">
            <a:avLst/>
          </a:prstGeom>
        </p:spPr>
      </p:pic>
      <p:sp>
        <p:nvSpPr>
          <p:cNvPr id="4" name="Date Placeholder 3"/>
          <p:cNvSpPr>
            <a:spLocks noGrp="1"/>
          </p:cNvSpPr>
          <p:nvPr>
            <p:ph type="dt" sz="half" idx="10"/>
          </p:nvPr>
        </p:nvSpPr>
        <p:spPr/>
        <p:txBody>
          <a:bodyPr/>
          <a:lstStyle>
            <a:lvl1pPr eaLnBrk="1" latinLnBrk="0" hangingPunct="1">
              <a:defRPr kumimoji="0" lang="es-ES">
                <a:solidFill>
                  <a:schemeClr val="bg1"/>
                </a:solidFill>
              </a:defRPr>
            </a:lvl1pPr>
          </a:lstStyle>
          <a:p>
            <a:r>
              <a:rPr lang="es-ES_tradnl" smtClean="0"/>
              <a:t>07/05/2015</a:t>
            </a:r>
            <a:endParaRPr kumimoji="0" lang="es-ES" dirty="0"/>
          </a:p>
        </p:txBody>
      </p:sp>
      <p:sp>
        <p:nvSpPr>
          <p:cNvPr id="5" name="Footer Placeholder 4"/>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pPr/>
              <a:t>‹Nº›</a:t>
            </a:fld>
            <a:endParaRPr kumimoji="0" lang="es-ES"/>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eaLnBrk="1" latinLnBrk="0" hangingPunct="1">
              <a:buNone/>
              <a:defRPr kumimoji="0" lang="es-ES" sz="2200" kern="1200">
                <a:solidFill>
                  <a:schemeClr val="tx1">
                    <a:lumMod val="75000"/>
                    <a:lumOff val="25000"/>
                  </a:schemeClr>
                </a:solidFill>
                <a:latin typeface="Calibri" pitchFamily="34" charset="0"/>
                <a:ea typeface="+mn-ea"/>
                <a:cs typeface="+mn-cs"/>
              </a:defRPr>
            </a:lvl1pPr>
          </a:lstStyle>
          <a:p>
            <a:pPr lvl="0"/>
            <a:r>
              <a:rPr kumimoji="0" lang="es-ES" dirty="0"/>
              <a:t>Haga clic para modificar el estilo de subtítulo del patrón</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eaLnBrk="1" latinLnBrk="0" hangingPunct="1">
              <a:defRPr kumimoji="0" lang="es-ES" sz="3600" b="1" kern="1200" baseline="0">
                <a:solidFill>
                  <a:schemeClr val="bg1"/>
                </a:solidFill>
                <a:latin typeface="Arial" pitchFamily="34" charset="0"/>
                <a:ea typeface="+mn-ea"/>
                <a:cs typeface="Arial" pitchFamily="34" charset="0"/>
              </a:defRPr>
            </a:lvl1pPr>
          </a:lstStyle>
          <a:p>
            <a:pPr marL="342900" lvl="0" indent="-342900" algn="l" defTabSz="914400" eaLnBrk="1" latinLnBrk="0" hangingPunct="1"/>
            <a:r>
              <a:rPr lang="es-ES" smtClean="0"/>
              <a:t>Haga clic para modificar el estilo de título del patrón</a:t>
            </a:r>
            <a:endParaRPr/>
          </a:p>
        </p:txBody>
      </p:sp>
      <p:pic>
        <p:nvPicPr>
          <p:cNvPr id="12" name="11 Imagen"/>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179512" y="105332"/>
            <a:ext cx="2201056" cy="2655928"/>
          </a:xfrm>
          <a:prstGeom prst="rect">
            <a:avLst/>
          </a:prstGeom>
        </p:spPr>
      </p:pic>
      <p:pic>
        <p:nvPicPr>
          <p:cNvPr id="13" name="12 Imagen"/>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rot="15853994">
            <a:off x="8411760" y="1782558"/>
            <a:ext cx="240928" cy="12054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 calcmode="lin" valueType="num">
                                      <p:cBhvr additive="base">
                                        <p:cTn id="11"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5">
                                            <p:txEl>
                                              <p:pRg st="0" end="0"/>
                                            </p:txEl>
                                          </p:spTgt>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ido multimedia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r>
              <a:rPr lang="es-ES_tradnl" smtClean="0"/>
              <a:t>07/05/2015</a:t>
            </a:r>
            <a:endParaRPr kumimoji="0" lang="es-ES"/>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pPr/>
              <a:t>‹Nº›</a:t>
            </a:fld>
            <a:endParaRPr kumimoji="0" lang="es-ES"/>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b="1">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smtClean="0"/>
              <a:t>Haga clic para modificar el estilo de título del patrón</a:t>
            </a:r>
            <a:endParaRPr/>
          </a:p>
        </p:txBody>
      </p:sp>
      <p:sp>
        <p:nvSpPr>
          <p:cNvPr id="9" name="Media Placeholder 8"/>
          <p:cNvSpPr>
            <a:spLocks noGrp="1"/>
          </p:cNvSpPr>
          <p:nvPr>
            <p:ph type="media" sz="quarter" idx="13"/>
          </p:nvPr>
        </p:nvSpPr>
        <p:spPr>
          <a:xfrm>
            <a:off x="587022" y="838200"/>
            <a:ext cx="4873752" cy="3812822"/>
          </a:xfrm>
        </p:spPr>
        <p:txBody>
          <a:bodyPr/>
          <a:lstStyle>
            <a:lvl1pPr eaLnBrk="1" latinLnBrk="0" hangingPunct="1">
              <a:buNone/>
              <a:defRPr kumimoji="0" lang="es-ES"/>
            </a:lvl1pPr>
          </a:lstStyle>
          <a:p>
            <a:pPr eaLnBrk="1" latinLnBrk="0" hangingPunct="1"/>
            <a:r>
              <a:rPr lang="es-ES" smtClean="0"/>
              <a:t>Haga clic en el icono para agregar medios</a:t>
            </a:r>
            <a:endParaRPr/>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eaLnBrk="1" latinLnBrk="0" hangingPunct="1">
              <a:buNone/>
              <a:defRPr kumimoji="0" lang="es-ES" sz="2400">
                <a:solidFill>
                  <a:schemeClr val="bg1"/>
                </a:solidFill>
              </a:defRPr>
            </a:lvl1pPr>
          </a:lstStyle>
          <a:p>
            <a:pPr lvl="0" eaLnBrk="1" latinLnBrk="0" hangingPunct="1"/>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b="1">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smtClean="0"/>
              <a:t>Haga clic en el icono para agregar una imagen</a:t>
            </a:r>
            <a:endParaRPr/>
          </a:p>
        </p:txBody>
      </p:sp>
      <p:sp>
        <p:nvSpPr>
          <p:cNvPr id="4" name="Text Placeholder 3"/>
          <p:cNvSpPr>
            <a:spLocks noGrp="1"/>
          </p:cNvSpPr>
          <p:nvPr>
            <p:ph type="body" sz="half" idx="2"/>
          </p:nvPr>
        </p:nvSpPr>
        <p:spPr>
          <a:xfrm>
            <a:off x="1792288" y="5562600"/>
            <a:ext cx="5486400" cy="609600"/>
          </a:xfrm>
        </p:spPr>
        <p:txBody>
          <a:bodyPr/>
          <a:lstStyle>
            <a:lvl1pPr marL="0" indent="0" algn="ctr"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lvl1pPr eaLnBrk="1" latinLnBrk="0" hangingPunct="1">
              <a:defRPr kumimoji="0" lang="es-ES">
                <a:solidFill>
                  <a:schemeClr val="bg1"/>
                </a:solidFill>
              </a:defRPr>
            </a:lvl1pPr>
          </a:lstStyle>
          <a:p>
            <a:r>
              <a:rPr lang="es-ES_tradnl" smtClean="0"/>
              <a:t>07/05/2015</a:t>
            </a:r>
            <a:endParaRPr kumimoji="0" lang="es-ES"/>
          </a:p>
        </p:txBody>
      </p:sp>
      <p:sp>
        <p:nvSpPr>
          <p:cNvPr id="6"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7"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pPr/>
              <a:t>‹Nº›</a:t>
            </a:fld>
            <a:endParaRPr kumimoji="0" lang="es-E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ítulo y text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r>
              <a:rPr lang="es-ES_tradnl" smtClean="0"/>
              <a:t>07/05/2015</a:t>
            </a:r>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p>
            <a:fld id="{240D5ECE-8B49-45CD-BE81-EF81920D1969}" type="slidenum">
              <a:rPr/>
              <a:pPr/>
              <a:t>‹Nº›</a:t>
            </a:fld>
            <a:endParaRPr kumimoji="0" lang="es-ES"/>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es-ES" sz="2800" b="1" kern="1200" baseline="0">
                <a:solidFill>
                  <a:schemeClr val="bg1"/>
                </a:solidFill>
                <a:latin typeface="+mn-lt"/>
                <a:ea typeface="+mn-ea"/>
                <a:cs typeface="+mn-cs"/>
              </a:defRPr>
            </a:lvl1pPr>
          </a:lstStyle>
          <a:p>
            <a:r>
              <a:rPr kumimoji="0" lang="es-ES"/>
              <a:t>    Haga clic para modificar el estilo de título del patrón</a:t>
            </a: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Texto y títul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a:xfrm>
            <a:off x="457200" y="274638"/>
            <a:ext cx="5105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r>
              <a:rPr lang="es-ES_tradnl" smtClean="0"/>
              <a:t>07/05/2015</a:t>
            </a:r>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a:pPr/>
              <a:t>‹Nº›</a:t>
            </a:fld>
            <a:endParaRPr kumimoji="0" lang="es-E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En blanco">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r>
              <a:rPr lang="es-ES_tradnl" smtClean="0"/>
              <a:t>07/05/2015</a:t>
            </a:r>
            <a:endParaRPr kumimoji="0" lang="es-ES"/>
          </a:p>
        </p:txBody>
      </p:sp>
      <p:sp>
        <p:nvSpPr>
          <p:cNvPr id="3" name="Footer Placeholder 2"/>
          <p:cNvSpPr>
            <a:spLocks noGrp="1"/>
          </p:cNvSpPr>
          <p:nvPr>
            <p:ph type="ftr" sz="quarter" idx="11"/>
          </p:nvPr>
        </p:nvSpPr>
        <p:spPr/>
        <p:txBody>
          <a:bodyPr/>
          <a:lstStyle/>
          <a:p>
            <a:endParaRPr kumimoji="0" lang="es-ES"/>
          </a:p>
        </p:txBody>
      </p:sp>
      <p:sp>
        <p:nvSpPr>
          <p:cNvPr id="4" name="Slide Number Placeholder 3"/>
          <p:cNvSpPr>
            <a:spLocks noGrp="1"/>
          </p:cNvSpPr>
          <p:nvPr>
            <p:ph type="sldNum" sz="quarter" idx="12"/>
          </p:nvPr>
        </p:nvSpPr>
        <p:spPr/>
        <p:txBody>
          <a:bodyPr/>
          <a:lstStyle/>
          <a:p>
            <a:fld id="{73820FCD-5F4C-4989-BE05-0A8208BCBC21}" type="slidenum">
              <a:rPr/>
              <a:pPr/>
              <a:t>‹Nº›</a:t>
            </a:fld>
            <a:endParaRPr kumimoji="0" lang="es-E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duotone>
              <a:schemeClr val="accent3">
                <a:shade val="45000"/>
                <a:satMod val="135000"/>
              </a:schemeClr>
              <a:prstClr val="white"/>
            </a:duotone>
          </a:blip>
          <a:stretch>
            <a:fillRect/>
          </a:stretch>
        </p:blipFill>
        <p:spPr>
          <a:xfrm>
            <a:off x="3503486" y="20548"/>
            <a:ext cx="5624418" cy="2825496"/>
          </a:xfrm>
          <a:prstGeom prst="rect">
            <a:avLst/>
          </a:prstGeom>
          <a:solidFill>
            <a:schemeClr val="accent2">
              <a:lumMod val="20000"/>
              <a:lumOff val="80000"/>
            </a:schemeClr>
          </a:solidFill>
        </p:spPr>
      </p:pic>
      <p:pic>
        <p:nvPicPr>
          <p:cNvPr id="9" name="Picture 8"/>
          <p:cNvPicPr>
            <a:picLocks noChangeAspect="1"/>
          </p:cNvPicPr>
          <p:nvPr userDrawn="1"/>
        </p:nvPicPr>
        <p:blipFill>
          <a:blip r:embed="rId3" cstate="print">
            <a:duotone>
              <a:prstClr val="black"/>
              <a:schemeClr val="accent2">
                <a:tint val="45000"/>
                <a:satMod val="400000"/>
              </a:schemeClr>
            </a:duotone>
          </a:blip>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4" cstate="print">
            <a:duotone>
              <a:schemeClr val="accent3">
                <a:shade val="45000"/>
                <a:satMod val="135000"/>
              </a:schemeClr>
              <a:prstClr val="white"/>
            </a:duotone>
          </a:blip>
          <a:stretch>
            <a:fillRect/>
          </a:stretch>
        </p:blipFill>
        <p:spPr>
          <a:xfrm>
            <a:off x="7662119" y="2819400"/>
            <a:ext cx="1461333" cy="2293850"/>
          </a:xfrm>
          <a:prstGeom prst="rect">
            <a:avLst/>
          </a:prstGeom>
        </p:spPr>
      </p:pic>
      <p:pic>
        <p:nvPicPr>
          <p:cNvPr id="11" name="Picture 10"/>
          <p:cNvPicPr>
            <a:picLocks/>
          </p:cNvPicPr>
          <p:nvPr userDrawn="1"/>
        </p:nvPicPr>
        <p:blipFill>
          <a:blip r:embed="rId5" cstate="print"/>
          <a:stretch>
            <a:fillRect/>
          </a:stretch>
        </p:blipFill>
        <p:spPr>
          <a:xfrm>
            <a:off x="20548" y="5089818"/>
            <a:ext cx="9098280" cy="1737360"/>
          </a:xfrm>
          <a:prstGeom prst="rect">
            <a:avLst/>
          </a:prstGeom>
        </p:spPr>
      </p:pic>
      <p:sp>
        <p:nvSpPr>
          <p:cNvPr id="4" name="Date Placeholder 3"/>
          <p:cNvSpPr>
            <a:spLocks noGrp="1"/>
          </p:cNvSpPr>
          <p:nvPr>
            <p:ph type="dt" sz="half" idx="10"/>
          </p:nvPr>
        </p:nvSpPr>
        <p:spPr/>
        <p:txBody>
          <a:bodyPr/>
          <a:lstStyle>
            <a:lvl1pPr eaLnBrk="1" latinLnBrk="0" hangingPunct="1">
              <a:defRPr kumimoji="0" lang="es-ES">
                <a:solidFill>
                  <a:schemeClr val="bg1"/>
                </a:solidFill>
              </a:defRPr>
            </a:lvl1pPr>
          </a:lstStyle>
          <a:p>
            <a:r>
              <a:rPr lang="es-ES_tradnl" smtClean="0">
                <a:solidFill>
                  <a:prstClr val="white"/>
                </a:solidFill>
              </a:rPr>
              <a:t>07/05/2015</a:t>
            </a:r>
            <a:endParaRPr dirty="0">
              <a:solidFill>
                <a:prstClr val="white"/>
              </a:solidFill>
            </a:endParaRPr>
          </a:p>
        </p:txBody>
      </p:sp>
      <p:sp>
        <p:nvSpPr>
          <p:cNvPr id="5" name="Footer Placeholder 4"/>
          <p:cNvSpPr>
            <a:spLocks noGrp="1"/>
          </p:cNvSpPr>
          <p:nvPr>
            <p:ph type="ftr" sz="quarter" idx="11"/>
          </p:nvPr>
        </p:nvSpPr>
        <p:spPr/>
        <p:txBody>
          <a:bodyPr/>
          <a:lstStyle>
            <a:lvl1pPr eaLnBrk="1" latinLnBrk="0" hangingPunct="1">
              <a:defRPr kumimoji="0" lang="es-ES">
                <a:solidFill>
                  <a:schemeClr val="bg1"/>
                </a:solidFill>
              </a:defRPr>
            </a:lvl1pPr>
          </a:lstStyle>
          <a:p>
            <a:endParaRPr>
              <a:solidFill>
                <a:prstClr val="white"/>
              </a:solidFill>
            </a:endParaRPr>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a:solidFill>
                <a:prstClr val="white"/>
              </a:solidFill>
            </a:endParaRPr>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eaLnBrk="1" latinLnBrk="0" hangingPunct="1">
              <a:buNone/>
              <a:defRPr kumimoji="0" lang="es-ES" sz="2200" kern="1200">
                <a:solidFill>
                  <a:schemeClr val="tx1">
                    <a:lumMod val="75000"/>
                    <a:lumOff val="25000"/>
                  </a:schemeClr>
                </a:solidFill>
                <a:latin typeface="Calibri" pitchFamily="34" charset="0"/>
                <a:ea typeface="+mn-ea"/>
                <a:cs typeface="+mn-cs"/>
              </a:defRPr>
            </a:lvl1pPr>
          </a:lstStyle>
          <a:p>
            <a:pPr lvl="0"/>
            <a:r>
              <a:rPr kumimoji="0" lang="es-ES" dirty="0"/>
              <a:t>Haga clic para modificar el estilo de subtítulo del patrón</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eaLnBrk="1" latinLnBrk="0" hangingPunct="1">
              <a:defRPr kumimoji="0" lang="es-ES" sz="3600" b="1" kern="1200" baseline="0">
                <a:solidFill>
                  <a:schemeClr val="bg1"/>
                </a:solidFill>
                <a:latin typeface="Arial" pitchFamily="34" charset="0"/>
                <a:ea typeface="+mn-ea"/>
                <a:cs typeface="Arial" pitchFamily="34" charset="0"/>
              </a:defRPr>
            </a:lvl1pPr>
          </a:lstStyle>
          <a:p>
            <a:pPr marL="342900" lvl="0" indent="-342900" algn="l" defTabSz="914400" eaLnBrk="1" latinLnBrk="0" hangingPunct="1"/>
            <a:r>
              <a:rPr lang="es-ES" smtClean="0"/>
              <a:t>Haga clic para modificar el estilo de título del patrón</a:t>
            </a:r>
            <a:endParaRPr/>
          </a:p>
        </p:txBody>
      </p:sp>
      <p:pic>
        <p:nvPicPr>
          <p:cNvPr id="12" name="11 Imagen"/>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179512" y="105332"/>
            <a:ext cx="2201056" cy="2655928"/>
          </a:xfrm>
          <a:prstGeom prst="rect">
            <a:avLst/>
          </a:prstGeom>
        </p:spPr>
      </p:pic>
      <p:pic>
        <p:nvPicPr>
          <p:cNvPr id="13" name="12 Imagen"/>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rot="15853994">
            <a:off x="8411760" y="1782558"/>
            <a:ext cx="240928" cy="1205444"/>
          </a:xfrm>
          <a:prstGeom prst="rect">
            <a:avLst/>
          </a:prstGeom>
        </p:spPr>
      </p:pic>
    </p:spTree>
    <p:extLst>
      <p:ext uri="{BB962C8B-B14F-4D97-AF65-F5344CB8AC3E}">
        <p14:creationId xmlns:p14="http://schemas.microsoft.com/office/powerpoint/2010/main" val="418498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 calcmode="lin" valueType="num">
                                      <p:cBhvr additive="base">
                                        <p:cTn id="11"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5">
                                            <p:txEl>
                                              <p:pRg st="0" end="0"/>
                                            </p:txEl>
                                          </p:spTgt>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eaLnBrk="1" latinLnBrk="0" hangingPunct="1">
              <a:defRPr kumimoji="0" lang="es-ES" sz="3000" b="1" cap="all"/>
            </a:lvl1pPr>
          </a:lstStyle>
          <a:p>
            <a:pPr eaLnBrk="1" latinLnBrk="0" hangingPunct="1"/>
            <a:r>
              <a:rPr lang="es-ES" dirty="0" smtClean="0"/>
              <a:t>Haga clic para modificar el estilo de título del patrón</a:t>
            </a:r>
            <a:endParaRPr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eaLnBrk="1" latinLnBrk="0" hangingPunct="1">
              <a:buNone/>
              <a:defRPr kumimoji="0" lang="es-ES" sz="1800">
                <a:solidFill>
                  <a:schemeClr val="tx1">
                    <a:lumMod val="65000"/>
                    <a:lumOff val="35000"/>
                  </a:schemeClr>
                </a:solidFill>
              </a:defRPr>
            </a:lvl1pPr>
            <a:lvl2pPr marL="457200" indent="0" eaLnBrk="1" latinLnBrk="0" hangingPunct="1">
              <a:buNone/>
              <a:defRPr kumimoji="0" lang="es-ES" sz="1800">
                <a:solidFill>
                  <a:schemeClr val="tx1">
                    <a:tint val="75000"/>
                  </a:schemeClr>
                </a:solidFill>
              </a:defRPr>
            </a:lvl2pPr>
            <a:lvl3pPr marL="914400" indent="0" eaLnBrk="1" latinLnBrk="0" hangingPunct="1">
              <a:buNone/>
              <a:defRPr kumimoji="0" lang="es-ES" sz="1600">
                <a:solidFill>
                  <a:schemeClr val="tx1">
                    <a:tint val="75000"/>
                  </a:schemeClr>
                </a:solidFill>
              </a:defRPr>
            </a:lvl3pPr>
            <a:lvl4pPr marL="1371600" indent="0" eaLnBrk="1" latinLnBrk="0" hangingPunct="1">
              <a:buNone/>
              <a:defRPr kumimoji="0" lang="es-ES" sz="1400">
                <a:solidFill>
                  <a:schemeClr val="tx1">
                    <a:tint val="75000"/>
                  </a:schemeClr>
                </a:solidFill>
              </a:defRPr>
            </a:lvl4pPr>
            <a:lvl5pPr marL="1828800" indent="0" eaLnBrk="1" latinLnBrk="0" hangingPunct="1">
              <a:buNone/>
              <a:defRPr kumimoji="0" lang="es-ES" sz="1400">
                <a:solidFill>
                  <a:schemeClr val="tx1">
                    <a:tint val="75000"/>
                  </a:schemeClr>
                </a:solidFill>
              </a:defRPr>
            </a:lvl5pPr>
            <a:lvl6pPr marL="2286000" indent="0" eaLnBrk="1" latinLnBrk="0" hangingPunct="1">
              <a:buNone/>
              <a:defRPr kumimoji="0" lang="es-ES" sz="1400">
                <a:solidFill>
                  <a:schemeClr val="tx1">
                    <a:tint val="75000"/>
                  </a:schemeClr>
                </a:solidFill>
              </a:defRPr>
            </a:lvl6pPr>
            <a:lvl7pPr marL="2743200" indent="0" eaLnBrk="1" latinLnBrk="0" hangingPunct="1">
              <a:buNone/>
              <a:defRPr kumimoji="0" lang="es-ES" sz="1400">
                <a:solidFill>
                  <a:schemeClr val="tx1">
                    <a:tint val="75000"/>
                  </a:schemeClr>
                </a:solidFill>
              </a:defRPr>
            </a:lvl7pPr>
            <a:lvl8pPr marL="3200400" indent="0" eaLnBrk="1" latinLnBrk="0" hangingPunct="1">
              <a:buNone/>
              <a:defRPr kumimoji="0" lang="es-ES" sz="1400">
                <a:solidFill>
                  <a:schemeClr val="tx1">
                    <a:tint val="75000"/>
                  </a:schemeClr>
                </a:solidFill>
              </a:defRPr>
            </a:lvl8pPr>
            <a:lvl9pPr marL="3657600" indent="0" eaLnBrk="1" latinLnBrk="0" hangingPunct="1">
              <a:buNone/>
              <a:defRPr kumimoji="0" lang="es-ES" sz="1400">
                <a:solidFill>
                  <a:schemeClr val="tx1">
                    <a:tint val="75000"/>
                  </a:schemeClr>
                </a:solidFill>
              </a:defRPr>
            </a:lvl9pPr>
          </a:lstStyle>
          <a:p>
            <a:pPr lvl="0" eaLnBrk="1" latinLnBrk="0" hangingPunct="1"/>
            <a:r>
              <a:rPr lang="es-ES" dirty="0" smtClean="0"/>
              <a:t>Haga clic para modificar el estilo de texto del patrón</a:t>
            </a:r>
          </a:p>
        </p:txBody>
      </p:sp>
      <p:sp>
        <p:nvSpPr>
          <p:cNvPr id="5" name="Footer Placeholder 4"/>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a:solidFill>
                  <a:srgbClr val="262626">
                    <a:lumMod val="85000"/>
                    <a:lumOff val="15000"/>
                  </a:srgbClr>
                </a:solidFill>
              </a:rPr>
              <a:pPr/>
              <a:t>‹Nº›</a:t>
            </a:fld>
            <a:endParaRPr dirty="0">
              <a:solidFill>
                <a:srgbClr val="262626">
                  <a:lumMod val="85000"/>
                  <a:lumOff val="15000"/>
                </a:srgbClr>
              </a:solidFill>
            </a:endParaRPr>
          </a:p>
        </p:txBody>
      </p:sp>
      <p:sp>
        <p:nvSpPr>
          <p:cNvPr id="7" name="Oval 6"/>
          <p:cNvSpPr/>
          <p:nvPr userDrawn="1"/>
        </p:nvSpPr>
        <p:spPr>
          <a:xfrm>
            <a:off x="762000" y="1946209"/>
            <a:ext cx="2057400" cy="2057400"/>
          </a:xfrm>
          <a:prstGeom prst="ellipse">
            <a:avLst/>
          </a:prstGeom>
          <a:gradFill flip="none" rotWithShape="1">
            <a:gsLst>
              <a:gs pos="0">
                <a:srgbClr val="FFFF00"/>
              </a:gs>
              <a:gs pos="50000">
                <a:srgbClr val="FFC000"/>
              </a:gs>
              <a:gs pos="100000">
                <a:srgbClr val="FFC0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a:solidFill>
                  <a:prstClr val="white"/>
                </a:solidFill>
              </a:rPr>
              <a:t>             </a:t>
            </a:r>
          </a:p>
        </p:txBody>
      </p:sp>
      <p:sp>
        <p:nvSpPr>
          <p:cNvPr id="8" name="Rectangle 7"/>
          <p:cNvSpPr/>
          <p:nvPr userDrawn="1"/>
        </p:nvSpPr>
        <p:spPr>
          <a:xfrm>
            <a:off x="8686800" y="5265376"/>
            <a:ext cx="457200" cy="96672"/>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a:solidFill>
                  <a:srgbClr val="FF6600"/>
                </a:solidFill>
              </a:rPr>
              <a:t>           </a:t>
            </a: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a:solidFill>
                  <a:prstClr val="white"/>
                </a:solidFill>
              </a:rPr>
              <a:t>       </a:t>
            </a:r>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204" y="8621"/>
            <a:ext cx="9131796" cy="727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966439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ítulo y contenid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eaLnBrk="1" latinLnBrk="0" hangingPunct="1">
              <a:defRPr kumimoji="0" lang="es-ES" sz="3000" b="0">
                <a:solidFill>
                  <a:schemeClr val="tx1">
                    <a:lumMod val="85000"/>
                    <a:lumOff val="15000"/>
                  </a:schemeClr>
                </a:solidFill>
              </a:defRPr>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r>
              <a:rPr lang="es-ES_tradnl" smtClean="0">
                <a:solidFill>
                  <a:srgbClr val="262626">
                    <a:lumMod val="85000"/>
                    <a:lumOff val="15000"/>
                  </a:srgbClr>
                </a:solidFill>
              </a:rPr>
              <a:t>07/05/2015</a:t>
            </a:r>
            <a:endParaRPr>
              <a:solidFill>
                <a:srgbClr val="262626">
                  <a:lumMod val="85000"/>
                  <a:lumOff val="15000"/>
                </a:srgbClr>
              </a:solidFill>
            </a:endParaRPr>
          </a:p>
        </p:txBody>
      </p:sp>
      <p:sp>
        <p:nvSpPr>
          <p:cNvPr id="5" name="Footer Placeholder 4"/>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a:solidFill>
                  <a:srgbClr val="262626">
                    <a:lumMod val="85000"/>
                    <a:lumOff val="15000"/>
                  </a:srgbClr>
                </a:solidFill>
              </a:rPr>
              <a:pPr/>
              <a:t>‹Nº›</a:t>
            </a:fld>
            <a:endParaRPr>
              <a:solidFill>
                <a:srgbClr val="262626">
                  <a:lumMod val="85000"/>
                  <a:lumOff val="15000"/>
                </a:srgbClr>
              </a:solidFill>
            </a:endParaRPr>
          </a:p>
        </p:txBody>
      </p:sp>
    </p:spTree>
    <p:extLst>
      <p:ext uri="{BB962C8B-B14F-4D97-AF65-F5344CB8AC3E}">
        <p14:creationId xmlns:p14="http://schemas.microsoft.com/office/powerpoint/2010/main" val="1879581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ítulo y contenido: Énf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r>
              <a:rPr lang="es-ES_tradnl" smtClean="0">
                <a:solidFill>
                  <a:srgbClr val="262626">
                    <a:lumMod val="85000"/>
                    <a:lumOff val="15000"/>
                  </a:srgbClr>
                </a:solidFill>
              </a:rPr>
              <a:t>07/05/2015</a:t>
            </a:r>
            <a:endParaRPr>
              <a:solidFill>
                <a:srgbClr val="262626">
                  <a:lumMod val="85000"/>
                  <a:lumOff val="15000"/>
                </a:srgbClr>
              </a:solidFill>
            </a:endParaRPr>
          </a:p>
        </p:txBody>
      </p:sp>
      <p:sp>
        <p:nvSpPr>
          <p:cNvPr id="4" name="Footer Placeholder 3"/>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a:solidFill>
                <a:srgbClr val="262626">
                  <a:lumMod val="85000"/>
                  <a:lumOff val="15000"/>
                </a:srgbClr>
              </a:solidFill>
            </a:endParaRPr>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a:solidFill>
                  <a:srgbClr val="262626">
                    <a:lumMod val="85000"/>
                    <a:lumOff val="15000"/>
                  </a:srgbClr>
                </a:solidFill>
              </a:rPr>
              <a:pPr/>
              <a:t>‹Nº›</a:t>
            </a:fld>
            <a:endParaRPr>
              <a:solidFill>
                <a:srgbClr val="262626">
                  <a:lumMod val="85000"/>
                  <a:lumOff val="15000"/>
                </a:srgbClr>
              </a:solidFill>
            </a:endParaRPr>
          </a:p>
        </p:txBody>
      </p:sp>
      <p:sp>
        <p:nvSpPr>
          <p:cNvPr id="6" name="Content Placeholder 2"/>
          <p:cNvSpPr>
            <a:spLocks noGrp="1"/>
          </p:cNvSpPr>
          <p:nvPr>
            <p:ph idx="1"/>
          </p:nvPr>
        </p:nvSpPr>
        <p:spPr>
          <a:xfrm>
            <a:off x="457200" y="1600200"/>
            <a:ext cx="8229600" cy="4525963"/>
          </a:xfrm>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Tree>
    <p:extLst>
      <p:ext uri="{BB962C8B-B14F-4D97-AF65-F5344CB8AC3E}">
        <p14:creationId xmlns:p14="http://schemas.microsoft.com/office/powerpoint/2010/main" val="223468785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Obj" preserve="1">
  <p:cSld name="Dos objeto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052" name="Picture 4"/>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5808663"/>
            <a:ext cx="9144000"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0" y="-19049"/>
            <a:ext cx="7524327" cy="927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0999" y="1"/>
            <a:ext cx="7068015" cy="838200"/>
          </a:xfrm>
        </p:spPr>
        <p:txBody>
          <a:bodyPr anchor="b">
            <a:normAutofit/>
          </a:bodyPr>
          <a:lstStyle>
            <a:lvl1pPr algn="l" eaLnBrk="1" latinLnBrk="0" hangingPunct="1">
              <a:defRPr kumimoji="0" lang="es-ES" sz="2800">
                <a:solidFill>
                  <a:schemeClr val="bg1"/>
                </a:solidFill>
              </a:defRPr>
            </a:lvl1p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457200" y="1676402"/>
            <a:ext cx="4038600" cy="3971455"/>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Content Placeholder 3"/>
          <p:cNvSpPr>
            <a:spLocks noGrp="1"/>
          </p:cNvSpPr>
          <p:nvPr>
            <p:ph sz="half" idx="2"/>
          </p:nvPr>
        </p:nvSpPr>
        <p:spPr>
          <a:xfrm>
            <a:off x="4648200" y="1676400"/>
            <a:ext cx="4038600" cy="3971454"/>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p>
            <a:r>
              <a:rPr lang="es-ES_tradnl" smtClean="0">
                <a:solidFill>
                  <a:srgbClr val="262626">
                    <a:tint val="75000"/>
                  </a:srgbClr>
                </a:solidFill>
              </a:rPr>
              <a:t>07/05/2015</a:t>
            </a:r>
            <a:endParaRPr>
              <a:solidFill>
                <a:srgbClr val="262626">
                  <a:tint val="75000"/>
                </a:srgbClr>
              </a:solidFill>
            </a:endParaRPr>
          </a:p>
        </p:txBody>
      </p:sp>
      <p:sp>
        <p:nvSpPr>
          <p:cNvPr id="6" name="Footer Placeholder 5"/>
          <p:cNvSpPr>
            <a:spLocks noGrp="1"/>
          </p:cNvSpPr>
          <p:nvPr>
            <p:ph type="ftr" sz="quarter" idx="11"/>
          </p:nvPr>
        </p:nvSpPr>
        <p:spPr/>
        <p:txBody>
          <a:bodyPr/>
          <a:lstStyle/>
          <a:p>
            <a:endParaRPr>
              <a:solidFill>
                <a:srgbClr val="262626">
                  <a:tint val="75000"/>
                </a:srgbClr>
              </a:solidFill>
            </a:endParaRPr>
          </a:p>
        </p:txBody>
      </p:sp>
      <p:sp>
        <p:nvSpPr>
          <p:cNvPr id="7" name="Slide Number Placeholder 6"/>
          <p:cNvSpPr>
            <a:spLocks noGrp="1"/>
          </p:cNvSpPr>
          <p:nvPr>
            <p:ph type="sldNum" sz="quarter" idx="12"/>
          </p:nvPr>
        </p:nvSpPr>
        <p:spPr/>
        <p:txBody>
          <a:bodyPr/>
          <a:lstStyle/>
          <a:p>
            <a:fld id="{240D5ECE-8B49-45CD-BE81-EF81920D1969}" type="slidenum">
              <a:rPr>
                <a:solidFill>
                  <a:srgbClr val="262626">
                    <a:tint val="75000"/>
                  </a:srgbClr>
                </a:solidFill>
              </a:rPr>
              <a:pPr/>
              <a:t>‹Nº›</a:t>
            </a:fld>
            <a:endParaRPr>
              <a:solidFill>
                <a:srgbClr val="262626">
                  <a:tint val="75000"/>
                </a:srgbClr>
              </a:solidFill>
            </a:endParaRPr>
          </a:p>
        </p:txBody>
      </p:sp>
      <p:pic>
        <p:nvPicPr>
          <p:cNvPr id="2051" name="Picture 3"/>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rot="16200000">
            <a:off x="7870280" y="-365001"/>
            <a:ext cx="927769" cy="1619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52734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eaLnBrk="1" latinLnBrk="0" hangingPunct="1">
              <a:defRPr kumimoji="0" lang="es-ES" sz="3000" b="1" cap="all"/>
            </a:lvl1pPr>
          </a:lstStyle>
          <a:p>
            <a:pPr eaLnBrk="1" latinLnBrk="0" hangingPunct="1"/>
            <a:r>
              <a:rPr lang="es-ES" dirty="0" smtClean="0"/>
              <a:t>Haga clic para modificar el estilo de título del patrón</a:t>
            </a:r>
            <a:endParaRPr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eaLnBrk="1" latinLnBrk="0" hangingPunct="1">
              <a:buNone/>
              <a:defRPr kumimoji="0" lang="es-ES" sz="1800">
                <a:solidFill>
                  <a:schemeClr val="tx1">
                    <a:lumMod val="65000"/>
                    <a:lumOff val="35000"/>
                  </a:schemeClr>
                </a:solidFill>
              </a:defRPr>
            </a:lvl1pPr>
            <a:lvl2pPr marL="457200" indent="0" eaLnBrk="1" latinLnBrk="0" hangingPunct="1">
              <a:buNone/>
              <a:defRPr kumimoji="0" lang="es-ES" sz="1800">
                <a:solidFill>
                  <a:schemeClr val="tx1">
                    <a:tint val="75000"/>
                  </a:schemeClr>
                </a:solidFill>
              </a:defRPr>
            </a:lvl2pPr>
            <a:lvl3pPr marL="914400" indent="0" eaLnBrk="1" latinLnBrk="0" hangingPunct="1">
              <a:buNone/>
              <a:defRPr kumimoji="0" lang="es-ES" sz="1600">
                <a:solidFill>
                  <a:schemeClr val="tx1">
                    <a:tint val="75000"/>
                  </a:schemeClr>
                </a:solidFill>
              </a:defRPr>
            </a:lvl3pPr>
            <a:lvl4pPr marL="1371600" indent="0" eaLnBrk="1" latinLnBrk="0" hangingPunct="1">
              <a:buNone/>
              <a:defRPr kumimoji="0" lang="es-ES" sz="1400">
                <a:solidFill>
                  <a:schemeClr val="tx1">
                    <a:tint val="75000"/>
                  </a:schemeClr>
                </a:solidFill>
              </a:defRPr>
            </a:lvl4pPr>
            <a:lvl5pPr marL="1828800" indent="0" eaLnBrk="1" latinLnBrk="0" hangingPunct="1">
              <a:buNone/>
              <a:defRPr kumimoji="0" lang="es-ES" sz="1400">
                <a:solidFill>
                  <a:schemeClr val="tx1">
                    <a:tint val="75000"/>
                  </a:schemeClr>
                </a:solidFill>
              </a:defRPr>
            </a:lvl5pPr>
            <a:lvl6pPr marL="2286000" indent="0" eaLnBrk="1" latinLnBrk="0" hangingPunct="1">
              <a:buNone/>
              <a:defRPr kumimoji="0" lang="es-ES" sz="1400">
                <a:solidFill>
                  <a:schemeClr val="tx1">
                    <a:tint val="75000"/>
                  </a:schemeClr>
                </a:solidFill>
              </a:defRPr>
            </a:lvl6pPr>
            <a:lvl7pPr marL="2743200" indent="0" eaLnBrk="1" latinLnBrk="0" hangingPunct="1">
              <a:buNone/>
              <a:defRPr kumimoji="0" lang="es-ES" sz="1400">
                <a:solidFill>
                  <a:schemeClr val="tx1">
                    <a:tint val="75000"/>
                  </a:schemeClr>
                </a:solidFill>
              </a:defRPr>
            </a:lvl7pPr>
            <a:lvl8pPr marL="3200400" indent="0" eaLnBrk="1" latinLnBrk="0" hangingPunct="1">
              <a:buNone/>
              <a:defRPr kumimoji="0" lang="es-ES" sz="1400">
                <a:solidFill>
                  <a:schemeClr val="tx1">
                    <a:tint val="75000"/>
                  </a:schemeClr>
                </a:solidFill>
              </a:defRPr>
            </a:lvl8pPr>
            <a:lvl9pPr marL="3657600" indent="0" eaLnBrk="1" latinLnBrk="0" hangingPunct="1">
              <a:buNone/>
              <a:defRPr kumimoji="0" lang="es-ES" sz="1400">
                <a:solidFill>
                  <a:schemeClr val="tx1">
                    <a:tint val="75000"/>
                  </a:schemeClr>
                </a:solidFill>
              </a:defRPr>
            </a:lvl9pPr>
          </a:lstStyle>
          <a:p>
            <a:pPr lvl="0" eaLnBrk="1" latinLnBrk="0" hangingPunct="1"/>
            <a:r>
              <a:rPr lang="es-ES" dirty="0" smtClean="0"/>
              <a:t>Haga clic para modificar el estilo de texto del patrón</a:t>
            </a:r>
          </a:p>
        </p:txBody>
      </p:sp>
      <p:sp>
        <p:nvSpPr>
          <p:cNvPr id="5" name="Footer Placeholder 4"/>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kumimoji="0" lang="es-ES"/>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a:pPr/>
              <a:t>‹Nº›</a:t>
            </a:fld>
            <a:endParaRPr kumimoji="0" lang="es-ES" dirty="0"/>
          </a:p>
        </p:txBody>
      </p:sp>
      <p:sp>
        <p:nvSpPr>
          <p:cNvPr id="7" name="Oval 6"/>
          <p:cNvSpPr/>
          <p:nvPr userDrawn="1"/>
        </p:nvSpPr>
        <p:spPr>
          <a:xfrm>
            <a:off x="762000" y="1946209"/>
            <a:ext cx="2057400" cy="2057400"/>
          </a:xfrm>
          <a:prstGeom prst="ellipse">
            <a:avLst/>
          </a:prstGeom>
          <a:gradFill flip="none" rotWithShape="1">
            <a:gsLst>
              <a:gs pos="0">
                <a:srgbClr val="FFFF00"/>
              </a:gs>
              <a:gs pos="50000">
                <a:srgbClr val="FFC000"/>
              </a:gs>
              <a:gs pos="100000">
                <a:srgbClr val="FFC0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a:t>             </a:t>
            </a:r>
          </a:p>
        </p:txBody>
      </p:sp>
      <p:sp>
        <p:nvSpPr>
          <p:cNvPr id="8" name="Rectangle 7"/>
          <p:cNvSpPr/>
          <p:nvPr userDrawn="1"/>
        </p:nvSpPr>
        <p:spPr>
          <a:xfrm>
            <a:off x="8686800" y="5265376"/>
            <a:ext cx="457200" cy="96672"/>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a:solidFill>
                  <a:srgbClr val="FF6600"/>
                </a:solidFill>
              </a:rPr>
              <a:t>           </a:t>
            </a: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a:t>       </a:t>
            </a:r>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204" y="8621"/>
            <a:ext cx="9131796" cy="727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5949280"/>
            <a:ext cx="9157072" cy="930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6 Imagen"/>
          <p:cNvPicPr>
            <a:picLocks noChangeAspect="1"/>
          </p:cNvPicPr>
          <p:nvPr userDrawn="1"/>
        </p:nvPicPr>
        <p:blipFill>
          <a:blip r:embed="rId4" cstate="email">
            <a:grayscl/>
            <a:extLst>
              <a:ext uri="{28A0092B-C50C-407E-A947-70E740481C1C}">
                <a14:useLocalDpi xmlns:a14="http://schemas.microsoft.com/office/drawing/2010/main" val="0"/>
              </a:ext>
            </a:extLst>
          </a:blip>
          <a:stretch>
            <a:fillRect/>
          </a:stretch>
        </p:blipFill>
        <p:spPr>
          <a:xfrm>
            <a:off x="29692" y="19968"/>
            <a:ext cx="2376264" cy="2867345"/>
          </a:xfrm>
          <a:prstGeom prst="rect">
            <a:avLst/>
          </a:prstGeom>
        </p:spPr>
      </p:pic>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r>
              <a:rPr lang="es-ES_tradnl" smtClean="0">
                <a:solidFill>
                  <a:prstClr val="white"/>
                </a:solidFill>
              </a:rPr>
              <a:t>07/05/2015</a:t>
            </a:r>
            <a:endParaRPr>
              <a:solidFill>
                <a:prstClr val="white"/>
              </a:solidFill>
            </a:endParaRPr>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a:solidFill>
                <a:prstClr val="white"/>
              </a:solidFill>
            </a:endParaRPr>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a:solidFill>
                <a:prstClr val="white"/>
              </a:solidFill>
            </a:endParaRPr>
          </a:p>
        </p:txBody>
      </p:sp>
      <p:sp>
        <p:nvSpPr>
          <p:cNvPr id="2" name="Title 1"/>
          <p:cNvSpPr>
            <a:spLocks noGrp="1"/>
          </p:cNvSpPr>
          <p:nvPr>
            <p:ph type="title"/>
          </p:nvPr>
        </p:nvSpPr>
        <p:spPr>
          <a:xfrm>
            <a:off x="1124400" y="2077200"/>
            <a:ext cx="7010400" cy="1143000"/>
          </a:xfrm>
        </p:spPr>
        <p:txBody>
          <a:bodyPr/>
          <a:lstStyle>
            <a:lvl1pPr algn="l" eaLnBrk="1" latinLnBrk="0" hangingPunct="1">
              <a:defRPr kumimoji="0" lang="es-ES"/>
            </a:lvl1pPr>
          </a:lstStyle>
          <a:p>
            <a:pPr eaLnBrk="1" latinLnBrk="0" hangingPunct="1"/>
            <a:r>
              <a:rPr lang="es-ES" smtClean="0"/>
              <a:t>Haga clic para modificar el estilo de título del patrón</a:t>
            </a:r>
            <a:endParaRPr/>
          </a:p>
        </p:txBody>
      </p:sp>
      <p:pic>
        <p:nvPicPr>
          <p:cNvPr id="3075" name="Picture 3"/>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33412" y="5788700"/>
            <a:ext cx="8388424" cy="160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4401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ólo el título: Énfasis">
    <p:bg>
      <p:bgPr>
        <a:gradFill flip="none" rotWithShape="1">
          <a:gsLst>
            <a:gs pos="0">
              <a:schemeClr val="bg1"/>
            </a:gs>
            <a:gs pos="50000">
              <a:schemeClr val="accent2">
                <a:lumMod val="20000"/>
                <a:lumOff val="80000"/>
              </a:schemeClr>
            </a:gs>
            <a:gs pos="100000">
              <a:srgbClr val="156B13"/>
            </a:gs>
          </a:gsLst>
          <a:lin ang="16200000" scaled="1"/>
          <a:tileRect/>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ES_tradnl" smtClean="0">
                <a:solidFill>
                  <a:srgbClr val="262626">
                    <a:tint val="75000"/>
                  </a:srgbClr>
                </a:solidFill>
              </a:rPr>
              <a:t>07/05/2015</a:t>
            </a:r>
            <a:endParaRPr>
              <a:solidFill>
                <a:srgbClr val="262626">
                  <a:tint val="75000"/>
                </a:srgbClr>
              </a:solidFill>
            </a:endParaRPr>
          </a:p>
        </p:txBody>
      </p:sp>
      <p:sp>
        <p:nvSpPr>
          <p:cNvPr id="3" name="Footer Placeholder 2"/>
          <p:cNvSpPr>
            <a:spLocks noGrp="1"/>
          </p:cNvSpPr>
          <p:nvPr>
            <p:ph type="ftr" sz="quarter" idx="11"/>
          </p:nvPr>
        </p:nvSpPr>
        <p:spPr/>
        <p:txBody>
          <a:bodyPr/>
          <a:lstStyle/>
          <a:p>
            <a:endParaRPr>
              <a:solidFill>
                <a:srgbClr val="262626">
                  <a:tint val="75000"/>
                </a:srgbClr>
              </a:solidFill>
            </a:endParaRPr>
          </a:p>
        </p:txBody>
      </p:sp>
      <p:sp>
        <p:nvSpPr>
          <p:cNvPr id="4" name="Slide Number Placeholder 3"/>
          <p:cNvSpPr>
            <a:spLocks noGrp="1"/>
          </p:cNvSpPr>
          <p:nvPr>
            <p:ph type="sldNum" sz="quarter" idx="12"/>
          </p:nvPr>
        </p:nvSpPr>
        <p:spPr/>
        <p:txBody>
          <a:bodyPr/>
          <a:lstStyle/>
          <a:p>
            <a:fld id="{240D5ECE-8B49-45CD-BE81-EF81920D1969}" type="slidenum">
              <a:rPr>
                <a:solidFill>
                  <a:srgbClr val="262626">
                    <a:tint val="75000"/>
                  </a:srgbClr>
                </a:solidFill>
              </a:rPr>
              <a:pPr/>
              <a:t>‹Nº›</a:t>
            </a:fld>
            <a:endParaRPr>
              <a:solidFill>
                <a:srgbClr val="262626">
                  <a:tint val="75000"/>
                </a:srgbClr>
              </a:solidFill>
            </a:endParaRPr>
          </a:p>
        </p:txBody>
      </p:sp>
      <p:sp>
        <p:nvSpPr>
          <p:cNvPr id="6" name="Title 1"/>
          <p:cNvSpPr>
            <a:spLocks noGrp="1"/>
          </p:cNvSpPr>
          <p:nvPr>
            <p:ph type="title" hasCustomPrompt="1"/>
          </p:nvPr>
        </p:nvSpPr>
        <p:spPr>
          <a:xfrm>
            <a:off x="323528" y="764704"/>
            <a:ext cx="8686800" cy="1095600"/>
          </a:xfrm>
        </p:spPr>
        <p:txBody>
          <a:bodyPr>
            <a:normAutofit/>
          </a:bodyPr>
          <a:lstStyle>
            <a:lvl1pPr algn="ctr" eaLnBrk="1" latinLnBrk="0" hangingPunct="1">
              <a:defRPr kumimoji="0" lang="es-ES"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es-ES" dirty="0"/>
              <a:t>Haga clic para modificar el estilo de título del patrón</a:t>
            </a:r>
          </a:p>
        </p:txBody>
      </p:sp>
      <p:sp>
        <p:nvSpPr>
          <p:cNvPr id="7" name="Text Placeholder 2"/>
          <p:cNvSpPr>
            <a:spLocks noGrp="1"/>
          </p:cNvSpPr>
          <p:nvPr>
            <p:ph type="body" idx="1"/>
          </p:nvPr>
        </p:nvSpPr>
        <p:spPr>
          <a:xfrm>
            <a:off x="395536" y="2348880"/>
            <a:ext cx="8694000" cy="639762"/>
          </a:xfrm>
        </p:spPr>
        <p:txBody>
          <a:bodyPr anchor="b">
            <a:normAutofit/>
          </a:bodyPr>
          <a:lstStyle>
            <a:lvl1pPr marL="0" indent="0" algn="ctr" eaLnBrk="1" latinLnBrk="0" hangingPunct="1">
              <a:buNone/>
              <a:defRPr kumimoji="0" lang="es-ES" sz="2800" kern="1200">
                <a:solidFill>
                  <a:srgbClr val="2E507A">
                    <a:alpha val="81000"/>
                  </a:srgbClr>
                </a:solidFill>
                <a:latin typeface="+mn-lt"/>
                <a:ea typeface="+mn-ea"/>
                <a:cs typeface="+mn-cs"/>
              </a:defRPr>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Tree>
    <p:extLst>
      <p:ext uri="{BB962C8B-B14F-4D97-AF65-F5344CB8AC3E}">
        <p14:creationId xmlns:p14="http://schemas.microsoft.com/office/powerpoint/2010/main" val="1659637395"/>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ítulo con texto ">
    <p:bg>
      <p:bgPr>
        <a:gradFill>
          <a:gsLst>
            <a:gs pos="0">
              <a:schemeClr val="bg1"/>
            </a:gs>
            <a:gs pos="50000">
              <a:schemeClr val="accent2">
                <a:lumMod val="20000"/>
                <a:lumOff val="80000"/>
              </a:schemeClr>
            </a:gs>
            <a:gs pos="100000">
              <a:srgbClr val="156B13"/>
            </a:gs>
          </a:gsLst>
          <a:lin ang="16200000" scaled="1"/>
        </a:gra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r>
              <a:rPr lang="es-ES_tradnl" smtClean="0">
                <a:solidFill>
                  <a:prstClr val="white"/>
                </a:solidFill>
              </a:rPr>
              <a:t>07/05/2015</a:t>
            </a:r>
            <a:endParaRPr>
              <a:solidFill>
                <a:prstClr val="white"/>
              </a:solidFill>
            </a:endParaRPr>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a:solidFill>
                <a:prstClr val="white"/>
              </a:solidFill>
            </a:endParaRPr>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a:solidFill>
                <a:prstClr val="white"/>
              </a:solidFill>
            </a:endParaRPr>
          </a:p>
        </p:txBody>
      </p:sp>
      <p:sp>
        <p:nvSpPr>
          <p:cNvPr id="7" name="Rectangle 6"/>
          <p:cNvSpPr/>
          <p:nvPr userDrawn="1"/>
        </p:nvSpPr>
        <p:spPr>
          <a:xfrm>
            <a:off x="0" y="3068960"/>
            <a:ext cx="7543800" cy="1960240"/>
          </a:xfrm>
          <a:prstGeom prst="rect">
            <a:avLst/>
          </a:prstGeom>
          <a:solidFill>
            <a:schemeClr val="accent3">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es-ES" sz="4000" kern="1200">
                <a:solidFill>
                  <a:schemeClr val="bg1"/>
                </a:solidFill>
                <a:latin typeface="+mn-lt"/>
                <a:ea typeface="+mn-ea"/>
                <a:cs typeface="+mn-cs"/>
              </a:defRPr>
            </a:lvl1pPr>
          </a:lstStyle>
          <a:p>
            <a:pPr eaLnBrk="1" latinLnBrk="0" hangingPunct="1"/>
            <a:r>
              <a:rPr lang="es-ES" dirty="0" smtClean="0"/>
              <a:t>Haga clic para modificar el estilo de título del patrón</a:t>
            </a:r>
            <a:endParaRPr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eaLnBrk="1" latinLnBrk="0" hangingPunct="1">
              <a:buNone/>
              <a:defRPr kumimoji="0" lang="es-ES" sz="1800" b="1" kern="1200">
                <a:solidFill>
                  <a:schemeClr val="bg1">
                    <a:lumMod val="65000"/>
                  </a:schemeClr>
                </a:solidFill>
                <a:latin typeface="Calibri" pitchFamily="34" charset="0"/>
                <a:ea typeface="+mn-ea"/>
                <a:cs typeface="+mn-cs"/>
              </a:defRPr>
            </a:lvl1pPr>
          </a:lstStyle>
          <a:p>
            <a:pPr lvl="0"/>
            <a:r>
              <a:rPr kumimoji="0" lang="es-ES"/>
              <a:t>Haga clic para modificar el estilo de subtítulo del patrón</a:t>
            </a:r>
          </a:p>
        </p:txBody>
      </p:sp>
    </p:spTree>
    <p:extLst>
      <p:ext uri="{BB962C8B-B14F-4D97-AF65-F5344CB8AC3E}">
        <p14:creationId xmlns:p14="http://schemas.microsoft.com/office/powerpoint/2010/main" val="3379905006"/>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54400" y="404664"/>
            <a:ext cx="5689600" cy="6453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28600" y="609600"/>
            <a:ext cx="3008313" cy="825500"/>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a:xfrm>
            <a:off x="3803650" y="609600"/>
            <a:ext cx="5111750" cy="5334000"/>
          </a:xfrm>
        </p:spPr>
        <p:txBody>
          <a:bodyPr/>
          <a:lstStyle>
            <a:lvl1pPr eaLnBrk="1" latinLnBrk="0" hangingPunct="1">
              <a:defRPr kumimoji="0" lang="es-ES" sz="2800">
                <a:solidFill>
                  <a:schemeClr val="bg1"/>
                </a:solidFill>
              </a:defRPr>
            </a:lvl1pPr>
            <a:lvl2pPr eaLnBrk="1" latinLnBrk="0" hangingPunct="1">
              <a:defRPr kumimoji="0" lang="es-ES" sz="2800">
                <a:solidFill>
                  <a:schemeClr val="bg1"/>
                </a:solidFill>
              </a:defRPr>
            </a:lvl2pPr>
            <a:lvl3pPr eaLnBrk="1" latinLnBrk="0" hangingPunct="1">
              <a:defRPr kumimoji="0" lang="es-ES" sz="2400">
                <a:solidFill>
                  <a:schemeClr val="bg1"/>
                </a:solidFill>
              </a:defRPr>
            </a:lvl3pPr>
            <a:lvl4pPr eaLnBrk="1" latinLnBrk="0" hangingPunct="1">
              <a:defRPr kumimoji="0" lang="es-ES" sz="2000">
                <a:solidFill>
                  <a:schemeClr val="bg1"/>
                </a:solidFill>
              </a:defRPr>
            </a:lvl4pPr>
            <a:lvl5pPr eaLnBrk="1" latinLnBrk="0" hangingPunct="1">
              <a:defRPr kumimoji="0" lang="es-ES" sz="2000">
                <a:solidFill>
                  <a:schemeClr val="bg1"/>
                </a:solidFill>
              </a:defRPr>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Text Placeholder 3"/>
          <p:cNvSpPr>
            <a:spLocks noGrp="1"/>
          </p:cNvSpPr>
          <p:nvPr>
            <p:ph type="body" sz="half" idx="2"/>
          </p:nvPr>
        </p:nvSpPr>
        <p:spPr>
          <a:xfrm>
            <a:off x="228600" y="1435101"/>
            <a:ext cx="3008313" cy="3822699"/>
          </a:xfrm>
        </p:spPr>
        <p:txBody>
          <a:bodyPr/>
          <a:lstStyle>
            <a:lvl1pPr marL="0" indent="0" eaLnBrk="1" latinLnBrk="0" hangingPunct="1">
              <a:buNone/>
              <a:defRPr kumimoji="0" lang="es-ES" sz="1400">
                <a:solidFill>
                  <a:schemeClr val="tx1">
                    <a:lumMod val="75000"/>
                    <a:lumOff val="25000"/>
                  </a:schemeClr>
                </a:solidFill>
              </a:defRPr>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lvl1pPr eaLnBrk="1" latinLnBrk="0" hangingPunct="1">
              <a:defRPr kumimoji="0" lang="es-ES">
                <a:solidFill>
                  <a:schemeClr val="bg1"/>
                </a:solidFill>
              </a:defRPr>
            </a:lvl1pPr>
          </a:lstStyle>
          <a:p>
            <a:r>
              <a:rPr lang="es-ES_tradnl" smtClean="0">
                <a:solidFill>
                  <a:prstClr val="white"/>
                </a:solidFill>
              </a:rPr>
              <a:t>07/05/2015</a:t>
            </a:r>
            <a:endParaRPr>
              <a:solidFill>
                <a:prstClr val="white"/>
              </a:solidFill>
            </a:endParaRPr>
          </a:p>
        </p:txBody>
      </p:sp>
      <p:sp>
        <p:nvSpPr>
          <p:cNvPr id="6"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endParaRPr>
              <a:solidFill>
                <a:prstClr val="white"/>
              </a:solidFill>
            </a:endParaRPr>
          </a:p>
        </p:txBody>
      </p:sp>
      <p:sp>
        <p:nvSpPr>
          <p:cNvPr id="7"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a:solidFill>
                <a:prstClr val="white"/>
              </a:solidFill>
            </a:endParaRPr>
          </a:p>
        </p:txBody>
      </p:sp>
    </p:spTree>
    <p:extLst>
      <p:ext uri="{BB962C8B-B14F-4D97-AF65-F5344CB8AC3E}">
        <p14:creationId xmlns:p14="http://schemas.microsoft.com/office/powerpoint/2010/main" val="130502598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enido multimedia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r>
              <a:rPr lang="es-ES_tradnl" smtClean="0">
                <a:solidFill>
                  <a:prstClr val="white"/>
                </a:solidFill>
              </a:rPr>
              <a:t>07/05/2015</a:t>
            </a:r>
            <a:endParaRPr>
              <a:solidFill>
                <a:prstClr val="white"/>
              </a:solidFill>
            </a:endParaRPr>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a:solidFill>
                <a:prstClr val="white"/>
              </a:solidFill>
            </a:endParaRPr>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a:solidFill>
                <a:prstClr val="white"/>
              </a:solidFill>
            </a:endParaRPr>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1">
              <a:solidFill>
                <a:prstClr val="white"/>
              </a:solidFill>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smtClean="0"/>
              <a:t>Haga clic para modificar el estilo de título del patrón</a:t>
            </a:r>
            <a:endParaRPr/>
          </a:p>
        </p:txBody>
      </p:sp>
      <p:sp>
        <p:nvSpPr>
          <p:cNvPr id="9" name="Media Placeholder 8"/>
          <p:cNvSpPr>
            <a:spLocks noGrp="1"/>
          </p:cNvSpPr>
          <p:nvPr>
            <p:ph type="media" sz="quarter" idx="13"/>
          </p:nvPr>
        </p:nvSpPr>
        <p:spPr>
          <a:xfrm>
            <a:off x="587022" y="838200"/>
            <a:ext cx="4873752" cy="3812822"/>
          </a:xfrm>
        </p:spPr>
        <p:txBody>
          <a:bodyPr/>
          <a:lstStyle>
            <a:lvl1pPr eaLnBrk="1" latinLnBrk="0" hangingPunct="1">
              <a:buNone/>
              <a:defRPr kumimoji="0" lang="es-ES"/>
            </a:lvl1pPr>
          </a:lstStyle>
          <a:p>
            <a:pPr eaLnBrk="1" latinLnBrk="0" hangingPunct="1"/>
            <a:r>
              <a:rPr lang="es-ES" smtClean="0"/>
              <a:t>Haga clic en el icono para agregar medios</a:t>
            </a:r>
            <a:endParaRPr/>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eaLnBrk="1" latinLnBrk="0" hangingPunct="1">
              <a:buNone/>
              <a:defRPr kumimoji="0" lang="es-ES" sz="2400">
                <a:solidFill>
                  <a:schemeClr val="bg1"/>
                </a:solidFill>
              </a:defRPr>
            </a:lvl1pPr>
          </a:lstStyle>
          <a:p>
            <a:pPr lvl="0" eaLnBrk="1" latinLnBrk="0" hangingPunct="1"/>
            <a:r>
              <a:rPr lang="es-ES" smtClean="0"/>
              <a:t>Haga clic para modificar el estilo de texto del patrón</a:t>
            </a:r>
          </a:p>
        </p:txBody>
      </p:sp>
    </p:spTree>
    <p:extLst>
      <p:ext uri="{BB962C8B-B14F-4D97-AF65-F5344CB8AC3E}">
        <p14:creationId xmlns:p14="http://schemas.microsoft.com/office/powerpoint/2010/main" val="45938934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1">
              <a:solidFill>
                <a:prstClr val="white"/>
              </a:solidFill>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smtClean="0"/>
              <a:t>Haga clic en el icono para agregar una imagen</a:t>
            </a:r>
            <a:endParaRPr/>
          </a:p>
        </p:txBody>
      </p:sp>
      <p:sp>
        <p:nvSpPr>
          <p:cNvPr id="4" name="Text Placeholder 3"/>
          <p:cNvSpPr>
            <a:spLocks noGrp="1"/>
          </p:cNvSpPr>
          <p:nvPr>
            <p:ph type="body" sz="half" idx="2"/>
          </p:nvPr>
        </p:nvSpPr>
        <p:spPr>
          <a:xfrm>
            <a:off x="1792288" y="5562600"/>
            <a:ext cx="5486400" cy="609600"/>
          </a:xfrm>
        </p:spPr>
        <p:txBody>
          <a:bodyPr/>
          <a:lstStyle>
            <a:lvl1pPr marL="0" indent="0" algn="ctr"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lvl1pPr eaLnBrk="1" latinLnBrk="0" hangingPunct="1">
              <a:defRPr kumimoji="0" lang="es-ES">
                <a:solidFill>
                  <a:schemeClr val="bg1"/>
                </a:solidFill>
              </a:defRPr>
            </a:lvl1pPr>
          </a:lstStyle>
          <a:p>
            <a:r>
              <a:rPr lang="es-ES_tradnl" smtClean="0">
                <a:solidFill>
                  <a:prstClr val="white"/>
                </a:solidFill>
              </a:rPr>
              <a:t>07/05/2015</a:t>
            </a:r>
            <a:endParaRPr>
              <a:solidFill>
                <a:prstClr val="white"/>
              </a:solidFill>
            </a:endParaRPr>
          </a:p>
        </p:txBody>
      </p:sp>
      <p:sp>
        <p:nvSpPr>
          <p:cNvPr id="6"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endParaRPr>
              <a:solidFill>
                <a:prstClr val="white"/>
              </a:solidFill>
            </a:endParaRPr>
          </a:p>
        </p:txBody>
      </p:sp>
      <p:sp>
        <p:nvSpPr>
          <p:cNvPr id="7"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a:solidFill>
                <a:prstClr val="white"/>
              </a:solidFill>
            </a:endParaRPr>
          </a:p>
        </p:txBody>
      </p:sp>
    </p:spTree>
    <p:extLst>
      <p:ext uri="{BB962C8B-B14F-4D97-AF65-F5344CB8AC3E}">
        <p14:creationId xmlns:p14="http://schemas.microsoft.com/office/powerpoint/2010/main" val="58559437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ítulo y text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r>
              <a:rPr lang="es-ES_tradnl" smtClean="0">
                <a:solidFill>
                  <a:srgbClr val="262626">
                    <a:tint val="75000"/>
                  </a:srgbClr>
                </a:solidFill>
              </a:rPr>
              <a:t>07/05/2015</a:t>
            </a:r>
            <a:endParaRPr>
              <a:solidFill>
                <a:srgbClr val="262626">
                  <a:tint val="75000"/>
                </a:srgbClr>
              </a:solidFill>
            </a:endParaRPr>
          </a:p>
        </p:txBody>
      </p:sp>
      <p:sp>
        <p:nvSpPr>
          <p:cNvPr id="5" name="Footer Placeholder 4"/>
          <p:cNvSpPr>
            <a:spLocks noGrp="1"/>
          </p:cNvSpPr>
          <p:nvPr>
            <p:ph type="ftr" sz="quarter" idx="11"/>
          </p:nvPr>
        </p:nvSpPr>
        <p:spPr/>
        <p:txBody>
          <a:bodyPr/>
          <a:lstStyle/>
          <a:p>
            <a:endParaRPr>
              <a:solidFill>
                <a:srgbClr val="262626">
                  <a:tint val="75000"/>
                </a:srgbClr>
              </a:solidFill>
            </a:endParaRPr>
          </a:p>
        </p:txBody>
      </p:sp>
      <p:sp>
        <p:nvSpPr>
          <p:cNvPr id="6" name="Slide Number Placeholder 5"/>
          <p:cNvSpPr>
            <a:spLocks noGrp="1"/>
          </p:cNvSpPr>
          <p:nvPr>
            <p:ph type="sldNum" sz="quarter" idx="12"/>
          </p:nvPr>
        </p:nvSpPr>
        <p:spPr/>
        <p:txBody>
          <a:bodyPr/>
          <a:lstStyle/>
          <a:p>
            <a:fld id="{240D5ECE-8B49-45CD-BE81-EF81920D1969}" type="slidenum">
              <a:rPr>
                <a:solidFill>
                  <a:srgbClr val="262626">
                    <a:tint val="75000"/>
                  </a:srgbClr>
                </a:solidFill>
              </a:rPr>
              <a:pPr/>
              <a:t>‹Nº›</a:t>
            </a:fld>
            <a:endParaRPr>
              <a:solidFill>
                <a:srgbClr val="262626">
                  <a:tint val="75000"/>
                </a:srgbClr>
              </a:solidFill>
            </a:endParaRPr>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es-ES" sz="2800" b="1" kern="1200" baseline="0">
                <a:solidFill>
                  <a:schemeClr val="bg1"/>
                </a:solidFill>
                <a:latin typeface="+mn-lt"/>
                <a:ea typeface="+mn-ea"/>
                <a:cs typeface="+mn-cs"/>
              </a:defRPr>
            </a:lvl1pPr>
          </a:lstStyle>
          <a:p>
            <a:r>
              <a:rPr kumimoji="0" lang="es-ES"/>
              <a:t>    Haga clic para modificar el estilo de título del patrón</a:t>
            </a:r>
          </a:p>
        </p:txBody>
      </p:sp>
    </p:spTree>
    <p:extLst>
      <p:ext uri="{BB962C8B-B14F-4D97-AF65-F5344CB8AC3E}">
        <p14:creationId xmlns:p14="http://schemas.microsoft.com/office/powerpoint/2010/main" val="34657257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Texto y títul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a:xfrm>
            <a:off x="457200" y="274638"/>
            <a:ext cx="5105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r>
              <a:rPr lang="es-ES_tradnl" smtClean="0">
                <a:solidFill>
                  <a:srgbClr val="262626">
                    <a:lumMod val="85000"/>
                    <a:lumOff val="15000"/>
                  </a:srgbClr>
                </a:solidFill>
              </a:rPr>
              <a:t>07/05/2015</a:t>
            </a:r>
            <a:endParaRPr>
              <a:solidFill>
                <a:srgbClr val="262626">
                  <a:lumMod val="85000"/>
                  <a:lumOff val="15000"/>
                </a:srgbClr>
              </a:solidFill>
            </a:endParaRPr>
          </a:p>
        </p:txBody>
      </p:sp>
      <p:sp>
        <p:nvSpPr>
          <p:cNvPr id="5" name="Footer Placeholder 4"/>
          <p:cNvSpPr>
            <a:spLocks noGrp="1"/>
          </p:cNvSpPr>
          <p:nvPr>
            <p:ph type="ftr" sz="quarter" idx="11"/>
          </p:nvPr>
        </p:nvSpPr>
        <p:spPr/>
        <p:txBody>
          <a:bodyPr/>
          <a:lstStyle/>
          <a:p>
            <a:endParaRPr>
              <a:solidFill>
                <a:srgbClr val="262626">
                  <a:tint val="75000"/>
                </a:srgbClr>
              </a:solidFill>
            </a:endParaRPr>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a:solidFill>
                  <a:srgbClr val="262626">
                    <a:lumMod val="85000"/>
                    <a:lumOff val="15000"/>
                  </a:srgbClr>
                </a:solidFill>
              </a:rPr>
              <a:pPr/>
              <a:t>‹Nº›</a:t>
            </a:fld>
            <a:endParaRPr>
              <a:solidFill>
                <a:srgbClr val="262626">
                  <a:lumMod val="85000"/>
                  <a:lumOff val="15000"/>
                </a:srgbClr>
              </a:solidFill>
            </a:endParaRPr>
          </a:p>
        </p:txBody>
      </p:sp>
    </p:spTree>
    <p:extLst>
      <p:ext uri="{BB962C8B-B14F-4D97-AF65-F5344CB8AC3E}">
        <p14:creationId xmlns:p14="http://schemas.microsoft.com/office/powerpoint/2010/main" val="352128363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En blanco">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r>
              <a:rPr lang="es-ES_tradnl" smtClean="0">
                <a:solidFill>
                  <a:srgbClr val="262626">
                    <a:tint val="75000"/>
                  </a:srgbClr>
                </a:solidFill>
              </a:rPr>
              <a:t>07/05/2015</a:t>
            </a:r>
            <a:endParaRPr>
              <a:solidFill>
                <a:srgbClr val="262626">
                  <a:tint val="75000"/>
                </a:srgbClr>
              </a:solidFill>
            </a:endParaRPr>
          </a:p>
        </p:txBody>
      </p:sp>
      <p:sp>
        <p:nvSpPr>
          <p:cNvPr id="3" name="Footer Placeholder 2"/>
          <p:cNvSpPr>
            <a:spLocks noGrp="1"/>
          </p:cNvSpPr>
          <p:nvPr>
            <p:ph type="ftr" sz="quarter" idx="11"/>
          </p:nvPr>
        </p:nvSpPr>
        <p:spPr/>
        <p:txBody>
          <a:bodyPr/>
          <a:lstStyle/>
          <a:p>
            <a:endParaRPr>
              <a:solidFill>
                <a:srgbClr val="262626">
                  <a:tint val="75000"/>
                </a:srgbClr>
              </a:solidFill>
            </a:endParaRPr>
          </a:p>
        </p:txBody>
      </p:sp>
      <p:sp>
        <p:nvSpPr>
          <p:cNvPr id="4" name="Slide Number Placeholder 3"/>
          <p:cNvSpPr>
            <a:spLocks noGrp="1"/>
          </p:cNvSpPr>
          <p:nvPr>
            <p:ph type="sldNum" sz="quarter" idx="12"/>
          </p:nvPr>
        </p:nvSpPr>
        <p:spPr/>
        <p:txBody>
          <a:bodyPr/>
          <a:lstStyle/>
          <a:p>
            <a:fld id="{73820FCD-5F4C-4989-BE05-0A8208BCBC21}" type="slidenum">
              <a:rPr>
                <a:solidFill>
                  <a:srgbClr val="262626">
                    <a:tint val="75000"/>
                  </a:srgbClr>
                </a:solidFill>
              </a:rPr>
              <a:pPr/>
              <a:t>‹Nº›</a:t>
            </a:fld>
            <a:endParaRPr>
              <a:solidFill>
                <a:srgbClr val="262626">
                  <a:tint val="75000"/>
                </a:srgbClr>
              </a:solidFill>
            </a:endParaRPr>
          </a:p>
        </p:txBody>
      </p:sp>
    </p:spTree>
    <p:extLst>
      <p:ext uri="{BB962C8B-B14F-4D97-AF65-F5344CB8AC3E}">
        <p14:creationId xmlns:p14="http://schemas.microsoft.com/office/powerpoint/2010/main" val="16388586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ítulo y contenid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eaLnBrk="1" latinLnBrk="0" hangingPunct="1">
              <a:defRPr kumimoji="0" lang="es-ES" sz="3000" b="0">
                <a:solidFill>
                  <a:schemeClr val="tx1">
                    <a:lumMod val="85000"/>
                    <a:lumOff val="15000"/>
                  </a:schemeClr>
                </a:solidFill>
              </a:defRPr>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r>
              <a:rPr lang="es-ES_tradnl" smtClean="0"/>
              <a:t>07/05/2015</a:t>
            </a:r>
            <a:endParaRPr kumimoji="0" lang="es-ES"/>
          </a:p>
        </p:txBody>
      </p:sp>
      <p:sp>
        <p:nvSpPr>
          <p:cNvPr id="5" name="Footer Placeholder 4"/>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kumimoji="0" lang="es-ES"/>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a:pPr/>
              <a:t>‹Nº›</a:t>
            </a:fld>
            <a:endParaRPr kumimoji="0" lang="es-E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contenido: Énf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r>
              <a:rPr lang="es-ES_tradnl" smtClean="0"/>
              <a:t>07/05/2015</a:t>
            </a:r>
            <a:endParaRPr kumimoji="0" lang="es-ES"/>
          </a:p>
        </p:txBody>
      </p:sp>
      <p:sp>
        <p:nvSpPr>
          <p:cNvPr id="4" name="Footer Placeholder 3"/>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a:pPr/>
              <a:t>‹Nº›</a:t>
            </a:fld>
            <a:endParaRPr kumimoji="0" lang="es-ES"/>
          </a:p>
        </p:txBody>
      </p:sp>
      <p:sp>
        <p:nvSpPr>
          <p:cNvPr id="6" name="Content Placeholder 2"/>
          <p:cNvSpPr>
            <a:spLocks noGrp="1"/>
          </p:cNvSpPr>
          <p:nvPr>
            <p:ph idx="1"/>
          </p:nvPr>
        </p:nvSpPr>
        <p:spPr>
          <a:xfrm>
            <a:off x="457200" y="1600200"/>
            <a:ext cx="8229600" cy="4525963"/>
          </a:xfrm>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Dos objeto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052" name="Picture 4"/>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5808663"/>
            <a:ext cx="9144000"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0" y="-19049"/>
            <a:ext cx="7524327" cy="927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0999" y="1"/>
            <a:ext cx="7068015" cy="838200"/>
          </a:xfrm>
        </p:spPr>
        <p:txBody>
          <a:bodyPr anchor="b">
            <a:normAutofit/>
          </a:bodyPr>
          <a:lstStyle>
            <a:lvl1pPr algn="l" eaLnBrk="1" latinLnBrk="0" hangingPunct="1">
              <a:defRPr kumimoji="0" lang="es-ES" sz="2800">
                <a:solidFill>
                  <a:schemeClr val="bg1"/>
                </a:solidFill>
              </a:defRPr>
            </a:lvl1p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457200" y="1676402"/>
            <a:ext cx="4038600" cy="3971455"/>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Content Placeholder 3"/>
          <p:cNvSpPr>
            <a:spLocks noGrp="1"/>
          </p:cNvSpPr>
          <p:nvPr>
            <p:ph sz="half" idx="2"/>
          </p:nvPr>
        </p:nvSpPr>
        <p:spPr>
          <a:xfrm>
            <a:off x="4648200" y="1676400"/>
            <a:ext cx="4038600" cy="3971454"/>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p>
            <a:r>
              <a:rPr lang="es-ES_tradnl" smtClean="0"/>
              <a:t>07/05/2015</a:t>
            </a:r>
            <a:endParaRPr kumimoji="0" lang="es-ES"/>
          </a:p>
        </p:txBody>
      </p:sp>
      <p:sp>
        <p:nvSpPr>
          <p:cNvPr id="6" name="Footer Placeholder 5"/>
          <p:cNvSpPr>
            <a:spLocks noGrp="1"/>
          </p:cNvSpPr>
          <p:nvPr>
            <p:ph type="ftr" sz="quarter" idx="11"/>
          </p:nvPr>
        </p:nvSpPr>
        <p:spPr/>
        <p:txBody>
          <a:bodyPr/>
          <a:lstStyle/>
          <a:p>
            <a:endParaRPr kumimoji="0" lang="es-ES"/>
          </a:p>
        </p:txBody>
      </p:sp>
      <p:sp>
        <p:nvSpPr>
          <p:cNvPr id="7" name="Slide Number Placeholder 6"/>
          <p:cNvSpPr>
            <a:spLocks noGrp="1"/>
          </p:cNvSpPr>
          <p:nvPr>
            <p:ph type="sldNum" sz="quarter" idx="12"/>
          </p:nvPr>
        </p:nvSpPr>
        <p:spPr/>
        <p:txBody>
          <a:bodyPr/>
          <a:lstStyle/>
          <a:p>
            <a:fld id="{240D5ECE-8B49-45CD-BE81-EF81920D1969}" type="slidenum">
              <a:rPr/>
              <a:pPr/>
              <a:t>‹Nº›</a:t>
            </a:fld>
            <a:endParaRPr kumimoji="0" lang="es-ES"/>
          </a:p>
        </p:txBody>
      </p:sp>
      <p:pic>
        <p:nvPicPr>
          <p:cNvPr id="2051" name="Picture 3"/>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rot="16200000">
            <a:off x="7870280" y="-365001"/>
            <a:ext cx="927769" cy="1619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5949280"/>
            <a:ext cx="9157072" cy="930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6 Imagen"/>
          <p:cNvPicPr>
            <a:picLocks noChangeAspect="1"/>
          </p:cNvPicPr>
          <p:nvPr userDrawn="1"/>
        </p:nvPicPr>
        <p:blipFill>
          <a:blip r:embed="rId4" cstate="email">
            <a:grayscl/>
            <a:extLst>
              <a:ext uri="{28A0092B-C50C-407E-A947-70E740481C1C}">
                <a14:useLocalDpi xmlns:a14="http://schemas.microsoft.com/office/drawing/2010/main" val="0"/>
              </a:ext>
            </a:extLst>
          </a:blip>
          <a:stretch>
            <a:fillRect/>
          </a:stretch>
        </p:blipFill>
        <p:spPr>
          <a:xfrm>
            <a:off x="29692" y="19968"/>
            <a:ext cx="2376264" cy="2867345"/>
          </a:xfrm>
          <a:prstGeom prst="rect">
            <a:avLst/>
          </a:prstGeom>
        </p:spPr>
      </p:pic>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r>
              <a:rPr lang="es-ES_tradnl" smtClean="0"/>
              <a:t>07/05/2015</a:t>
            </a:r>
            <a:endParaRPr kumimoji="0" lang="es-ES"/>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pPr/>
              <a:t>‹Nº›</a:t>
            </a:fld>
            <a:endParaRPr kumimoji="0" lang="es-ES"/>
          </a:p>
        </p:txBody>
      </p:sp>
      <p:sp>
        <p:nvSpPr>
          <p:cNvPr id="2" name="Title 1"/>
          <p:cNvSpPr>
            <a:spLocks noGrp="1"/>
          </p:cNvSpPr>
          <p:nvPr>
            <p:ph type="title"/>
          </p:nvPr>
        </p:nvSpPr>
        <p:spPr>
          <a:xfrm>
            <a:off x="1124400" y="2077200"/>
            <a:ext cx="7010400" cy="1143000"/>
          </a:xfrm>
        </p:spPr>
        <p:txBody>
          <a:bodyPr/>
          <a:lstStyle>
            <a:lvl1pPr algn="l" eaLnBrk="1" latinLnBrk="0" hangingPunct="1">
              <a:defRPr kumimoji="0" lang="es-ES"/>
            </a:lvl1pPr>
          </a:lstStyle>
          <a:p>
            <a:pPr eaLnBrk="1" latinLnBrk="0" hangingPunct="1"/>
            <a:r>
              <a:rPr lang="es-ES" smtClean="0"/>
              <a:t>Haga clic para modificar el estilo de título del patrón</a:t>
            </a:r>
            <a:endParaRPr/>
          </a:p>
        </p:txBody>
      </p:sp>
      <p:pic>
        <p:nvPicPr>
          <p:cNvPr id="3075" name="Picture 3"/>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33412" y="5788700"/>
            <a:ext cx="8388424" cy="160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ólo el título: Énfasis">
    <p:bg>
      <p:bgPr>
        <a:gradFill flip="none" rotWithShape="1">
          <a:gsLst>
            <a:gs pos="0">
              <a:schemeClr val="bg1"/>
            </a:gs>
            <a:gs pos="50000">
              <a:schemeClr val="accent2">
                <a:lumMod val="20000"/>
                <a:lumOff val="80000"/>
              </a:schemeClr>
            </a:gs>
            <a:gs pos="100000">
              <a:srgbClr val="156B13"/>
            </a:gs>
          </a:gsLst>
          <a:lin ang="16200000" scaled="1"/>
          <a:tileRect/>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ES_tradnl" smtClean="0"/>
              <a:t>07/05/2015</a:t>
            </a:r>
            <a:endParaRPr kumimoji="0" lang="es-ES"/>
          </a:p>
        </p:txBody>
      </p:sp>
      <p:sp>
        <p:nvSpPr>
          <p:cNvPr id="3" name="Footer Placeholder 2"/>
          <p:cNvSpPr>
            <a:spLocks noGrp="1"/>
          </p:cNvSpPr>
          <p:nvPr>
            <p:ph type="ftr" sz="quarter" idx="11"/>
          </p:nvPr>
        </p:nvSpPr>
        <p:spPr/>
        <p:txBody>
          <a:bodyPr/>
          <a:lstStyle/>
          <a:p>
            <a:endParaRPr kumimoji="0" lang="es-ES"/>
          </a:p>
        </p:txBody>
      </p:sp>
      <p:sp>
        <p:nvSpPr>
          <p:cNvPr id="4" name="Slide Number Placeholder 3"/>
          <p:cNvSpPr>
            <a:spLocks noGrp="1"/>
          </p:cNvSpPr>
          <p:nvPr>
            <p:ph type="sldNum" sz="quarter" idx="12"/>
          </p:nvPr>
        </p:nvSpPr>
        <p:spPr/>
        <p:txBody>
          <a:bodyPr/>
          <a:lstStyle/>
          <a:p>
            <a:fld id="{240D5ECE-8B49-45CD-BE81-EF81920D1969}" type="slidenum">
              <a:rPr/>
              <a:pPr/>
              <a:t>‹Nº›</a:t>
            </a:fld>
            <a:endParaRPr kumimoji="0" lang="es-ES"/>
          </a:p>
        </p:txBody>
      </p:sp>
      <p:sp>
        <p:nvSpPr>
          <p:cNvPr id="6" name="Title 1"/>
          <p:cNvSpPr>
            <a:spLocks noGrp="1"/>
          </p:cNvSpPr>
          <p:nvPr>
            <p:ph type="title" hasCustomPrompt="1"/>
          </p:nvPr>
        </p:nvSpPr>
        <p:spPr>
          <a:xfrm>
            <a:off x="323528" y="764704"/>
            <a:ext cx="8686800" cy="1095600"/>
          </a:xfrm>
        </p:spPr>
        <p:txBody>
          <a:bodyPr>
            <a:normAutofit/>
          </a:bodyPr>
          <a:lstStyle>
            <a:lvl1pPr algn="ctr" eaLnBrk="1" latinLnBrk="0" hangingPunct="1">
              <a:defRPr kumimoji="0" lang="es-ES"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es-ES" dirty="0"/>
              <a:t>Haga clic para modificar el estilo de título del patrón</a:t>
            </a:r>
          </a:p>
        </p:txBody>
      </p:sp>
      <p:sp>
        <p:nvSpPr>
          <p:cNvPr id="7" name="Text Placeholder 2"/>
          <p:cNvSpPr>
            <a:spLocks noGrp="1"/>
          </p:cNvSpPr>
          <p:nvPr>
            <p:ph type="body" idx="1"/>
          </p:nvPr>
        </p:nvSpPr>
        <p:spPr>
          <a:xfrm>
            <a:off x="395536" y="2348880"/>
            <a:ext cx="8694000" cy="639762"/>
          </a:xfrm>
        </p:spPr>
        <p:txBody>
          <a:bodyPr anchor="b">
            <a:normAutofit/>
          </a:bodyPr>
          <a:lstStyle>
            <a:lvl1pPr marL="0" indent="0" algn="ctr" eaLnBrk="1" latinLnBrk="0" hangingPunct="1">
              <a:buNone/>
              <a:defRPr kumimoji="0" lang="es-ES" sz="2800" kern="1200">
                <a:solidFill>
                  <a:srgbClr val="2E507A">
                    <a:alpha val="81000"/>
                  </a:srgbClr>
                </a:solidFill>
                <a:latin typeface="+mn-lt"/>
                <a:ea typeface="+mn-ea"/>
                <a:cs typeface="+mn-cs"/>
              </a:defRPr>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ítulo con texto ">
    <p:bg>
      <p:bgPr>
        <a:gradFill>
          <a:gsLst>
            <a:gs pos="0">
              <a:schemeClr val="bg1"/>
            </a:gs>
            <a:gs pos="50000">
              <a:schemeClr val="accent2">
                <a:lumMod val="20000"/>
                <a:lumOff val="80000"/>
              </a:schemeClr>
            </a:gs>
            <a:gs pos="100000">
              <a:srgbClr val="156B13"/>
            </a:gs>
          </a:gsLst>
          <a:lin ang="16200000" scaled="1"/>
        </a:gra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r>
              <a:rPr lang="es-ES_tradnl" smtClean="0"/>
              <a:t>07/05/2015</a:t>
            </a:r>
            <a:endParaRPr kumimoji="0" lang="es-ES"/>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pPr/>
              <a:t>‹Nº›</a:t>
            </a:fld>
            <a:endParaRPr kumimoji="0" lang="es-ES"/>
          </a:p>
        </p:txBody>
      </p:sp>
      <p:sp>
        <p:nvSpPr>
          <p:cNvPr id="7" name="Rectangle 6"/>
          <p:cNvSpPr/>
          <p:nvPr userDrawn="1"/>
        </p:nvSpPr>
        <p:spPr>
          <a:xfrm>
            <a:off x="0" y="3068960"/>
            <a:ext cx="7543800" cy="1960240"/>
          </a:xfrm>
          <a:prstGeom prst="rect">
            <a:avLst/>
          </a:prstGeom>
          <a:solidFill>
            <a:schemeClr val="accent3">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es-ES" sz="4000" kern="1200">
                <a:solidFill>
                  <a:schemeClr val="bg1"/>
                </a:solidFill>
                <a:latin typeface="+mn-lt"/>
                <a:ea typeface="+mn-ea"/>
                <a:cs typeface="+mn-cs"/>
              </a:defRPr>
            </a:lvl1pPr>
          </a:lstStyle>
          <a:p>
            <a:pPr eaLnBrk="1" latinLnBrk="0" hangingPunct="1"/>
            <a:r>
              <a:rPr lang="es-ES" dirty="0" smtClean="0"/>
              <a:t>Haga clic para modificar el estilo de título del patrón</a:t>
            </a:r>
            <a:endParaRPr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eaLnBrk="1" latinLnBrk="0" hangingPunct="1">
              <a:buNone/>
              <a:defRPr kumimoji="0" lang="es-ES" sz="1800" b="1" kern="1200">
                <a:solidFill>
                  <a:schemeClr val="bg1">
                    <a:lumMod val="65000"/>
                  </a:schemeClr>
                </a:solidFill>
                <a:latin typeface="Calibri" pitchFamily="34" charset="0"/>
                <a:ea typeface="+mn-ea"/>
                <a:cs typeface="+mn-cs"/>
              </a:defRPr>
            </a:lvl1pPr>
          </a:lstStyle>
          <a:p>
            <a:pPr lvl="0"/>
            <a:r>
              <a:rPr kumimoji="0" lang="es-ES"/>
              <a:t>Haga clic para modificar el estilo de subtítulo del patrón</a:t>
            </a:r>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54400" y="404664"/>
            <a:ext cx="5689600" cy="6453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28600" y="609600"/>
            <a:ext cx="3008313" cy="825500"/>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a:xfrm>
            <a:off x="3803650" y="609600"/>
            <a:ext cx="5111750" cy="5334000"/>
          </a:xfrm>
        </p:spPr>
        <p:txBody>
          <a:bodyPr/>
          <a:lstStyle>
            <a:lvl1pPr eaLnBrk="1" latinLnBrk="0" hangingPunct="1">
              <a:defRPr kumimoji="0" lang="es-ES" sz="2800">
                <a:solidFill>
                  <a:schemeClr val="bg1"/>
                </a:solidFill>
              </a:defRPr>
            </a:lvl1pPr>
            <a:lvl2pPr eaLnBrk="1" latinLnBrk="0" hangingPunct="1">
              <a:defRPr kumimoji="0" lang="es-ES" sz="2800">
                <a:solidFill>
                  <a:schemeClr val="bg1"/>
                </a:solidFill>
              </a:defRPr>
            </a:lvl2pPr>
            <a:lvl3pPr eaLnBrk="1" latinLnBrk="0" hangingPunct="1">
              <a:defRPr kumimoji="0" lang="es-ES" sz="2400">
                <a:solidFill>
                  <a:schemeClr val="bg1"/>
                </a:solidFill>
              </a:defRPr>
            </a:lvl3pPr>
            <a:lvl4pPr eaLnBrk="1" latinLnBrk="0" hangingPunct="1">
              <a:defRPr kumimoji="0" lang="es-ES" sz="2000">
                <a:solidFill>
                  <a:schemeClr val="bg1"/>
                </a:solidFill>
              </a:defRPr>
            </a:lvl4pPr>
            <a:lvl5pPr eaLnBrk="1" latinLnBrk="0" hangingPunct="1">
              <a:defRPr kumimoji="0" lang="es-ES" sz="2000">
                <a:solidFill>
                  <a:schemeClr val="bg1"/>
                </a:solidFill>
              </a:defRPr>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Text Placeholder 3"/>
          <p:cNvSpPr>
            <a:spLocks noGrp="1"/>
          </p:cNvSpPr>
          <p:nvPr>
            <p:ph type="body" sz="half" idx="2"/>
          </p:nvPr>
        </p:nvSpPr>
        <p:spPr>
          <a:xfrm>
            <a:off x="228600" y="1435101"/>
            <a:ext cx="3008313" cy="3822699"/>
          </a:xfrm>
        </p:spPr>
        <p:txBody>
          <a:bodyPr/>
          <a:lstStyle>
            <a:lvl1pPr marL="0" indent="0" eaLnBrk="1" latinLnBrk="0" hangingPunct="1">
              <a:buNone/>
              <a:defRPr kumimoji="0" lang="es-ES" sz="1400">
                <a:solidFill>
                  <a:schemeClr val="tx1">
                    <a:lumMod val="75000"/>
                    <a:lumOff val="25000"/>
                  </a:schemeClr>
                </a:solidFill>
              </a:defRPr>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lvl1pPr eaLnBrk="1" latinLnBrk="0" hangingPunct="1">
              <a:defRPr kumimoji="0" lang="es-ES">
                <a:solidFill>
                  <a:schemeClr val="bg1"/>
                </a:solidFill>
              </a:defRPr>
            </a:lvl1pPr>
          </a:lstStyle>
          <a:p>
            <a:r>
              <a:rPr lang="es-ES_tradnl" smtClean="0"/>
              <a:t>07/05/2015</a:t>
            </a:r>
            <a:endParaRPr kumimoji="0" lang="es-ES"/>
          </a:p>
        </p:txBody>
      </p:sp>
      <p:sp>
        <p:nvSpPr>
          <p:cNvPr id="6"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7"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pPr/>
              <a:t>‹Nº›</a:t>
            </a:fld>
            <a:endParaRPr kumimoji="0" lang="es-E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eaLnBrk="1" latinLnBrk="0" hangingPunct="1"/>
            <a:r>
              <a:rPr kumimoji="0" lang="es-ES" smtClean="0"/>
              <a:t>Haga clic para modificar el estilo de título del patrón</a:t>
            </a:r>
            <a:endParaRPr kumimoji="0"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r>
              <a:rPr lang="es-ES_tradnl" smtClean="0"/>
              <a:t>07/05/2015</a:t>
            </a:r>
            <a:endParaRPr kumimoji="0" lang="es-E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kumimoji="0" lang="es-E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240D5ECE-8B49-45CD-BE81-EF81920D1969}" type="slidenum">
              <a:rPr/>
              <a:pPr/>
              <a:t>‹Nº›</a:t>
            </a:fld>
            <a:endParaRPr kumimoji="0" lang="es-E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Lst>
  <p:timing>
    <p:tnLst>
      <p:par>
        <p:cTn id="1" dur="indefinite" restart="never" nodeType="tmRoot"/>
      </p:par>
    </p:tnLst>
  </p:timing>
  <p:hf hdr="0" ftr="0" dt="0"/>
  <p:txStyles>
    <p:titleStyle>
      <a:lvl1pPr algn="ctr"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eaLnBrk="1" latinLnBrk="0" hangingPunct="1"/>
            <a:r>
              <a:rPr kumimoji="0" lang="es-ES" smtClean="0"/>
              <a:t>Haga clic para modificar el estilo de título del patrón</a:t>
            </a:r>
            <a:endParaRPr kumimoji="0"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r>
              <a:rPr lang="es-ES_tradnl" smtClean="0">
                <a:solidFill>
                  <a:srgbClr val="262626">
                    <a:tint val="75000"/>
                  </a:srgbClr>
                </a:solidFill>
              </a:rPr>
              <a:t>07/05/2015</a:t>
            </a:r>
            <a:endParaRPr>
              <a:solidFill>
                <a:srgbClr val="262626">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a:solidFill>
                <a:srgbClr val="262626">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240D5ECE-8B49-45CD-BE81-EF81920D1969}" type="slidenum">
              <a:rPr>
                <a:solidFill>
                  <a:srgbClr val="262626">
                    <a:tint val="75000"/>
                  </a:srgbClr>
                </a:solidFill>
              </a:rPr>
              <a:pPr/>
              <a:t>‹Nº›</a:t>
            </a:fld>
            <a:endParaRPr>
              <a:solidFill>
                <a:srgbClr val="262626">
                  <a:tint val="75000"/>
                </a:srgbClr>
              </a:solidFill>
            </a:endParaRP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extLst>
      <p:ext uri="{BB962C8B-B14F-4D97-AF65-F5344CB8AC3E}">
        <p14:creationId xmlns:p14="http://schemas.microsoft.com/office/powerpoint/2010/main" val="387637556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timing>
    <p:tnLst>
      <p:par>
        <p:cTn id="1" dur="indefinite" restart="never" nodeType="tmRoot"/>
      </p:par>
    </p:tnLst>
  </p:timing>
  <p:hf hdr="0" ftr="0" dt="0"/>
  <p:txStyles>
    <p:titleStyle>
      <a:lvl1pPr algn="ctr"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4.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987824" y="404664"/>
            <a:ext cx="5184576" cy="2184009"/>
          </a:xfrm>
        </p:spPr>
        <p:txBody>
          <a:bodyPr>
            <a:normAutofit fontScale="92500"/>
          </a:bodyPr>
          <a:lstStyle/>
          <a:p>
            <a:r>
              <a:rPr lang="es-ES" sz="2800" b="1" dirty="0"/>
              <a:t>Seminario</a:t>
            </a:r>
            <a:endParaRPr lang="es-ES" sz="2800" dirty="0"/>
          </a:p>
          <a:p>
            <a:r>
              <a:rPr lang="es-ES" sz="2800" b="1" dirty="0"/>
              <a:t> “El sector arrocero Uruguayo. Desafíos para la competitividad</a:t>
            </a:r>
            <a:r>
              <a:rPr lang="es-ES" sz="2800" b="1" dirty="0" smtClean="0"/>
              <a:t>”</a:t>
            </a:r>
          </a:p>
          <a:p>
            <a:endParaRPr lang="es-ES" b="1" dirty="0" smtClean="0"/>
          </a:p>
          <a:p>
            <a:r>
              <a:rPr lang="es-ES" b="1" dirty="0" smtClean="0"/>
              <a:t>16 de junio de 2015</a:t>
            </a:r>
          </a:p>
        </p:txBody>
      </p:sp>
      <p:sp>
        <p:nvSpPr>
          <p:cNvPr id="5" name="Title 4"/>
          <p:cNvSpPr>
            <a:spLocks noGrp="1"/>
          </p:cNvSpPr>
          <p:nvPr>
            <p:ph type="title"/>
          </p:nvPr>
        </p:nvSpPr>
        <p:spPr>
          <a:xfrm>
            <a:off x="251520" y="3212976"/>
            <a:ext cx="6935688" cy="2685256"/>
          </a:xfrm>
        </p:spPr>
        <p:txBody>
          <a:bodyPr>
            <a:normAutofit/>
          </a:bodyPr>
          <a:lstStyle/>
          <a:p>
            <a:r>
              <a:rPr lang="es-ES" sz="2000" dirty="0" smtClean="0">
                <a:latin typeface="Arial"/>
                <a:ea typeface="Calibri"/>
                <a:cs typeface="Times New Roman"/>
              </a:rPr>
              <a:t>Ing</a:t>
            </a:r>
            <a:r>
              <a:rPr lang="es-ES" sz="2000" dirty="0">
                <a:latin typeface="Arial"/>
                <a:ea typeface="Calibri"/>
                <a:cs typeface="Times New Roman"/>
              </a:rPr>
              <a:t>. </a:t>
            </a:r>
            <a:r>
              <a:rPr lang="es-ES" sz="2000" dirty="0" smtClean="0">
                <a:latin typeface="Arial"/>
                <a:ea typeface="Calibri"/>
                <a:cs typeface="Times New Roman"/>
              </a:rPr>
              <a:t>Agr. Martín Domingo Uría Shaw</a:t>
            </a:r>
            <a:r>
              <a:rPr lang="es-ES" sz="2000" dirty="0">
                <a:latin typeface="Arial"/>
                <a:ea typeface="Calibri"/>
                <a:cs typeface="Times New Roman"/>
              </a:rPr>
              <a:t/>
            </a:r>
            <a:br>
              <a:rPr lang="es-ES" sz="2000" dirty="0">
                <a:latin typeface="Arial"/>
                <a:ea typeface="Calibri"/>
                <a:cs typeface="Times New Roman"/>
              </a:rPr>
            </a:br>
            <a:r>
              <a:rPr lang="es-ES" sz="2000" dirty="0" smtClean="0">
                <a:latin typeface="Arial"/>
                <a:ea typeface="Calibri"/>
                <a:cs typeface="Times New Roman"/>
              </a:rPr>
              <a:t>Directivo </a:t>
            </a:r>
            <a:r>
              <a:rPr lang="es-ES" sz="2000" dirty="0">
                <a:latin typeface="Arial"/>
                <a:ea typeface="Calibri"/>
                <a:cs typeface="Times New Roman"/>
              </a:rPr>
              <a:t>Asociación Cultivadores de Arroz</a:t>
            </a:r>
          </a:p>
        </p:txBody>
      </p:sp>
      <p:sp>
        <p:nvSpPr>
          <p:cNvPr id="2" name="1 Rectángulo"/>
          <p:cNvSpPr/>
          <p:nvPr/>
        </p:nvSpPr>
        <p:spPr>
          <a:xfrm>
            <a:off x="251520" y="3064285"/>
            <a:ext cx="7128792" cy="954107"/>
          </a:xfrm>
          <a:prstGeom prst="rect">
            <a:avLst/>
          </a:prstGeom>
        </p:spPr>
        <p:txBody>
          <a:bodyPr wrap="square">
            <a:spAutoFit/>
          </a:bodyPr>
          <a:lstStyle/>
          <a:p>
            <a:pPr algn="ctr"/>
            <a:r>
              <a:rPr lang="es-ES" sz="2800" b="1" dirty="0">
                <a:solidFill>
                  <a:schemeClr val="bg1"/>
                </a:solidFill>
              </a:rPr>
              <a:t>Impactos económicos, sociales y ambientales de la producción de arroz en Uruguay</a:t>
            </a:r>
            <a:r>
              <a:rPr lang="es-ES" sz="2800" dirty="0">
                <a:solidFill>
                  <a:schemeClr val="bg1"/>
                </a:solidFill>
              </a:rPr>
              <a:t>.</a:t>
            </a:r>
          </a:p>
        </p:txBody>
      </p:sp>
      <p:sp>
        <p:nvSpPr>
          <p:cNvPr id="6" name="5 Marcador de número de diapositiva"/>
          <p:cNvSpPr>
            <a:spLocks noGrp="1"/>
          </p:cNvSpPr>
          <p:nvPr>
            <p:ph type="sldNum" sz="quarter" idx="12"/>
          </p:nvPr>
        </p:nvSpPr>
        <p:spPr/>
        <p:txBody>
          <a:bodyPr/>
          <a:lstStyle/>
          <a:p>
            <a:fld id="{240D5ECE-8B49-45CD-BE81-EF81920D1969}" type="slidenum">
              <a:rPr lang="es-ES_tradnl" smtClean="0"/>
              <a:pPr/>
              <a:t>1</a:t>
            </a:fld>
            <a:endParaRPr kumimoji="0" lang="es-ES_tradnl"/>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1143000"/>
          </a:xfr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a:normAutofit fontScale="90000"/>
          </a:bodyPr>
          <a:lstStyle/>
          <a:p>
            <a:r>
              <a:rPr lang="es-ES" sz="3100" dirty="0" smtClean="0"/>
              <a:t>Impactos de la producción </a:t>
            </a:r>
            <a:r>
              <a:rPr sz="3100" smtClean="0"/>
              <a:t>arrocera</a:t>
            </a:r>
            <a:r>
              <a:rPr lang="es-ES" sz="3100" dirty="0" smtClean="0"/>
              <a:t> </a:t>
            </a:r>
            <a:br>
              <a:rPr lang="es-ES" sz="3100" dirty="0" smtClean="0"/>
            </a:br>
            <a:r>
              <a:rPr lang="es-ES" dirty="0" smtClean="0"/>
              <a:t>ECONÓMICO, SOCIAL Y AMBIENTAL</a:t>
            </a:r>
            <a:endParaRPr lang="es-ES" dirty="0"/>
          </a:p>
        </p:txBody>
      </p:sp>
      <p:sp>
        <p:nvSpPr>
          <p:cNvPr id="3" name="2 Marcador de contenido"/>
          <p:cNvSpPr>
            <a:spLocks noGrp="1"/>
          </p:cNvSpPr>
          <p:nvPr>
            <p:ph idx="1"/>
          </p:nvPr>
        </p:nvSpPr>
        <p:spPr>
          <a:xfrm>
            <a:off x="467544" y="1484784"/>
            <a:ext cx="7859216" cy="3917032"/>
          </a:xfrm>
        </p:spPr>
        <p:txBody>
          <a:bodyPr>
            <a:normAutofit/>
          </a:bodyPr>
          <a:lstStyle/>
          <a:p>
            <a:r>
              <a:rPr lang="es-ES" dirty="0" smtClean="0"/>
              <a:t>EMPLEO a nivel de cadena: </a:t>
            </a:r>
            <a:r>
              <a:rPr lang="es-ES" sz="2400" dirty="0" smtClean="0"/>
              <a:t>chacra, molinos, servicios (fletes, aplicadores, etc.)</a:t>
            </a:r>
          </a:p>
          <a:p>
            <a:r>
              <a:rPr lang="es-ES" dirty="0" smtClean="0"/>
              <a:t>INFRAESTRUCTURA: </a:t>
            </a:r>
            <a:r>
              <a:rPr lang="es-ES" sz="2400" dirty="0" smtClean="0"/>
              <a:t>electrificación, sistemas de riego, represas, molinos, caminería y rutas</a:t>
            </a:r>
          </a:p>
          <a:p>
            <a:r>
              <a:rPr lang="es-ES" dirty="0" smtClean="0"/>
              <a:t>SISTEMAS PRODUCTIVOS:  </a:t>
            </a:r>
            <a:r>
              <a:rPr sz="2400" smtClean="0"/>
              <a:t>rotacion </a:t>
            </a:r>
            <a:r>
              <a:rPr lang="es-ES" sz="2400" dirty="0" smtClean="0"/>
              <a:t>cultivo-ganadería con generación de pasturas</a:t>
            </a:r>
          </a:p>
        </p:txBody>
      </p:sp>
      <p:sp>
        <p:nvSpPr>
          <p:cNvPr id="4" name="3 CuadroTexto"/>
          <p:cNvSpPr txBox="1"/>
          <p:nvPr/>
        </p:nvSpPr>
        <p:spPr>
          <a:xfrm>
            <a:off x="357158" y="5000636"/>
            <a:ext cx="8064896" cy="92333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s-ES" dirty="0" smtClean="0"/>
              <a:t>DISMINUCIÓN EN EL ÁREA PLANTADA AFECTA A LAS EMPRESAS PERO A SU VEZ TIENE EFECTOS EN CADENA SOBRE EMPLEO, INFRAESTRUCTURA, CAPACIDAD OCIOSA, INVERSIONES, ETC. DEL DEPTO</a:t>
            </a:r>
            <a:endParaRPr lang="es-ES" dirty="0"/>
          </a:p>
        </p:txBody>
      </p:sp>
      <p:sp>
        <p:nvSpPr>
          <p:cNvPr id="5" name="4 CuadroTexto"/>
          <p:cNvSpPr txBox="1"/>
          <p:nvPr/>
        </p:nvSpPr>
        <p:spPr>
          <a:xfrm>
            <a:off x="179512" y="5949280"/>
            <a:ext cx="8496944" cy="369332"/>
          </a:xfrm>
          <a:prstGeom prst="rect">
            <a:avLst/>
          </a:prstGeom>
          <a:noFill/>
        </p:spPr>
        <p:txBody>
          <a:bodyPr wrap="square" rtlCol="0">
            <a:spAutoFit/>
          </a:bodyPr>
          <a:lstStyle/>
          <a:p>
            <a:r>
              <a:rPr lang="es-ES" dirty="0" smtClean="0"/>
              <a:t>Impactos que se destacan en todas las zonas arroceras del país.</a:t>
            </a:r>
            <a:endParaRPr lang="es-ES" dirty="0"/>
          </a:p>
        </p:txBody>
      </p:sp>
      <p:sp>
        <p:nvSpPr>
          <p:cNvPr id="6" name="5 Marcador de número de diapositiva"/>
          <p:cNvSpPr>
            <a:spLocks noGrp="1"/>
          </p:cNvSpPr>
          <p:nvPr>
            <p:ph type="sldNum" sz="quarter" idx="12"/>
          </p:nvPr>
        </p:nvSpPr>
        <p:spPr>
          <a:xfrm>
            <a:off x="6572264" y="6000768"/>
            <a:ext cx="2133600" cy="365125"/>
          </a:xfrm>
        </p:spPr>
        <p:txBody>
          <a:bodyPr/>
          <a:lstStyle/>
          <a:p>
            <a:fld id="{240D5ECE-8B49-45CD-BE81-EF81920D1969}" type="slidenum">
              <a:rPr lang="es-ES_tradnl" b="1" smtClean="0"/>
              <a:pPr/>
              <a:t>10</a:t>
            </a:fld>
            <a:endParaRPr kumimoji="0" lang="es-ES_tradnl" b="1" dirty="0"/>
          </a:p>
        </p:txBody>
      </p:sp>
    </p:spTree>
    <p:extLst>
      <p:ext uri="{BB962C8B-B14F-4D97-AF65-F5344CB8AC3E}">
        <p14:creationId xmlns:p14="http://schemas.microsoft.com/office/powerpoint/2010/main" val="41676744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14414" y="500042"/>
            <a:ext cx="6715172" cy="785818"/>
          </a:xfrm>
          <a:solidFill>
            <a:schemeClr val="accent2">
              <a:lumMod val="75000"/>
            </a:schemeClr>
          </a:solidFill>
        </p:spPr>
        <p:txBody>
          <a:bodyPr/>
          <a:lstStyle/>
          <a:p>
            <a:r>
              <a:rPr lang="es-ES_tradnl" dirty="0" smtClean="0"/>
              <a:t>Impacto Económico</a:t>
            </a:r>
            <a:endParaRPr lang="es-ES_tradnl" dirty="0"/>
          </a:p>
        </p:txBody>
      </p:sp>
      <p:sp>
        <p:nvSpPr>
          <p:cNvPr id="3" name="2 Marcador de contenido"/>
          <p:cNvSpPr>
            <a:spLocks noGrp="1"/>
          </p:cNvSpPr>
          <p:nvPr>
            <p:ph idx="1"/>
          </p:nvPr>
        </p:nvSpPr>
        <p:spPr>
          <a:xfrm>
            <a:off x="428596" y="1571612"/>
            <a:ext cx="8229600" cy="4525963"/>
          </a:xfrm>
        </p:spPr>
        <p:txBody>
          <a:bodyPr>
            <a:normAutofit fontScale="85000" lnSpcReduction="20000"/>
          </a:bodyPr>
          <a:lstStyle/>
          <a:p>
            <a:r>
              <a:rPr lang="es-ES_tradnl" sz="2400" dirty="0" smtClean="0"/>
              <a:t>Inversión  necesaria para el cultivo ronda los  2.100  dólares por ha.</a:t>
            </a:r>
          </a:p>
          <a:p>
            <a:endParaRPr lang="es-ES_tradnl" sz="2400" dirty="0" smtClean="0"/>
          </a:p>
          <a:p>
            <a:r>
              <a:rPr lang="es-ES_tradnl" sz="2400" dirty="0" smtClean="0"/>
              <a:t>Son </a:t>
            </a:r>
            <a:r>
              <a:rPr lang="es-ES_tradnl" sz="2400" b="1" dirty="0" smtClean="0"/>
              <a:t>340 millones de dólares  </a:t>
            </a:r>
            <a:r>
              <a:rPr lang="es-ES_tradnl" sz="2400" dirty="0" smtClean="0"/>
              <a:t>aprox., que en la ultima zafra los productores arroceros volcaron  al mercado laboral, en compra de insumos, servicios, maquinaria, </a:t>
            </a:r>
            <a:r>
              <a:rPr lang="es-ES_tradnl" sz="2400" dirty="0" err="1" smtClean="0"/>
              <a:t>etc</a:t>
            </a:r>
            <a:endParaRPr lang="es-ES_tradnl" sz="2400" dirty="0" smtClean="0"/>
          </a:p>
          <a:p>
            <a:endParaRPr lang="es-ES_tradnl" sz="2400" dirty="0" smtClean="0"/>
          </a:p>
          <a:p>
            <a:r>
              <a:rPr lang="es-ES_tradnl" sz="2400" dirty="0" smtClean="0"/>
              <a:t>Algunos ejemplos: consumo de combustible       22.500.000 litros</a:t>
            </a:r>
          </a:p>
          <a:p>
            <a:endParaRPr lang="es-ES_tradnl" sz="900" dirty="0" smtClean="0"/>
          </a:p>
          <a:p>
            <a:pPr>
              <a:buNone/>
            </a:pPr>
            <a:r>
              <a:rPr lang="es-ES_tradnl" sz="2400" dirty="0" smtClean="0"/>
              <a:t>                                        consumo de energía eléctrica</a:t>
            </a:r>
          </a:p>
          <a:p>
            <a:endParaRPr lang="es-ES_tradnl" sz="2400" dirty="0" smtClean="0"/>
          </a:p>
          <a:p>
            <a:pPr lvl="5">
              <a:buNone/>
            </a:pPr>
            <a:r>
              <a:rPr lang="es-ES_tradnl" sz="2400" dirty="0" smtClean="0">
                <a:solidFill>
                  <a:schemeClr val="tx1">
                    <a:lumMod val="85000"/>
                    <a:lumOff val="15000"/>
                  </a:schemeClr>
                </a:solidFill>
              </a:rPr>
              <a:t>consumo de fertilizantes </a:t>
            </a:r>
            <a:r>
              <a:rPr lang="es-ES_tradnl" sz="2400" dirty="0" err="1" smtClean="0">
                <a:solidFill>
                  <a:schemeClr val="tx1">
                    <a:lumMod val="85000"/>
                    <a:lumOff val="15000"/>
                  </a:schemeClr>
                </a:solidFill>
              </a:rPr>
              <a:t>aprox</a:t>
            </a:r>
            <a:r>
              <a:rPr lang="es-ES_tradnl" sz="2400" dirty="0" smtClean="0">
                <a:solidFill>
                  <a:schemeClr val="tx1">
                    <a:lumMod val="85000"/>
                    <a:lumOff val="15000"/>
                  </a:schemeClr>
                </a:solidFill>
              </a:rPr>
              <a:t>       48.000.000 kg</a:t>
            </a:r>
          </a:p>
          <a:p>
            <a:pPr lvl="2"/>
            <a:endParaRPr lang="es-ES_tradnl" sz="100" dirty="0" smtClean="0"/>
          </a:p>
          <a:p>
            <a:pPr lvl="4">
              <a:buNone/>
            </a:pPr>
            <a:r>
              <a:rPr lang="es-ES_tradnl" sz="1200" dirty="0" smtClean="0"/>
              <a:t>      </a:t>
            </a:r>
            <a:r>
              <a:rPr lang="es-ES_tradnl" sz="2400" dirty="0" smtClean="0"/>
              <a:t>     renovación de equipos          </a:t>
            </a:r>
            <a:r>
              <a:rPr lang="es-ES_tradnl" sz="2400" dirty="0" err="1" smtClean="0"/>
              <a:t>uss</a:t>
            </a:r>
            <a:r>
              <a:rPr lang="es-ES_tradnl" sz="2400" dirty="0" smtClean="0"/>
              <a:t>     24.000.000</a:t>
            </a:r>
            <a:r>
              <a:rPr lang="es-ES_tradnl" sz="1200" dirty="0" smtClean="0"/>
              <a:t>		             </a:t>
            </a:r>
          </a:p>
          <a:p>
            <a:pPr lvl="5">
              <a:buNone/>
            </a:pPr>
            <a:r>
              <a:rPr lang="es-ES_tradnl" sz="1200" dirty="0" smtClean="0"/>
              <a:t> </a:t>
            </a:r>
            <a:r>
              <a:rPr lang="es-ES_tradnl" sz="2400" dirty="0" smtClean="0"/>
              <a:t>fletes generados en cosecha        43.000 viajes</a:t>
            </a:r>
          </a:p>
          <a:p>
            <a:pPr lvl="5">
              <a:buNone/>
            </a:pPr>
            <a:r>
              <a:rPr lang="es-ES_tradnl" sz="2400" dirty="0" smtClean="0"/>
              <a:t> fletes por fertilizantes                   1.600 viajes</a:t>
            </a:r>
          </a:p>
          <a:p>
            <a:pPr lvl="5"/>
            <a:r>
              <a:rPr lang="es-ES_tradnl" sz="1200" dirty="0" smtClean="0"/>
              <a:t>    </a:t>
            </a:r>
            <a:endParaRPr lang="es-ES_tradnl" sz="1200" dirty="0"/>
          </a:p>
        </p:txBody>
      </p:sp>
      <p:sp>
        <p:nvSpPr>
          <p:cNvPr id="4" name="3 Marcador de número de diapositiva"/>
          <p:cNvSpPr>
            <a:spLocks noGrp="1"/>
          </p:cNvSpPr>
          <p:nvPr>
            <p:ph type="sldNum" sz="quarter" idx="12"/>
          </p:nvPr>
        </p:nvSpPr>
        <p:spPr>
          <a:xfrm>
            <a:off x="6572264" y="5929330"/>
            <a:ext cx="2133600" cy="365125"/>
          </a:xfrm>
        </p:spPr>
        <p:txBody>
          <a:bodyPr/>
          <a:lstStyle/>
          <a:p>
            <a:fld id="{240D5ECE-8B49-45CD-BE81-EF81920D1969}" type="slidenum">
              <a:rPr lang="es-ES_tradnl" b="1" smtClean="0"/>
              <a:pPr/>
              <a:t>11</a:t>
            </a:fld>
            <a:endParaRPr kumimoji="0" lang="es-ES_tradnl"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71604" y="428604"/>
            <a:ext cx="5572164" cy="785818"/>
          </a:xfrm>
          <a:solidFill>
            <a:schemeClr val="accent2">
              <a:lumMod val="75000"/>
            </a:schemeClr>
          </a:solidFill>
        </p:spPr>
        <p:txBody>
          <a:bodyPr>
            <a:normAutofit/>
          </a:bodyPr>
          <a:lstStyle/>
          <a:p>
            <a:r>
              <a:rPr lang="es-ES_tradnl" sz="3600" dirty="0" smtClean="0"/>
              <a:t>RESULTADO</a:t>
            </a:r>
            <a:endParaRPr lang="es-ES_tradnl" sz="3600" dirty="0"/>
          </a:p>
        </p:txBody>
      </p:sp>
      <p:sp>
        <p:nvSpPr>
          <p:cNvPr id="3" name="2 Marcador de contenido"/>
          <p:cNvSpPr>
            <a:spLocks noGrp="1"/>
          </p:cNvSpPr>
          <p:nvPr>
            <p:ph idx="1"/>
          </p:nvPr>
        </p:nvSpPr>
        <p:spPr/>
        <p:txBody>
          <a:bodyPr/>
          <a:lstStyle/>
          <a:p>
            <a:r>
              <a:rPr lang="es-ES_tradnl" dirty="0" smtClean="0"/>
              <a:t>Alta eficiencia en la utilización de recursos. Ocupando el 1 % del área productiva del país, el sector genera 550 millones  de dólares en exportaciones.</a:t>
            </a:r>
          </a:p>
          <a:p>
            <a:endParaRPr lang="es-ES_tradnl" dirty="0" smtClean="0"/>
          </a:p>
          <a:p>
            <a:r>
              <a:rPr lang="es-ES_tradnl" dirty="0" smtClean="0"/>
              <a:t>Es el 5º rubro de exportación del país</a:t>
            </a:r>
            <a:endParaRPr lang="es-ES_tradnl" dirty="0"/>
          </a:p>
        </p:txBody>
      </p:sp>
      <p:sp>
        <p:nvSpPr>
          <p:cNvPr id="4" name="3 Marcador de número de diapositiva"/>
          <p:cNvSpPr>
            <a:spLocks noGrp="1"/>
          </p:cNvSpPr>
          <p:nvPr>
            <p:ph type="sldNum" sz="quarter" idx="12"/>
          </p:nvPr>
        </p:nvSpPr>
        <p:spPr>
          <a:xfrm>
            <a:off x="6572264" y="6000768"/>
            <a:ext cx="2133600" cy="365125"/>
          </a:xfrm>
        </p:spPr>
        <p:txBody>
          <a:bodyPr/>
          <a:lstStyle/>
          <a:p>
            <a:fld id="{240D5ECE-8B49-45CD-BE81-EF81920D1969}" type="slidenum">
              <a:rPr lang="es-ES_tradnl" b="1" smtClean="0">
                <a:solidFill>
                  <a:schemeClr val="tx1"/>
                </a:solidFill>
              </a:rPr>
              <a:pPr/>
              <a:t>12</a:t>
            </a:fld>
            <a:endParaRPr kumimoji="0" lang="es-ES_tradnl" b="1"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854075" y="981075"/>
            <a:ext cx="8289925" cy="5543550"/>
          </a:xfrm>
        </p:spPr>
        <p:txBody>
          <a:bodyPr>
            <a:normAutofit/>
          </a:bodyPr>
          <a:lstStyle/>
          <a:p>
            <a:pPr marL="0" lvl="0" indent="0">
              <a:buNone/>
            </a:pPr>
            <a:endParaRPr lang="es-UY" dirty="0" smtClean="0"/>
          </a:p>
          <a:p>
            <a:pPr marL="0" lvl="0" indent="0">
              <a:buNone/>
            </a:pPr>
            <a:r>
              <a:rPr lang="es-UY" dirty="0" smtClean="0"/>
              <a:t>EN PARALELO, TENEMOS UN SISTEMA </a:t>
            </a:r>
            <a:r>
              <a:rPr lang="es-UY" dirty="0"/>
              <a:t>PRODUCTIVO DE BAJO IMPACTO AMBIENTAL Y RACIONAL EN LA GESTIÓN DE </a:t>
            </a:r>
            <a:r>
              <a:rPr lang="es-UY" dirty="0" smtClean="0"/>
              <a:t>RECURSOS NATURALES.</a:t>
            </a:r>
          </a:p>
          <a:p>
            <a:pPr marL="0" lvl="0" indent="0">
              <a:buNone/>
            </a:pPr>
            <a:endParaRPr lang="es-ES" dirty="0"/>
          </a:p>
          <a:p>
            <a:pPr marL="0" lvl="0" indent="0">
              <a:buNone/>
            </a:pPr>
            <a:r>
              <a:rPr lang="es-UY" dirty="0" smtClean="0"/>
              <a:t>PERMANENTE  </a:t>
            </a:r>
            <a:r>
              <a:rPr lang="es-UY" dirty="0"/>
              <a:t>INVESTIGACIÓN E INNOVACIÓN AL SERVICIO DE LA </a:t>
            </a:r>
            <a:r>
              <a:rPr lang="es-UY" dirty="0" smtClean="0"/>
              <a:t>PRODUCCIÓN.</a:t>
            </a:r>
            <a:r>
              <a:rPr lang="es-UY" sz="2400" dirty="0" smtClean="0"/>
              <a:t>(Variedades, EEE, Consejos Asesores Regionales, </a:t>
            </a:r>
            <a:r>
              <a:rPr lang="es-UY" sz="2400" dirty="0" err="1" smtClean="0"/>
              <a:t>etc</a:t>
            </a:r>
            <a:r>
              <a:rPr lang="es-UY" sz="2400" dirty="0" smtClean="0"/>
              <a:t>)</a:t>
            </a:r>
            <a:r>
              <a:rPr lang="es-UY" dirty="0" smtClean="0"/>
              <a:t> </a:t>
            </a:r>
            <a:endParaRPr lang="es-ES" dirty="0"/>
          </a:p>
          <a:p>
            <a:endParaRPr lang="es-ES" dirty="0"/>
          </a:p>
        </p:txBody>
      </p:sp>
      <p:sp>
        <p:nvSpPr>
          <p:cNvPr id="5" name="4 Marcador de número de diapositiva"/>
          <p:cNvSpPr>
            <a:spLocks noGrp="1"/>
          </p:cNvSpPr>
          <p:nvPr>
            <p:ph type="sldNum" sz="quarter" idx="12"/>
          </p:nvPr>
        </p:nvSpPr>
        <p:spPr>
          <a:xfrm>
            <a:off x="6572264" y="6000768"/>
            <a:ext cx="2133600" cy="365125"/>
          </a:xfrm>
        </p:spPr>
        <p:txBody>
          <a:bodyPr/>
          <a:lstStyle/>
          <a:p>
            <a:fld id="{73820FCD-5F4C-4989-BE05-0A8208BCBC21}" type="slidenum">
              <a:rPr lang="es-ES_tradnl" b="1" smtClean="0">
                <a:solidFill>
                  <a:schemeClr val="tx1"/>
                </a:solidFill>
              </a:rPr>
              <a:pPr/>
              <a:t>13</a:t>
            </a:fld>
            <a:endParaRPr kumimoji="0" lang="es-ES_tradnl" b="1" dirty="0">
              <a:solidFill>
                <a:schemeClr val="tx1"/>
              </a:solidFill>
            </a:endParaRPr>
          </a:p>
        </p:txBody>
      </p:sp>
    </p:spTree>
    <p:extLst>
      <p:ext uri="{BB962C8B-B14F-4D97-AF65-F5344CB8AC3E}">
        <p14:creationId xmlns:p14="http://schemas.microsoft.com/office/powerpoint/2010/main" val="39818934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728" y="500042"/>
            <a:ext cx="6286544" cy="857256"/>
          </a:xfrm>
          <a:solidFill>
            <a:schemeClr val="accent2">
              <a:lumMod val="75000"/>
            </a:schemeClr>
          </a:solidFill>
        </p:spPr>
        <p:txBody>
          <a:bodyPr/>
          <a:lstStyle/>
          <a:p>
            <a:r>
              <a:rPr lang="es-ES_tradnl" dirty="0" smtClean="0"/>
              <a:t>Impacto Social</a:t>
            </a:r>
            <a:endParaRPr lang="es-ES_tradnl" dirty="0"/>
          </a:p>
        </p:txBody>
      </p:sp>
      <p:sp>
        <p:nvSpPr>
          <p:cNvPr id="3" name="2 Marcador de contenido"/>
          <p:cNvSpPr>
            <a:spLocks noGrp="1"/>
          </p:cNvSpPr>
          <p:nvPr>
            <p:ph idx="1"/>
          </p:nvPr>
        </p:nvSpPr>
        <p:spPr/>
        <p:txBody>
          <a:bodyPr>
            <a:normAutofit fontScale="92500" lnSpcReduction="20000"/>
          </a:bodyPr>
          <a:lstStyle/>
          <a:p>
            <a:r>
              <a:rPr lang="es-ES_tradnl" sz="2400" dirty="0" smtClean="0"/>
              <a:t>Influencia en el desarrollo de grandes regiones del país, siendo un cultivo colonizador.</a:t>
            </a:r>
          </a:p>
          <a:p>
            <a:endParaRPr lang="es-ES_tradnl" sz="2400" dirty="0" smtClean="0"/>
          </a:p>
          <a:p>
            <a:r>
              <a:rPr lang="es-ES_tradnl" sz="2400" dirty="0" smtClean="0"/>
              <a:t>Desarrollo a partir de zonas marginales, con bajos índices productivos, penetrando luego en aéreas ganaderas.</a:t>
            </a:r>
          </a:p>
          <a:p>
            <a:endParaRPr lang="es-ES_tradnl" sz="2400" dirty="0" smtClean="0"/>
          </a:p>
          <a:p>
            <a:r>
              <a:rPr lang="es-ES_tradnl" sz="2400" dirty="0" smtClean="0"/>
              <a:t>Favorece la descentralización influenciando el desarrollo de poblados, pueblos y ciudades en su zona de influencia.</a:t>
            </a:r>
          </a:p>
          <a:p>
            <a:endParaRPr lang="es-ES_tradnl" sz="2400" dirty="0" smtClean="0"/>
          </a:p>
          <a:p>
            <a:pPr lvl="0"/>
            <a:r>
              <a:rPr lang="es-UY" sz="2400" dirty="0" smtClean="0"/>
              <a:t>Ha ejercido una influencia en el desarrollo cultural de las poblaciones relacionadas con la actividad arrocera. </a:t>
            </a:r>
          </a:p>
          <a:p>
            <a:pPr lvl="0"/>
            <a:endParaRPr lang="es-UY" sz="2400" dirty="0" smtClean="0"/>
          </a:p>
          <a:p>
            <a:pPr lvl="0"/>
            <a:r>
              <a:rPr lang="es-UY" sz="2400" dirty="0" smtClean="0"/>
              <a:t>Influencia directa en el desarrollo de infraestructura (vivienda, caminería rural, rutas, electrificación, riego, </a:t>
            </a:r>
            <a:r>
              <a:rPr lang="es-UY" sz="2400" dirty="0" err="1" smtClean="0"/>
              <a:t>etc</a:t>
            </a:r>
            <a:r>
              <a:rPr lang="es-UY" sz="2400" dirty="0" smtClean="0"/>
              <a:t>)</a:t>
            </a:r>
          </a:p>
          <a:p>
            <a:endParaRPr lang="es-ES_tradnl" sz="2400" dirty="0" smtClean="0"/>
          </a:p>
          <a:p>
            <a:endParaRPr lang="es-ES_tradnl" sz="2400" dirty="0"/>
          </a:p>
        </p:txBody>
      </p:sp>
      <p:sp>
        <p:nvSpPr>
          <p:cNvPr id="4" name="3 Marcador de número de diapositiva"/>
          <p:cNvSpPr>
            <a:spLocks noGrp="1"/>
          </p:cNvSpPr>
          <p:nvPr>
            <p:ph type="sldNum" sz="quarter" idx="12"/>
          </p:nvPr>
        </p:nvSpPr>
        <p:spPr>
          <a:xfrm>
            <a:off x="6572264" y="6000768"/>
            <a:ext cx="2133600" cy="365125"/>
          </a:xfrm>
        </p:spPr>
        <p:txBody>
          <a:bodyPr/>
          <a:lstStyle/>
          <a:p>
            <a:fld id="{240D5ECE-8B49-45CD-BE81-EF81920D1969}" type="slidenum">
              <a:rPr lang="es-ES_tradnl" b="1" smtClean="0"/>
              <a:pPr/>
              <a:t>14</a:t>
            </a:fld>
            <a:endParaRPr kumimoji="0" lang="es-ES_tradnl"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r>
              <a:rPr lang="es-ES_tradnl" dirty="0" smtClean="0"/>
              <a:t>Impacto Social</a:t>
            </a:r>
            <a:endParaRPr lang="es-ES_tradnl" dirty="0"/>
          </a:p>
        </p:txBody>
      </p:sp>
      <p:sp>
        <p:nvSpPr>
          <p:cNvPr id="3" name="2 Marcador de contenido"/>
          <p:cNvSpPr>
            <a:spLocks noGrp="1"/>
          </p:cNvSpPr>
          <p:nvPr>
            <p:ph idx="1"/>
          </p:nvPr>
        </p:nvSpPr>
        <p:spPr>
          <a:xfrm>
            <a:off x="428596" y="1071546"/>
            <a:ext cx="8258204" cy="5054617"/>
          </a:xfrm>
        </p:spPr>
        <p:txBody>
          <a:bodyPr>
            <a:normAutofit fontScale="40000" lnSpcReduction="20000"/>
          </a:bodyPr>
          <a:lstStyle/>
          <a:p>
            <a:pPr lvl="0"/>
            <a:r>
              <a:rPr lang="es-ES" sz="3800" dirty="0"/>
              <a:t>La producción arrocera a nivel de chacra es </a:t>
            </a:r>
            <a:r>
              <a:rPr lang="es-ES" sz="3800" dirty="0" smtClean="0"/>
              <a:t>intensiva,  </a:t>
            </a:r>
            <a:r>
              <a:rPr lang="es-ES" sz="3800" dirty="0"/>
              <a:t>empleando aproximadamente un trabajador cada 40 </a:t>
            </a:r>
            <a:r>
              <a:rPr lang="es-ES" sz="3800" dirty="0" smtClean="0"/>
              <a:t>has</a:t>
            </a:r>
            <a:r>
              <a:rPr sz="3800" smtClean="0"/>
              <a:t>, generando promedialmente  </a:t>
            </a:r>
            <a:r>
              <a:rPr sz="4400" b="1" smtClean="0"/>
              <a:t>4.000 puestos de trabajo directo, y  28.000 indirectos en todas las ramas.</a:t>
            </a:r>
            <a:r>
              <a:rPr lang="es-ES" sz="4400" b="1" dirty="0" smtClean="0"/>
              <a:t>  </a:t>
            </a:r>
            <a:r>
              <a:rPr sz="3800" dirty="0" smtClean="0"/>
              <a:t>Ocupa un importante numero de Profesionales </a:t>
            </a:r>
          </a:p>
          <a:p>
            <a:pPr marL="0" lvl="0" indent="0">
              <a:buNone/>
            </a:pPr>
            <a:endParaRPr lang="es-ES" dirty="0" smtClean="0"/>
          </a:p>
          <a:p>
            <a:pPr lvl="0"/>
            <a:r>
              <a:rPr lang="es-ES" sz="3800" dirty="0" smtClean="0"/>
              <a:t>La </a:t>
            </a:r>
            <a:r>
              <a:rPr lang="es-ES" sz="3800" dirty="0"/>
              <a:t>importante tecnificación aplicada en el </a:t>
            </a:r>
            <a:r>
              <a:rPr lang="es-ES" sz="3800" dirty="0" smtClean="0"/>
              <a:t>cultivo, hace necesaria la </a:t>
            </a:r>
            <a:r>
              <a:rPr lang="es-ES" sz="4200" b="1" dirty="0"/>
              <a:t>calificación de la mano de obra </a:t>
            </a:r>
            <a:r>
              <a:rPr lang="es-ES" sz="3800" dirty="0"/>
              <a:t>que requiere formación en sistemas de riego, maquinaria en general, manejo del cultivo entre otros. </a:t>
            </a:r>
            <a:endParaRPr lang="es-ES" sz="3800" dirty="0" smtClean="0"/>
          </a:p>
          <a:p>
            <a:pPr marL="0" lvl="0" indent="0">
              <a:buNone/>
            </a:pPr>
            <a:endParaRPr lang="es-ES" sz="3800" dirty="0" smtClean="0"/>
          </a:p>
          <a:p>
            <a:pPr lvl="0"/>
            <a:r>
              <a:rPr lang="es-ES" sz="3800" dirty="0" smtClean="0"/>
              <a:t> Contrario a otras actividades </a:t>
            </a:r>
            <a:r>
              <a:rPr lang="es-ES" sz="4500" b="1" dirty="0" smtClean="0"/>
              <a:t>favorece la radicación de gente en la campaña</a:t>
            </a:r>
            <a:r>
              <a:rPr lang="es-ES" sz="3800" dirty="0" smtClean="0"/>
              <a:t>. En los propios establecimientos, poblados, y pueblos. </a:t>
            </a:r>
            <a:r>
              <a:rPr sz="3800" smtClean="0"/>
              <a:t>Se desarrolla la camineria, llega la electrificacion, se instalan escuelas, etc.</a:t>
            </a:r>
            <a:r>
              <a:rPr lang="es-ES" sz="3800" dirty="0" smtClean="0"/>
              <a:t> </a:t>
            </a:r>
          </a:p>
          <a:p>
            <a:pPr marL="0" lvl="0" indent="0">
              <a:buNone/>
            </a:pPr>
            <a:endParaRPr lang="es-ES" sz="3800" dirty="0" smtClean="0"/>
          </a:p>
          <a:p>
            <a:pPr lvl="0"/>
            <a:r>
              <a:rPr lang="es-ES" sz="3800" dirty="0" smtClean="0"/>
              <a:t>En las zonas de influencia, el trabajo conjunto de productores, gobierno y pobladores ha permitido el desarrollo de </a:t>
            </a:r>
            <a:r>
              <a:rPr lang="es-ES" sz="4500" b="1" dirty="0" smtClean="0"/>
              <a:t>escuelas </a:t>
            </a:r>
            <a:r>
              <a:rPr lang="es-ES" sz="4500" b="1" dirty="0"/>
              <a:t>agrarias </a:t>
            </a:r>
            <a:r>
              <a:rPr sz="4500" b="1" smtClean="0"/>
              <a:t>con enfasis en </a:t>
            </a:r>
            <a:r>
              <a:rPr lang="es-ES" sz="4500" b="1" dirty="0" smtClean="0"/>
              <a:t> </a:t>
            </a:r>
            <a:r>
              <a:rPr lang="es-ES" sz="4500" b="1" dirty="0"/>
              <a:t>la formación </a:t>
            </a:r>
            <a:r>
              <a:rPr sz="4500" b="1" smtClean="0"/>
              <a:t>para</a:t>
            </a:r>
            <a:r>
              <a:rPr lang="es-ES" sz="4500" b="1" dirty="0" smtClean="0"/>
              <a:t> </a:t>
            </a:r>
            <a:r>
              <a:rPr lang="es-ES" sz="4500" b="1" dirty="0"/>
              <a:t>la producción de arroz</a:t>
            </a:r>
            <a:r>
              <a:rPr lang="es-ES" sz="3800" dirty="0"/>
              <a:t>. </a:t>
            </a:r>
            <a:endParaRPr lang="es-ES" sz="3800" dirty="0" smtClean="0"/>
          </a:p>
          <a:p>
            <a:pPr marL="0" lvl="0" indent="0">
              <a:buNone/>
            </a:pPr>
            <a:r>
              <a:rPr sz="3800" smtClean="0"/>
              <a:t>	 </a:t>
            </a:r>
            <a:endParaRPr lang="es-ES" sz="3800" dirty="0"/>
          </a:p>
          <a:p>
            <a:pPr lvl="0"/>
            <a:r>
              <a:rPr lang="es-ES" sz="4500" b="1" dirty="0" smtClean="0"/>
              <a:t>Influencia cultural </a:t>
            </a:r>
            <a:r>
              <a:rPr sz="3800" smtClean="0"/>
              <a:t>en relación </a:t>
            </a:r>
            <a:r>
              <a:rPr sz="3800" dirty="0" smtClean="0"/>
              <a:t>al trabajo, y principalmente al uso y manejo </a:t>
            </a:r>
            <a:r>
              <a:rPr sz="3800" smtClean="0"/>
              <a:t>del agua</a:t>
            </a:r>
          </a:p>
          <a:p>
            <a:pPr lvl="0"/>
            <a:endParaRPr sz="3800" dirty="0" smtClean="0"/>
          </a:p>
          <a:p>
            <a:pPr lvl="0"/>
            <a:r>
              <a:rPr sz="3800" smtClean="0"/>
              <a:t>A </a:t>
            </a:r>
            <a:r>
              <a:rPr sz="3800" dirty="0" smtClean="0"/>
              <a:t>la etapa agrícola se le debe sumar </a:t>
            </a:r>
            <a:r>
              <a:rPr sz="4500" b="1" dirty="0" smtClean="0"/>
              <a:t>la etapa industrial </a:t>
            </a:r>
            <a:r>
              <a:rPr sz="3800" dirty="0" smtClean="0"/>
              <a:t>donde la misma es fundamental en varias localidades del interior </a:t>
            </a:r>
            <a:r>
              <a:rPr sz="3800" smtClean="0"/>
              <a:t>del país, </a:t>
            </a:r>
            <a:r>
              <a:rPr sz="3800" dirty="0" smtClean="0"/>
              <a:t>y que son un aporte importante en términos de empleo. </a:t>
            </a:r>
          </a:p>
          <a:p>
            <a:endParaRPr lang="es-ES" dirty="0" smtClean="0"/>
          </a:p>
          <a:p>
            <a:endParaRPr smtClean="0"/>
          </a:p>
          <a:p>
            <a:endParaRPr lang="es-ES" dirty="0"/>
          </a:p>
        </p:txBody>
      </p:sp>
      <p:sp>
        <p:nvSpPr>
          <p:cNvPr id="7" name="6 Marcador de número de diapositiva"/>
          <p:cNvSpPr>
            <a:spLocks noGrp="1"/>
          </p:cNvSpPr>
          <p:nvPr>
            <p:ph type="sldNum" sz="quarter" idx="12"/>
          </p:nvPr>
        </p:nvSpPr>
        <p:spPr>
          <a:xfrm>
            <a:off x="6572264" y="6000768"/>
            <a:ext cx="2133600" cy="365125"/>
          </a:xfrm>
        </p:spPr>
        <p:txBody>
          <a:bodyPr/>
          <a:lstStyle/>
          <a:p>
            <a:fld id="{240D5ECE-8B49-45CD-BE81-EF81920D1969}" type="slidenum">
              <a:rPr lang="es-ES_tradnl" b="1" smtClean="0"/>
              <a:pPr/>
              <a:t>15</a:t>
            </a:fld>
            <a:endParaRPr kumimoji="0" lang="es-ES_tradnl" b="1" dirty="0"/>
          </a:p>
        </p:txBody>
      </p:sp>
    </p:spTree>
    <p:extLst>
      <p:ext uri="{BB962C8B-B14F-4D97-AF65-F5344CB8AC3E}">
        <p14:creationId xmlns:p14="http://schemas.microsoft.com/office/powerpoint/2010/main" val="3151416068"/>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003232" cy="692696"/>
          </a:xfrm>
          <a:solidFill>
            <a:schemeClr val="accent2">
              <a:lumMod val="75000"/>
            </a:schemeClr>
          </a:solidFill>
        </p:spPr>
        <p:style>
          <a:lnRef idx="3">
            <a:schemeClr val="lt1"/>
          </a:lnRef>
          <a:fillRef idx="1">
            <a:schemeClr val="dk1"/>
          </a:fillRef>
          <a:effectRef idx="1">
            <a:schemeClr val="dk1"/>
          </a:effectRef>
          <a:fontRef idx="minor">
            <a:schemeClr val="lt1"/>
          </a:fontRef>
        </p:style>
        <p:txBody>
          <a:bodyPr>
            <a:normAutofit/>
          </a:bodyPr>
          <a:lstStyle/>
          <a:p>
            <a:r>
              <a:rPr lang="es-ES" sz="3600" dirty="0" smtClean="0">
                <a:solidFill>
                  <a:schemeClr val="tx1"/>
                </a:solidFill>
              </a:rPr>
              <a:t>Empleo y calificación de trabajadores</a:t>
            </a:r>
            <a:endParaRPr lang="es-ES" sz="3600" dirty="0">
              <a:solidFill>
                <a:schemeClr val="tx1"/>
              </a:solidFill>
            </a:endParaRPr>
          </a:p>
        </p:txBody>
      </p:sp>
      <p:sp>
        <p:nvSpPr>
          <p:cNvPr id="3" name="2 Marcador de contenido"/>
          <p:cNvSpPr>
            <a:spLocks noGrp="1"/>
          </p:cNvSpPr>
          <p:nvPr>
            <p:ph idx="1"/>
          </p:nvPr>
        </p:nvSpPr>
        <p:spPr>
          <a:xfrm>
            <a:off x="179512" y="1928802"/>
            <a:ext cx="8856984" cy="4308510"/>
          </a:xfrm>
        </p:spPr>
        <p:txBody>
          <a:bodyPr>
            <a:normAutofit/>
          </a:bodyPr>
          <a:lstStyle/>
          <a:p>
            <a:pPr lvl="0"/>
            <a:r>
              <a:rPr lang="es-UY" dirty="0"/>
              <a:t>15 de noviembre de 2014 se firmó un convenio marco entre el INEFOP y las Gremiales Rurales (Federación Rural, Asociación Rural del Uruguay, Cooperativas Agrarias Federadas, Asociación Cultivadores de Arroz, Asociación Nacional de Productores de Leche, la Comisión Nacional de Fomento Rural</a:t>
            </a:r>
            <a:r>
              <a:rPr lang="es-UY" dirty="0" smtClean="0"/>
              <a:t>)</a:t>
            </a:r>
          </a:p>
        </p:txBody>
      </p:sp>
      <p:sp>
        <p:nvSpPr>
          <p:cNvPr id="4" name="3 Marcador de número de diapositiva"/>
          <p:cNvSpPr>
            <a:spLocks noGrp="1"/>
          </p:cNvSpPr>
          <p:nvPr>
            <p:ph type="sldNum" sz="quarter" idx="12"/>
          </p:nvPr>
        </p:nvSpPr>
        <p:spPr>
          <a:xfrm>
            <a:off x="6572264" y="6000768"/>
            <a:ext cx="2133600" cy="365125"/>
          </a:xfrm>
        </p:spPr>
        <p:txBody>
          <a:bodyPr/>
          <a:lstStyle/>
          <a:p>
            <a:fld id="{240D5ECE-8B49-45CD-BE81-EF81920D1969}" type="slidenum">
              <a:rPr lang="es-ES_tradnl" b="1" smtClean="0"/>
              <a:pPr/>
              <a:t>16</a:t>
            </a:fld>
            <a:endParaRPr kumimoji="0" lang="es-ES_tradnl" b="1" dirty="0"/>
          </a:p>
        </p:txBody>
      </p:sp>
    </p:spTree>
    <p:extLst>
      <p:ext uri="{BB962C8B-B14F-4D97-AF65-F5344CB8AC3E}">
        <p14:creationId xmlns:p14="http://schemas.microsoft.com/office/powerpoint/2010/main" val="15122685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buNone/>
            </a:pPr>
            <a:r>
              <a:rPr lang="es-ES" u="sng" dirty="0"/>
              <a:t>PROGRAMA DE SALUD Y SEGURIDAD LABORAL</a:t>
            </a:r>
            <a:endParaRPr lang="es-ES" dirty="0"/>
          </a:p>
          <a:p>
            <a:pPr marL="0" indent="0">
              <a:buNone/>
            </a:pPr>
            <a:r>
              <a:rPr lang="es-ES" dirty="0"/>
              <a:t>OBJETIVO: Contribuir a mejorar la gestión de salud y seguridad laboral de las empresas arroceras minimizando los riegos.</a:t>
            </a:r>
          </a:p>
          <a:p>
            <a:pPr marL="0" indent="0">
              <a:buNone/>
            </a:pPr>
            <a:r>
              <a:rPr lang="es-ES" dirty="0"/>
              <a:t>3 líneas de trabajo: </a:t>
            </a:r>
          </a:p>
          <a:p>
            <a:pPr lvl="0"/>
            <a:r>
              <a:rPr lang="es-ES" dirty="0" smtClean="0"/>
              <a:t>Capacitación: </a:t>
            </a:r>
            <a:r>
              <a:rPr lang="es-ES" sz="2800" dirty="0" smtClean="0"/>
              <a:t>talleres de seguridad laboral</a:t>
            </a:r>
            <a:endParaRPr lang="es-ES" sz="2800" dirty="0"/>
          </a:p>
          <a:p>
            <a:pPr lvl="0"/>
            <a:r>
              <a:rPr lang="es-ES" dirty="0"/>
              <a:t>Información y </a:t>
            </a:r>
            <a:r>
              <a:rPr lang="es-ES" dirty="0" smtClean="0"/>
              <a:t>sensibilización: </a:t>
            </a:r>
            <a:r>
              <a:rPr lang="es-ES" sz="2800" dirty="0" smtClean="0"/>
              <a:t>cartilla ACA</a:t>
            </a:r>
            <a:endParaRPr lang="es-ES" sz="2800" dirty="0"/>
          </a:p>
          <a:p>
            <a:pPr lvl="0"/>
            <a:r>
              <a:rPr lang="es-ES" dirty="0"/>
              <a:t>Atención de consultas.</a:t>
            </a:r>
          </a:p>
          <a:p>
            <a:endParaRPr lang="es-ES" dirty="0"/>
          </a:p>
        </p:txBody>
      </p:sp>
      <p:sp>
        <p:nvSpPr>
          <p:cNvPr id="4" name="1 Título"/>
          <p:cNvSpPr>
            <a:spLocks noGrp="1"/>
          </p:cNvSpPr>
          <p:nvPr>
            <p:ph type="title"/>
          </p:nvPr>
        </p:nvSpPr>
        <p:spPr>
          <a:xfrm>
            <a:off x="457200" y="274638"/>
            <a:ext cx="8229600" cy="939784"/>
          </a:xfrm>
          <a:solidFill>
            <a:schemeClr val="accent2">
              <a:lumMod val="75000"/>
            </a:schemeClr>
          </a:solidFill>
        </p:spPr>
        <p:style>
          <a:lnRef idx="3">
            <a:schemeClr val="lt1"/>
          </a:lnRef>
          <a:fillRef idx="1">
            <a:schemeClr val="dk1"/>
          </a:fillRef>
          <a:effectRef idx="1">
            <a:schemeClr val="dk1"/>
          </a:effectRef>
          <a:fontRef idx="minor">
            <a:schemeClr val="lt1"/>
          </a:fontRef>
        </p:style>
        <p:txBody>
          <a:bodyPr>
            <a:normAutofit/>
          </a:bodyPr>
          <a:lstStyle/>
          <a:p>
            <a:r>
              <a:rPr lang="es-UY" sz="2800" b="1" dirty="0" smtClean="0">
                <a:solidFill>
                  <a:schemeClr val="tx1"/>
                </a:solidFill>
              </a:rPr>
              <a:t>SALUD Y SEGURIDAD DEL TRABAJADOR</a:t>
            </a:r>
            <a:endParaRPr lang="es-ES" sz="2800" dirty="0">
              <a:solidFill>
                <a:schemeClr val="tx1"/>
              </a:solidFill>
            </a:endParaRPr>
          </a:p>
        </p:txBody>
      </p:sp>
      <p:sp>
        <p:nvSpPr>
          <p:cNvPr id="5" name="4 Marcador de número de diapositiva"/>
          <p:cNvSpPr>
            <a:spLocks noGrp="1"/>
          </p:cNvSpPr>
          <p:nvPr>
            <p:ph type="sldNum" sz="quarter" idx="12"/>
          </p:nvPr>
        </p:nvSpPr>
        <p:spPr>
          <a:xfrm>
            <a:off x="6572264" y="6000768"/>
            <a:ext cx="2133600" cy="365125"/>
          </a:xfrm>
        </p:spPr>
        <p:txBody>
          <a:bodyPr/>
          <a:lstStyle/>
          <a:p>
            <a:fld id="{240D5ECE-8B49-45CD-BE81-EF81920D1969}" type="slidenum">
              <a:rPr lang="es-ES_tradnl" b="1" smtClean="0"/>
              <a:pPr/>
              <a:t>17</a:t>
            </a:fld>
            <a:endParaRPr kumimoji="0" lang="es-ES_tradnl" b="1" dirty="0"/>
          </a:p>
        </p:txBody>
      </p:sp>
    </p:spTree>
    <p:extLst>
      <p:ext uri="{BB962C8B-B14F-4D97-AF65-F5344CB8AC3E}">
        <p14:creationId xmlns:p14="http://schemas.microsoft.com/office/powerpoint/2010/main" val="41956721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2">
              <a:lumMod val="75000"/>
            </a:schemeClr>
          </a:solidFill>
        </p:spPr>
        <p:style>
          <a:lnRef idx="3">
            <a:schemeClr val="lt1"/>
          </a:lnRef>
          <a:fillRef idx="1">
            <a:schemeClr val="dk1"/>
          </a:fillRef>
          <a:effectRef idx="1">
            <a:schemeClr val="dk1"/>
          </a:effectRef>
          <a:fontRef idx="minor">
            <a:schemeClr val="lt1"/>
          </a:fontRef>
        </p:style>
        <p:txBody>
          <a:bodyPr>
            <a:normAutofit/>
          </a:bodyPr>
          <a:lstStyle/>
          <a:p>
            <a:r>
              <a:rPr lang="es-UY" sz="2800" b="1" dirty="0">
                <a:solidFill>
                  <a:schemeClr val="tx1"/>
                </a:solidFill>
              </a:rPr>
              <a:t>Impactos a nivel de infraestructura: electrificación, </a:t>
            </a:r>
            <a:r>
              <a:rPr lang="es-UY" sz="2800" b="1" dirty="0" smtClean="0">
                <a:solidFill>
                  <a:schemeClr val="tx1"/>
                </a:solidFill>
              </a:rPr>
              <a:t>riego, caminos </a:t>
            </a:r>
            <a:r>
              <a:rPr lang="es-UY" sz="2800" b="1" dirty="0">
                <a:solidFill>
                  <a:schemeClr val="tx1"/>
                </a:solidFill>
              </a:rPr>
              <a:t>y </a:t>
            </a:r>
            <a:r>
              <a:rPr lang="es-UY" sz="2800" b="1" dirty="0" smtClean="0">
                <a:solidFill>
                  <a:schemeClr val="tx1"/>
                </a:solidFill>
              </a:rPr>
              <a:t>rutas, industrias.</a:t>
            </a:r>
            <a:endParaRPr lang="es-ES" sz="2800" dirty="0">
              <a:solidFill>
                <a:schemeClr val="tx1"/>
              </a:solidFill>
            </a:endParaRPr>
          </a:p>
        </p:txBody>
      </p:sp>
      <p:sp>
        <p:nvSpPr>
          <p:cNvPr id="3" name="2 Marcador de contenido"/>
          <p:cNvSpPr>
            <a:spLocks noGrp="1"/>
          </p:cNvSpPr>
          <p:nvPr>
            <p:ph idx="1"/>
          </p:nvPr>
        </p:nvSpPr>
        <p:spPr/>
        <p:txBody>
          <a:bodyPr>
            <a:normAutofit fontScale="70000" lnSpcReduction="20000"/>
          </a:bodyPr>
          <a:lstStyle/>
          <a:p>
            <a:r>
              <a:rPr lang="es-UY" dirty="0"/>
              <a:t>La electrificación rural, la </a:t>
            </a:r>
            <a:r>
              <a:rPr lang="es-UY" dirty="0" smtClean="0"/>
              <a:t>caminería, </a:t>
            </a:r>
            <a:r>
              <a:rPr lang="es-UY" dirty="0"/>
              <a:t>los puentes y </a:t>
            </a:r>
            <a:r>
              <a:rPr lang="es-UY" dirty="0" smtClean="0"/>
              <a:t>rutas, industrias, </a:t>
            </a:r>
            <a:r>
              <a:rPr lang="es-UY" dirty="0"/>
              <a:t>son hoy obras fundamentales para el desarrollo rural tanto en lo que refiere a la producción como para la radicación de la </a:t>
            </a:r>
            <a:r>
              <a:rPr lang="es-UY" dirty="0" smtClean="0"/>
              <a:t>población rural.</a:t>
            </a:r>
          </a:p>
          <a:p>
            <a:endParaRPr lang="es-UY" dirty="0" smtClean="0"/>
          </a:p>
          <a:p>
            <a:r>
              <a:rPr lang="es-UY" b="1" dirty="0" smtClean="0"/>
              <a:t>Infraestructura industrial</a:t>
            </a:r>
            <a:r>
              <a:rPr lang="es-UY" dirty="0" smtClean="0"/>
              <a:t>, impacta en la población y el desarrollo </a:t>
            </a:r>
          </a:p>
          <a:p>
            <a:endParaRPr lang="es-UY" dirty="0" smtClean="0"/>
          </a:p>
          <a:p>
            <a:r>
              <a:rPr lang="es-UY" dirty="0" smtClean="0"/>
              <a:t>Fuerte impacto en el desarrollo de </a:t>
            </a:r>
            <a:r>
              <a:rPr lang="es-UY" b="1" dirty="0" smtClean="0"/>
              <a:t>caminería</a:t>
            </a:r>
            <a:r>
              <a:rPr lang="es-UY" dirty="0" smtClean="0"/>
              <a:t> por necesidad de acceso permanente.</a:t>
            </a:r>
          </a:p>
          <a:p>
            <a:pPr marL="0" indent="0">
              <a:buNone/>
            </a:pPr>
            <a:r>
              <a:rPr lang="es-ES" dirty="0" smtClean="0"/>
              <a:t>   </a:t>
            </a:r>
            <a:endParaRPr lang="es-ES" dirty="0"/>
          </a:p>
          <a:p>
            <a:r>
              <a:rPr lang="es-UY" b="1" dirty="0"/>
              <a:t>La electrificación </a:t>
            </a:r>
            <a:r>
              <a:rPr lang="es-UY" dirty="0" smtClean="0"/>
              <a:t>en el sector arrocero tiene un impulso a partir de </a:t>
            </a:r>
            <a:r>
              <a:rPr lang="es-UY" dirty="0"/>
              <a:t>un programa que surge </a:t>
            </a:r>
            <a:r>
              <a:rPr lang="es-UY" dirty="0" smtClean="0"/>
              <a:t>por </a:t>
            </a:r>
            <a:r>
              <a:rPr lang="es-UY" dirty="0"/>
              <a:t>iniciativa de </a:t>
            </a:r>
            <a:r>
              <a:rPr lang="es-UY" dirty="0" smtClean="0"/>
              <a:t>ACA. El Programa de desarrollo de la cuenca arrocera, año 1989, tiene un componente de electrificación y otro de caminería rural.   </a:t>
            </a:r>
            <a:endParaRPr lang="es-ES" dirty="0"/>
          </a:p>
          <a:p>
            <a:endParaRPr lang="es-ES" dirty="0"/>
          </a:p>
        </p:txBody>
      </p:sp>
      <p:sp>
        <p:nvSpPr>
          <p:cNvPr id="4" name="3 Marcador de número de diapositiva"/>
          <p:cNvSpPr>
            <a:spLocks noGrp="1"/>
          </p:cNvSpPr>
          <p:nvPr>
            <p:ph type="sldNum" sz="quarter" idx="12"/>
          </p:nvPr>
        </p:nvSpPr>
        <p:spPr>
          <a:xfrm>
            <a:off x="6572264" y="6000768"/>
            <a:ext cx="2133600" cy="365125"/>
          </a:xfrm>
        </p:spPr>
        <p:txBody>
          <a:bodyPr/>
          <a:lstStyle/>
          <a:p>
            <a:fld id="{240D5ECE-8B49-45CD-BE81-EF81920D1969}" type="slidenum">
              <a:rPr lang="es-ES_tradnl" b="1" smtClean="0"/>
              <a:pPr/>
              <a:t>18</a:t>
            </a:fld>
            <a:endParaRPr kumimoji="0" lang="es-ES_tradnl" b="1" dirty="0"/>
          </a:p>
        </p:txBody>
      </p:sp>
    </p:spTree>
    <p:extLst>
      <p:ext uri="{BB962C8B-B14F-4D97-AF65-F5344CB8AC3E}">
        <p14:creationId xmlns:p14="http://schemas.microsoft.com/office/powerpoint/2010/main" val="5396251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85000" lnSpcReduction="10000"/>
          </a:bodyPr>
          <a:lstStyle/>
          <a:p>
            <a:r>
              <a:rPr lang="es-UY" b="1" u="sng" dirty="0"/>
              <a:t>electrificación rural </a:t>
            </a:r>
            <a:r>
              <a:rPr lang="es-UY" b="1" u="sng" dirty="0" smtClean="0"/>
              <a:t>es un </a:t>
            </a:r>
            <a:r>
              <a:rPr lang="es-UY" b="1" u="sng" dirty="0"/>
              <a:t>bien público que beneficia a la población en su conjunto</a:t>
            </a:r>
            <a:r>
              <a:rPr lang="es-UY" dirty="0"/>
              <a:t> </a:t>
            </a:r>
            <a:endParaRPr lang="es-UY" dirty="0" smtClean="0"/>
          </a:p>
          <a:p>
            <a:endParaRPr lang="es-UY" dirty="0" smtClean="0"/>
          </a:p>
          <a:p>
            <a:pPr marL="0" indent="0">
              <a:buNone/>
            </a:pPr>
            <a:r>
              <a:rPr lang="es-UY" dirty="0" smtClean="0"/>
              <a:t>Con el trabajo  conjunto y el aporte de fondos por parte de  OPP,  UTE y  productores arroceros, se desarrolla  esta intervención, generando beneficios  para las zonas electrificadas en su conjunto. En este sentido,  cabe destacar que </a:t>
            </a:r>
            <a:r>
              <a:rPr lang="es-UY" b="1" u="sng" dirty="0" smtClean="0"/>
              <a:t>este programa pensado para la producción arrocera,  genera importantes beneficios a cada una de las zonas donde llega un tendido, favoreciendo a productores de otros sectores, hogares, escuelas, </a:t>
            </a:r>
            <a:r>
              <a:rPr lang="es-UY" b="1" u="sng" dirty="0" err="1" smtClean="0"/>
              <a:t>etc</a:t>
            </a:r>
            <a:endParaRPr lang="es-ES_tradnl" dirty="0" smtClean="0"/>
          </a:p>
          <a:p>
            <a:pPr marL="0" indent="0">
              <a:buNone/>
            </a:pPr>
            <a:endParaRPr lang="es-UY" dirty="0" smtClean="0"/>
          </a:p>
        </p:txBody>
      </p:sp>
      <p:sp>
        <p:nvSpPr>
          <p:cNvPr id="4" name="1 Título"/>
          <p:cNvSpPr>
            <a:spLocks noGrp="1"/>
          </p:cNvSpPr>
          <p:nvPr>
            <p:ph type="title"/>
          </p:nvPr>
        </p:nvSpPr>
        <p:spPr>
          <a:solidFill>
            <a:schemeClr val="accent2">
              <a:lumMod val="75000"/>
            </a:schemeClr>
          </a:solidFill>
        </p:spPr>
        <p:style>
          <a:lnRef idx="3">
            <a:schemeClr val="lt1"/>
          </a:lnRef>
          <a:fillRef idx="1">
            <a:schemeClr val="dk1"/>
          </a:fillRef>
          <a:effectRef idx="1">
            <a:schemeClr val="dk1"/>
          </a:effectRef>
          <a:fontRef idx="minor">
            <a:schemeClr val="lt1"/>
          </a:fontRef>
        </p:style>
        <p:txBody>
          <a:bodyPr>
            <a:normAutofit/>
          </a:bodyPr>
          <a:lstStyle/>
          <a:p>
            <a:r>
              <a:rPr lang="es-UY" sz="2800" b="1" dirty="0" smtClean="0">
                <a:solidFill>
                  <a:schemeClr val="tx1"/>
                </a:solidFill>
              </a:rPr>
              <a:t> PROGRAMA ELECTRIFICACIÓN </a:t>
            </a:r>
            <a:endParaRPr lang="es-ES" sz="2800" dirty="0">
              <a:solidFill>
                <a:schemeClr val="tx1"/>
              </a:solidFill>
            </a:endParaRPr>
          </a:p>
        </p:txBody>
      </p:sp>
      <p:sp>
        <p:nvSpPr>
          <p:cNvPr id="5" name="4 Marcador de número de diapositiva"/>
          <p:cNvSpPr>
            <a:spLocks noGrp="1"/>
          </p:cNvSpPr>
          <p:nvPr>
            <p:ph type="sldNum" sz="quarter" idx="12"/>
          </p:nvPr>
        </p:nvSpPr>
        <p:spPr>
          <a:xfrm>
            <a:off x="6572264" y="6000768"/>
            <a:ext cx="2133600" cy="365125"/>
          </a:xfrm>
        </p:spPr>
        <p:txBody>
          <a:bodyPr/>
          <a:lstStyle/>
          <a:p>
            <a:fld id="{240D5ECE-8B49-45CD-BE81-EF81920D1969}" type="slidenum">
              <a:rPr lang="es-ES_tradnl" b="1" smtClean="0"/>
              <a:pPr/>
              <a:t>19</a:t>
            </a:fld>
            <a:endParaRPr kumimoji="0" lang="es-ES_tradnl" b="1" dirty="0"/>
          </a:p>
        </p:txBody>
      </p:sp>
    </p:spTree>
    <p:extLst>
      <p:ext uri="{BB962C8B-B14F-4D97-AF65-F5344CB8AC3E}">
        <p14:creationId xmlns:p14="http://schemas.microsoft.com/office/powerpoint/2010/main" val="36775635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1442" y="381000"/>
            <a:ext cx="7924800" cy="707886"/>
          </a:xfrm>
          <a:prstGeom prst="rect">
            <a:avLst/>
          </a:prstGeom>
          <a:noFill/>
        </p:spPr>
        <p:txBody>
          <a:bodyPr wrap="square" rtlCol="0">
            <a:normAutofit/>
          </a:bodyPr>
          <a:lstStyle/>
          <a:p>
            <a:pPr algn="ctr"/>
            <a:endParaRPr lang="es-ES" sz="4000" dirty="0">
              <a:solidFill>
                <a:schemeClr val="tx1">
                  <a:lumMod val="50000"/>
                  <a:lumOff val="50000"/>
                </a:schemeClr>
              </a:solidFill>
              <a:latin typeface="+mj-lt"/>
              <a:cs typeface="Arial" pitchFamily="34" charset="0"/>
            </a:endParaRPr>
          </a:p>
        </p:txBody>
      </p:sp>
      <p:cxnSp>
        <p:nvCxnSpPr>
          <p:cNvPr id="10" name="Straight Connector 9"/>
          <p:cNvCxnSpPr/>
          <p:nvPr/>
        </p:nvCxnSpPr>
        <p:spPr>
          <a:xfrm>
            <a:off x="1905000" y="3284831"/>
            <a:ext cx="5257800" cy="1588"/>
          </a:xfrm>
          <a:prstGeom prst="line">
            <a:avLst/>
          </a:prstGeom>
          <a:ln w="47625">
            <a:solidFill>
              <a:srgbClr val="E4E4E4"/>
            </a:solidFill>
          </a:ln>
          <a:effectLst/>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169435" y="2467647"/>
            <a:ext cx="1828800" cy="1749871"/>
            <a:chOff x="762000" y="1946209"/>
            <a:chExt cx="2057400" cy="2057400"/>
          </a:xfrm>
        </p:grpSpPr>
        <p:sp>
          <p:nvSpPr>
            <p:cNvPr id="6" name="Oval 5"/>
            <p:cNvSpPr/>
            <p:nvPr/>
          </p:nvSpPr>
          <p:spPr>
            <a:xfrm>
              <a:off x="762000" y="1946209"/>
              <a:ext cx="2057400" cy="2057400"/>
            </a:xfrm>
            <a:prstGeom prst="ellipse">
              <a:avLst/>
            </a:prstGeom>
            <a:gradFill flip="none" rotWithShape="1">
              <a:gsLst>
                <a:gs pos="0">
                  <a:srgbClr val="FFFF00"/>
                </a:gs>
                <a:gs pos="50000">
                  <a:srgbClr val="FFC000"/>
                </a:gs>
                <a:gs pos="100000">
                  <a:srgbClr val="FFC0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sp>
          <p:nvSpPr>
            <p:cNvPr id="14" name="TextBox 13"/>
            <p:cNvSpPr txBox="1"/>
            <p:nvPr/>
          </p:nvSpPr>
          <p:spPr>
            <a:xfrm>
              <a:off x="1358519" y="1955337"/>
              <a:ext cx="1219200" cy="1917893"/>
            </a:xfrm>
            <a:prstGeom prst="rect">
              <a:avLst/>
            </a:prstGeom>
            <a:noFill/>
          </p:spPr>
          <p:txBody>
            <a:bodyPr wrap="square" rtlCol="0">
              <a:spAutoFit/>
            </a:bodyPr>
            <a:lstStyle/>
            <a:p>
              <a:r>
                <a:rPr lang="es-ES" sz="10000" b="1" dirty="0">
                  <a:solidFill>
                    <a:schemeClr val="accent1">
                      <a:alpha val="40000"/>
                    </a:schemeClr>
                  </a:solidFill>
                  <a:latin typeface="+mj-lt"/>
                  <a:cs typeface="Arial" pitchFamily="34" charset="0"/>
                </a:rPr>
                <a:t>1</a:t>
              </a:r>
            </a:p>
          </p:txBody>
        </p:sp>
        <p:sp>
          <p:nvSpPr>
            <p:cNvPr id="13" name="TextBox 12"/>
            <p:cNvSpPr txBox="1"/>
            <p:nvPr/>
          </p:nvSpPr>
          <p:spPr>
            <a:xfrm>
              <a:off x="888240" y="2845516"/>
              <a:ext cx="1931160" cy="367334"/>
            </a:xfrm>
            <a:prstGeom prst="rect">
              <a:avLst/>
            </a:prstGeom>
            <a:noFill/>
          </p:spPr>
          <p:txBody>
            <a:bodyPr wrap="square" rtlCol="0">
              <a:normAutofit fontScale="92500" lnSpcReduction="20000"/>
            </a:bodyPr>
            <a:lstStyle/>
            <a:p>
              <a:pPr algn="ctr">
                <a:lnSpc>
                  <a:spcPct val="80000"/>
                </a:lnSpc>
              </a:pPr>
              <a:endParaRPr lang="es-ES" sz="2400" b="1" dirty="0">
                <a:effectLst>
                  <a:outerShdw blurRad="50800" dist="25400" dir="5400000" algn="t" rotWithShape="0">
                    <a:prstClr val="black">
                      <a:alpha val="15000"/>
                    </a:prstClr>
                  </a:outerShdw>
                </a:effectLst>
              </a:endParaRPr>
            </a:p>
          </p:txBody>
        </p:sp>
        <p:sp>
          <p:nvSpPr>
            <p:cNvPr id="19" name="Oval 18"/>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grpSp>
      <p:grpSp>
        <p:nvGrpSpPr>
          <p:cNvPr id="23" name="Group 22"/>
          <p:cNvGrpSpPr/>
          <p:nvPr/>
        </p:nvGrpSpPr>
        <p:grpSpPr>
          <a:xfrm>
            <a:off x="2569290" y="2467647"/>
            <a:ext cx="1828800" cy="1750517"/>
            <a:chOff x="3543300" y="1845689"/>
            <a:chExt cx="2057400" cy="2157920"/>
          </a:xfrm>
        </p:grpSpPr>
        <p:sp>
          <p:nvSpPr>
            <p:cNvPr id="4" name="Oval 3"/>
            <p:cNvSpPr/>
            <p:nvPr/>
          </p:nvSpPr>
          <p:spPr>
            <a:xfrm>
              <a:off x="35433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sp>
          <p:nvSpPr>
            <p:cNvPr id="15" name="TextBox 14"/>
            <p:cNvSpPr txBox="1"/>
            <p:nvPr/>
          </p:nvSpPr>
          <p:spPr>
            <a:xfrm>
              <a:off x="4110097" y="1845689"/>
              <a:ext cx="1219200" cy="2010854"/>
            </a:xfrm>
            <a:prstGeom prst="rect">
              <a:avLst/>
            </a:prstGeom>
            <a:noFill/>
          </p:spPr>
          <p:txBody>
            <a:bodyPr wrap="square" rtlCol="0">
              <a:spAutoFit/>
            </a:bodyPr>
            <a:lstStyle/>
            <a:p>
              <a:r>
                <a:rPr lang="es-ES" sz="10000" b="1" dirty="0">
                  <a:solidFill>
                    <a:schemeClr val="accent4">
                      <a:lumMod val="20000"/>
                      <a:lumOff val="80000"/>
                      <a:alpha val="40000"/>
                    </a:schemeClr>
                  </a:solidFill>
                  <a:latin typeface="+mj-lt"/>
                  <a:cs typeface="Arial" pitchFamily="34" charset="0"/>
                </a:rPr>
                <a:t>2</a:t>
              </a:r>
            </a:p>
          </p:txBody>
        </p:sp>
        <p:sp>
          <p:nvSpPr>
            <p:cNvPr id="16" name="TextBox 15"/>
            <p:cNvSpPr txBox="1"/>
            <p:nvPr/>
          </p:nvSpPr>
          <p:spPr>
            <a:xfrm>
              <a:off x="3601872" y="2701385"/>
              <a:ext cx="1931160" cy="665695"/>
            </a:xfrm>
            <a:prstGeom prst="rect">
              <a:avLst/>
            </a:prstGeom>
            <a:noFill/>
          </p:spPr>
          <p:txBody>
            <a:bodyPr wrap="square" rtlCol="0">
              <a:normAutofit/>
            </a:bodyPr>
            <a:lstStyle/>
            <a:p>
              <a:pPr algn="ctr">
                <a:lnSpc>
                  <a:spcPct val="80000"/>
                </a:lnSpc>
              </a:pPr>
              <a:endParaRPr lang="es-ES" sz="2300" b="1" spc="60" dirty="0" smtClean="0">
                <a:solidFill>
                  <a:schemeClr val="bg1"/>
                </a:solidFill>
                <a:effectLst>
                  <a:outerShdw blurRad="50800" dist="25400" dir="5400000" algn="t" rotWithShape="0">
                    <a:prstClr val="black">
                      <a:alpha val="15000"/>
                    </a:prstClr>
                  </a:outerShdw>
                </a:effectLst>
              </a:endParaRPr>
            </a:p>
          </p:txBody>
        </p:sp>
        <p:sp>
          <p:nvSpPr>
            <p:cNvPr id="20" name="Oval 19"/>
            <p:cNvSpPr/>
            <p:nvPr/>
          </p:nvSpPr>
          <p:spPr>
            <a:xfrm>
              <a:off x="3782124" y="198863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a:t>
              </a:r>
            </a:p>
          </p:txBody>
        </p:sp>
      </p:grpSp>
      <p:grpSp>
        <p:nvGrpSpPr>
          <p:cNvPr id="24" name="Group 23"/>
          <p:cNvGrpSpPr/>
          <p:nvPr/>
        </p:nvGrpSpPr>
        <p:grpSpPr>
          <a:xfrm>
            <a:off x="4744102" y="2475411"/>
            <a:ext cx="1828800" cy="1749600"/>
            <a:chOff x="6324600" y="1846197"/>
            <a:chExt cx="2057400" cy="2164846"/>
          </a:xfrm>
        </p:grpSpPr>
        <p:sp>
          <p:nvSpPr>
            <p:cNvPr id="5" name="Oval 4"/>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sp>
          <p:nvSpPr>
            <p:cNvPr id="17" name="TextBox 16"/>
            <p:cNvSpPr txBox="1"/>
            <p:nvPr/>
          </p:nvSpPr>
          <p:spPr>
            <a:xfrm>
              <a:off x="6934200" y="1846197"/>
              <a:ext cx="1219200" cy="2006807"/>
            </a:xfrm>
            <a:prstGeom prst="rect">
              <a:avLst/>
            </a:prstGeom>
            <a:noFill/>
          </p:spPr>
          <p:txBody>
            <a:bodyPr wrap="square" rtlCol="0">
              <a:spAutoFit/>
            </a:bodyPr>
            <a:lstStyle/>
            <a:p>
              <a:r>
                <a:rPr lang="es-ES" sz="10000" b="1" dirty="0">
                  <a:solidFill>
                    <a:srgbClr val="65B131">
                      <a:alpha val="64000"/>
                    </a:srgbClr>
                  </a:solidFill>
                  <a:latin typeface="+mj-lt"/>
                  <a:cs typeface="Arial" pitchFamily="34" charset="0"/>
                </a:rPr>
                <a:t>3</a:t>
              </a:r>
            </a:p>
          </p:txBody>
        </p:sp>
        <p:sp>
          <p:nvSpPr>
            <p:cNvPr id="18" name="TextBox 17"/>
            <p:cNvSpPr txBox="1"/>
            <p:nvPr/>
          </p:nvSpPr>
          <p:spPr>
            <a:xfrm>
              <a:off x="6411810" y="2674651"/>
              <a:ext cx="1931160" cy="665695"/>
            </a:xfrm>
            <a:prstGeom prst="rect">
              <a:avLst/>
            </a:prstGeom>
            <a:noFill/>
          </p:spPr>
          <p:txBody>
            <a:bodyPr wrap="square" rtlCol="0">
              <a:normAutofit/>
            </a:bodyPr>
            <a:lstStyle/>
            <a:p>
              <a:pPr algn="ctr">
                <a:lnSpc>
                  <a:spcPct val="80000"/>
                </a:lnSpc>
              </a:pPr>
              <a:endParaRPr lang="es-ES" sz="2300" b="1" spc="60" dirty="0" smtClean="0">
                <a:solidFill>
                  <a:schemeClr val="bg1"/>
                </a:solidFill>
                <a:effectLst>
                  <a:outerShdw blurRad="50800" dist="25400" dir="5400000" algn="t" rotWithShape="0">
                    <a:prstClr val="black">
                      <a:alpha val="15000"/>
                    </a:prstClr>
                  </a:outerShdw>
                </a:effectLst>
              </a:endParaRPr>
            </a:p>
          </p:txBody>
        </p:sp>
        <p:sp>
          <p:nvSpPr>
            <p:cNvPr id="21" name="Oval 20"/>
            <p:cNvSpPr/>
            <p:nvPr/>
          </p:nvSpPr>
          <p:spPr>
            <a:xfrm>
              <a:off x="6569928" y="2005362"/>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grpSp>
      <p:grpSp>
        <p:nvGrpSpPr>
          <p:cNvPr id="22" name="Group 25"/>
          <p:cNvGrpSpPr/>
          <p:nvPr/>
        </p:nvGrpSpPr>
        <p:grpSpPr>
          <a:xfrm>
            <a:off x="6814327" y="2467647"/>
            <a:ext cx="2019553" cy="1749871"/>
            <a:chOff x="663064" y="1946209"/>
            <a:chExt cx="2271997" cy="2057400"/>
          </a:xfrm>
        </p:grpSpPr>
        <p:sp>
          <p:nvSpPr>
            <p:cNvPr id="25" name="Oval 5"/>
            <p:cNvSpPr/>
            <p:nvPr/>
          </p:nvSpPr>
          <p:spPr>
            <a:xfrm>
              <a:off x="762000" y="1946209"/>
              <a:ext cx="2057400" cy="2057400"/>
            </a:xfrm>
            <a:prstGeom prst="ellipse">
              <a:avLst/>
            </a:prstGeom>
            <a:gradFill flip="none" rotWithShape="1">
              <a:gsLst>
                <a:gs pos="0">
                  <a:schemeClr val="accent6">
                    <a:lumMod val="20000"/>
                    <a:lumOff val="80000"/>
                  </a:schemeClr>
                </a:gs>
                <a:gs pos="50000">
                  <a:schemeClr val="accent6">
                    <a:lumMod val="60000"/>
                    <a:lumOff val="40000"/>
                  </a:schemeClr>
                </a:gs>
                <a:gs pos="100000">
                  <a:schemeClr val="accent6">
                    <a:lumMod val="75000"/>
                  </a:schemeClr>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sp>
          <p:nvSpPr>
            <p:cNvPr id="27" name="TextBox 13"/>
            <p:cNvSpPr txBox="1"/>
            <p:nvPr/>
          </p:nvSpPr>
          <p:spPr>
            <a:xfrm>
              <a:off x="1358519" y="1955337"/>
              <a:ext cx="1219200" cy="1917893"/>
            </a:xfrm>
            <a:prstGeom prst="rect">
              <a:avLst/>
            </a:prstGeom>
            <a:noFill/>
          </p:spPr>
          <p:txBody>
            <a:bodyPr wrap="square" rtlCol="0">
              <a:spAutoFit/>
            </a:bodyPr>
            <a:lstStyle/>
            <a:p>
              <a:r>
                <a:rPr lang="es-ES" sz="10000" b="1" dirty="0" smtClean="0">
                  <a:solidFill>
                    <a:srgbClr val="F26200">
                      <a:alpha val="40000"/>
                    </a:srgbClr>
                  </a:solidFill>
                  <a:latin typeface="+mj-lt"/>
                  <a:cs typeface="Arial" pitchFamily="34" charset="0"/>
                </a:rPr>
                <a:t>4</a:t>
              </a:r>
              <a:endParaRPr lang="es-ES" sz="10000" b="1" dirty="0">
                <a:solidFill>
                  <a:srgbClr val="F26200">
                    <a:alpha val="40000"/>
                  </a:srgbClr>
                </a:solidFill>
                <a:latin typeface="+mj-lt"/>
                <a:cs typeface="Arial" pitchFamily="34" charset="0"/>
              </a:endParaRPr>
            </a:p>
          </p:txBody>
        </p:sp>
        <p:sp>
          <p:nvSpPr>
            <p:cNvPr id="28" name="TextBox 12"/>
            <p:cNvSpPr txBox="1"/>
            <p:nvPr/>
          </p:nvSpPr>
          <p:spPr>
            <a:xfrm>
              <a:off x="663064" y="2773841"/>
              <a:ext cx="2271997" cy="765891"/>
            </a:xfrm>
            <a:prstGeom prst="rect">
              <a:avLst/>
            </a:prstGeom>
            <a:noFill/>
          </p:spPr>
          <p:txBody>
            <a:bodyPr wrap="square" rtlCol="0">
              <a:normAutofit/>
            </a:bodyPr>
            <a:lstStyle/>
            <a:p>
              <a:pPr algn="ctr">
                <a:lnSpc>
                  <a:spcPct val="80000"/>
                </a:lnSpc>
              </a:pPr>
              <a:endParaRPr lang="es-ES" sz="2400" b="1" spc="60" dirty="0" smtClean="0">
                <a:effectLst>
                  <a:outerShdw blurRad="50800" dist="25400" dir="5400000" algn="t" rotWithShape="0">
                    <a:prstClr val="black">
                      <a:alpha val="15000"/>
                    </a:prstClr>
                  </a:outerShdw>
                </a:effectLst>
              </a:endParaRPr>
            </a:p>
          </p:txBody>
        </p:sp>
        <p:sp>
          <p:nvSpPr>
            <p:cNvPr id="29" name="Oval 18"/>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grpSp>
      <p:sp>
        <p:nvSpPr>
          <p:cNvPr id="3" name="2 CuadroTexto"/>
          <p:cNvSpPr txBox="1"/>
          <p:nvPr/>
        </p:nvSpPr>
        <p:spPr>
          <a:xfrm>
            <a:off x="6978767" y="4278570"/>
            <a:ext cx="1844149" cy="156966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endParaRPr lang="es-ES" sz="2400" b="1" dirty="0" smtClean="0"/>
          </a:p>
          <a:p>
            <a:pPr algn="ctr"/>
            <a:r>
              <a:rPr lang="es-ES" sz="2400" b="1" dirty="0" smtClean="0"/>
              <a:t>Algunas reflexiones</a:t>
            </a:r>
          </a:p>
          <a:p>
            <a:pPr algn="ctr"/>
            <a:endParaRPr lang="es-ES" sz="2400" b="1" dirty="0"/>
          </a:p>
        </p:txBody>
      </p:sp>
      <p:sp>
        <p:nvSpPr>
          <p:cNvPr id="7" name="6 CuadroTexto"/>
          <p:cNvSpPr txBox="1"/>
          <p:nvPr/>
        </p:nvSpPr>
        <p:spPr>
          <a:xfrm>
            <a:off x="2359177" y="4289939"/>
            <a:ext cx="2038913" cy="156966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endParaRPr lang="es-ES" sz="2400" b="1" dirty="0" smtClean="0"/>
          </a:p>
          <a:p>
            <a:pPr algn="ctr"/>
            <a:r>
              <a:rPr lang="es-ES" sz="2400" b="1" dirty="0" smtClean="0"/>
              <a:t>Principales impactos</a:t>
            </a:r>
          </a:p>
          <a:p>
            <a:pPr algn="ctr"/>
            <a:endParaRPr lang="es-ES" sz="2400" b="1" dirty="0"/>
          </a:p>
        </p:txBody>
      </p:sp>
      <p:sp>
        <p:nvSpPr>
          <p:cNvPr id="8" name="7 CuadroTexto"/>
          <p:cNvSpPr txBox="1"/>
          <p:nvPr/>
        </p:nvSpPr>
        <p:spPr>
          <a:xfrm>
            <a:off x="47740" y="4278569"/>
            <a:ext cx="2147996" cy="156966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S" sz="2400" b="1" dirty="0" smtClean="0"/>
              <a:t>Algunos conceptos </a:t>
            </a:r>
            <a:r>
              <a:rPr sz="2400" b="1" smtClean="0"/>
              <a:t>generales</a:t>
            </a:r>
            <a:endParaRPr lang="es-ES" sz="2400" b="1" dirty="0" smtClean="0"/>
          </a:p>
          <a:p>
            <a:endParaRPr lang="es-ES" sz="2400" b="1" dirty="0"/>
          </a:p>
        </p:txBody>
      </p:sp>
      <p:sp>
        <p:nvSpPr>
          <p:cNvPr id="9" name="8 CuadroTexto"/>
          <p:cNvSpPr txBox="1"/>
          <p:nvPr/>
        </p:nvSpPr>
        <p:spPr>
          <a:xfrm>
            <a:off x="4744102" y="4289939"/>
            <a:ext cx="2058101" cy="156966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ES" sz="2400" b="1" dirty="0" smtClean="0"/>
              <a:t>Aportes a la sociedad y al ambiente</a:t>
            </a:r>
          </a:p>
          <a:p>
            <a:pPr algn="ctr"/>
            <a:endParaRPr lang="es-ES" sz="2400" b="1" dirty="0"/>
          </a:p>
        </p:txBody>
      </p:sp>
      <p:sp>
        <p:nvSpPr>
          <p:cNvPr id="30" name="29 Marcador de número de diapositiva"/>
          <p:cNvSpPr>
            <a:spLocks noGrp="1"/>
          </p:cNvSpPr>
          <p:nvPr>
            <p:ph type="sldNum" sz="quarter" idx="12"/>
          </p:nvPr>
        </p:nvSpPr>
        <p:spPr/>
        <p:txBody>
          <a:bodyPr/>
          <a:lstStyle/>
          <a:p>
            <a:fld id="{73820FCD-5F4C-4989-BE05-0A8208BCBC21}" type="slidenum">
              <a:rPr lang="es-ES_tradnl" sz="1400" b="1" smtClean="0"/>
              <a:pPr/>
              <a:t>2</a:t>
            </a:fld>
            <a:endParaRPr kumimoji="0" lang="es-ES_tradnl" sz="1400" b="1"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50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80">
                                          <p:stCondLst>
                                            <p:cond delay="0"/>
                                          </p:stCondLst>
                                        </p:cTn>
                                        <p:tgtEl>
                                          <p:spTgt spid="26"/>
                                        </p:tgtEl>
                                      </p:cBhvr>
                                    </p:animEffect>
                                    <p:anim calcmode="lin" valueType="num">
                                      <p:cBhvr>
                                        <p:cTn id="13"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8" dur="26">
                                          <p:stCondLst>
                                            <p:cond delay="650"/>
                                          </p:stCondLst>
                                        </p:cTn>
                                        <p:tgtEl>
                                          <p:spTgt spid="26"/>
                                        </p:tgtEl>
                                      </p:cBhvr>
                                      <p:to x="100000" y="60000"/>
                                    </p:animScale>
                                    <p:animScale>
                                      <p:cBhvr>
                                        <p:cTn id="19" dur="166" decel="50000">
                                          <p:stCondLst>
                                            <p:cond delay="676"/>
                                          </p:stCondLst>
                                        </p:cTn>
                                        <p:tgtEl>
                                          <p:spTgt spid="26"/>
                                        </p:tgtEl>
                                      </p:cBhvr>
                                      <p:to x="100000" y="100000"/>
                                    </p:animScale>
                                    <p:animScale>
                                      <p:cBhvr>
                                        <p:cTn id="20" dur="26">
                                          <p:stCondLst>
                                            <p:cond delay="1312"/>
                                          </p:stCondLst>
                                        </p:cTn>
                                        <p:tgtEl>
                                          <p:spTgt spid="26"/>
                                        </p:tgtEl>
                                      </p:cBhvr>
                                      <p:to x="100000" y="80000"/>
                                    </p:animScale>
                                    <p:animScale>
                                      <p:cBhvr>
                                        <p:cTn id="21" dur="166" decel="50000">
                                          <p:stCondLst>
                                            <p:cond delay="1338"/>
                                          </p:stCondLst>
                                        </p:cTn>
                                        <p:tgtEl>
                                          <p:spTgt spid="26"/>
                                        </p:tgtEl>
                                      </p:cBhvr>
                                      <p:to x="100000" y="100000"/>
                                    </p:animScale>
                                    <p:animScale>
                                      <p:cBhvr>
                                        <p:cTn id="22" dur="26">
                                          <p:stCondLst>
                                            <p:cond delay="1642"/>
                                          </p:stCondLst>
                                        </p:cTn>
                                        <p:tgtEl>
                                          <p:spTgt spid="26"/>
                                        </p:tgtEl>
                                      </p:cBhvr>
                                      <p:to x="100000" y="90000"/>
                                    </p:animScale>
                                    <p:animScale>
                                      <p:cBhvr>
                                        <p:cTn id="23" dur="166" decel="50000">
                                          <p:stCondLst>
                                            <p:cond delay="1668"/>
                                          </p:stCondLst>
                                        </p:cTn>
                                        <p:tgtEl>
                                          <p:spTgt spid="26"/>
                                        </p:tgtEl>
                                      </p:cBhvr>
                                      <p:to x="100000" y="100000"/>
                                    </p:animScale>
                                    <p:animScale>
                                      <p:cBhvr>
                                        <p:cTn id="24" dur="26">
                                          <p:stCondLst>
                                            <p:cond delay="1808"/>
                                          </p:stCondLst>
                                        </p:cTn>
                                        <p:tgtEl>
                                          <p:spTgt spid="26"/>
                                        </p:tgtEl>
                                      </p:cBhvr>
                                      <p:to x="100000" y="95000"/>
                                    </p:animScale>
                                    <p:animScale>
                                      <p:cBhvr>
                                        <p:cTn id="25" dur="166" decel="50000">
                                          <p:stCondLst>
                                            <p:cond delay="1834"/>
                                          </p:stCondLst>
                                        </p:cTn>
                                        <p:tgtEl>
                                          <p:spTgt spid="2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80">
                                          <p:stCondLst>
                                            <p:cond delay="0"/>
                                          </p:stCondLst>
                                        </p:cTn>
                                        <p:tgtEl>
                                          <p:spTgt spid="23"/>
                                        </p:tgtEl>
                                      </p:cBhvr>
                                    </p:animEffect>
                                    <p:anim calcmode="lin" valueType="num">
                                      <p:cBhvr>
                                        <p:cTn id="31"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36" dur="26">
                                          <p:stCondLst>
                                            <p:cond delay="650"/>
                                          </p:stCondLst>
                                        </p:cTn>
                                        <p:tgtEl>
                                          <p:spTgt spid="23"/>
                                        </p:tgtEl>
                                      </p:cBhvr>
                                      <p:to x="100000" y="60000"/>
                                    </p:animScale>
                                    <p:animScale>
                                      <p:cBhvr>
                                        <p:cTn id="37" dur="166" decel="50000">
                                          <p:stCondLst>
                                            <p:cond delay="676"/>
                                          </p:stCondLst>
                                        </p:cTn>
                                        <p:tgtEl>
                                          <p:spTgt spid="23"/>
                                        </p:tgtEl>
                                      </p:cBhvr>
                                      <p:to x="100000" y="100000"/>
                                    </p:animScale>
                                    <p:animScale>
                                      <p:cBhvr>
                                        <p:cTn id="38" dur="26">
                                          <p:stCondLst>
                                            <p:cond delay="1312"/>
                                          </p:stCondLst>
                                        </p:cTn>
                                        <p:tgtEl>
                                          <p:spTgt spid="23"/>
                                        </p:tgtEl>
                                      </p:cBhvr>
                                      <p:to x="100000" y="80000"/>
                                    </p:animScale>
                                    <p:animScale>
                                      <p:cBhvr>
                                        <p:cTn id="39" dur="166" decel="50000">
                                          <p:stCondLst>
                                            <p:cond delay="1338"/>
                                          </p:stCondLst>
                                        </p:cTn>
                                        <p:tgtEl>
                                          <p:spTgt spid="23"/>
                                        </p:tgtEl>
                                      </p:cBhvr>
                                      <p:to x="100000" y="100000"/>
                                    </p:animScale>
                                    <p:animScale>
                                      <p:cBhvr>
                                        <p:cTn id="40" dur="26">
                                          <p:stCondLst>
                                            <p:cond delay="1642"/>
                                          </p:stCondLst>
                                        </p:cTn>
                                        <p:tgtEl>
                                          <p:spTgt spid="23"/>
                                        </p:tgtEl>
                                      </p:cBhvr>
                                      <p:to x="100000" y="90000"/>
                                    </p:animScale>
                                    <p:animScale>
                                      <p:cBhvr>
                                        <p:cTn id="41" dur="166" decel="50000">
                                          <p:stCondLst>
                                            <p:cond delay="1668"/>
                                          </p:stCondLst>
                                        </p:cTn>
                                        <p:tgtEl>
                                          <p:spTgt spid="23"/>
                                        </p:tgtEl>
                                      </p:cBhvr>
                                      <p:to x="100000" y="100000"/>
                                    </p:animScale>
                                    <p:animScale>
                                      <p:cBhvr>
                                        <p:cTn id="42" dur="26">
                                          <p:stCondLst>
                                            <p:cond delay="1808"/>
                                          </p:stCondLst>
                                        </p:cTn>
                                        <p:tgtEl>
                                          <p:spTgt spid="23"/>
                                        </p:tgtEl>
                                      </p:cBhvr>
                                      <p:to x="100000" y="95000"/>
                                    </p:animScale>
                                    <p:animScale>
                                      <p:cBhvr>
                                        <p:cTn id="43" dur="166" decel="50000">
                                          <p:stCondLst>
                                            <p:cond delay="1834"/>
                                          </p:stCondLst>
                                        </p:cTn>
                                        <p:tgtEl>
                                          <p:spTgt spid="23"/>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down)">
                                      <p:cBhvr>
                                        <p:cTn id="48" dur="580">
                                          <p:stCondLst>
                                            <p:cond delay="0"/>
                                          </p:stCondLst>
                                        </p:cTn>
                                        <p:tgtEl>
                                          <p:spTgt spid="24"/>
                                        </p:tgtEl>
                                      </p:cBhvr>
                                    </p:animEffect>
                                    <p:anim calcmode="lin" valueType="num">
                                      <p:cBhvr>
                                        <p:cTn id="49"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54" dur="26">
                                          <p:stCondLst>
                                            <p:cond delay="650"/>
                                          </p:stCondLst>
                                        </p:cTn>
                                        <p:tgtEl>
                                          <p:spTgt spid="24"/>
                                        </p:tgtEl>
                                      </p:cBhvr>
                                      <p:to x="100000" y="60000"/>
                                    </p:animScale>
                                    <p:animScale>
                                      <p:cBhvr>
                                        <p:cTn id="55" dur="166" decel="50000">
                                          <p:stCondLst>
                                            <p:cond delay="676"/>
                                          </p:stCondLst>
                                        </p:cTn>
                                        <p:tgtEl>
                                          <p:spTgt spid="24"/>
                                        </p:tgtEl>
                                      </p:cBhvr>
                                      <p:to x="100000" y="100000"/>
                                    </p:animScale>
                                    <p:animScale>
                                      <p:cBhvr>
                                        <p:cTn id="56" dur="26">
                                          <p:stCondLst>
                                            <p:cond delay="1312"/>
                                          </p:stCondLst>
                                        </p:cTn>
                                        <p:tgtEl>
                                          <p:spTgt spid="24"/>
                                        </p:tgtEl>
                                      </p:cBhvr>
                                      <p:to x="100000" y="80000"/>
                                    </p:animScale>
                                    <p:animScale>
                                      <p:cBhvr>
                                        <p:cTn id="57" dur="166" decel="50000">
                                          <p:stCondLst>
                                            <p:cond delay="1338"/>
                                          </p:stCondLst>
                                        </p:cTn>
                                        <p:tgtEl>
                                          <p:spTgt spid="24"/>
                                        </p:tgtEl>
                                      </p:cBhvr>
                                      <p:to x="100000" y="100000"/>
                                    </p:animScale>
                                    <p:animScale>
                                      <p:cBhvr>
                                        <p:cTn id="58" dur="26">
                                          <p:stCondLst>
                                            <p:cond delay="1642"/>
                                          </p:stCondLst>
                                        </p:cTn>
                                        <p:tgtEl>
                                          <p:spTgt spid="24"/>
                                        </p:tgtEl>
                                      </p:cBhvr>
                                      <p:to x="100000" y="90000"/>
                                    </p:animScale>
                                    <p:animScale>
                                      <p:cBhvr>
                                        <p:cTn id="59" dur="166" decel="50000">
                                          <p:stCondLst>
                                            <p:cond delay="1668"/>
                                          </p:stCondLst>
                                        </p:cTn>
                                        <p:tgtEl>
                                          <p:spTgt spid="24"/>
                                        </p:tgtEl>
                                      </p:cBhvr>
                                      <p:to x="100000" y="100000"/>
                                    </p:animScale>
                                    <p:animScale>
                                      <p:cBhvr>
                                        <p:cTn id="60" dur="26">
                                          <p:stCondLst>
                                            <p:cond delay="1808"/>
                                          </p:stCondLst>
                                        </p:cTn>
                                        <p:tgtEl>
                                          <p:spTgt spid="24"/>
                                        </p:tgtEl>
                                      </p:cBhvr>
                                      <p:to x="100000" y="95000"/>
                                    </p:animScale>
                                    <p:animScale>
                                      <p:cBhvr>
                                        <p:cTn id="61" dur="166" decel="50000">
                                          <p:stCondLst>
                                            <p:cond delay="1834"/>
                                          </p:stCondLst>
                                        </p:cTn>
                                        <p:tgtEl>
                                          <p:spTgt spid="24"/>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5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nodeType="click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80">
                                          <p:stCondLst>
                                            <p:cond delay="0"/>
                                          </p:stCondLst>
                                        </p:cTn>
                                        <p:tgtEl>
                                          <p:spTgt spid="22"/>
                                        </p:tgtEl>
                                      </p:cBhvr>
                                    </p:animEffect>
                                    <p:anim calcmode="lin" valueType="num">
                                      <p:cBhvr>
                                        <p:cTn id="72"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77" dur="26">
                                          <p:stCondLst>
                                            <p:cond delay="650"/>
                                          </p:stCondLst>
                                        </p:cTn>
                                        <p:tgtEl>
                                          <p:spTgt spid="22"/>
                                        </p:tgtEl>
                                      </p:cBhvr>
                                      <p:to x="100000" y="60000"/>
                                    </p:animScale>
                                    <p:animScale>
                                      <p:cBhvr>
                                        <p:cTn id="78" dur="166" decel="50000">
                                          <p:stCondLst>
                                            <p:cond delay="676"/>
                                          </p:stCondLst>
                                        </p:cTn>
                                        <p:tgtEl>
                                          <p:spTgt spid="22"/>
                                        </p:tgtEl>
                                      </p:cBhvr>
                                      <p:to x="100000" y="100000"/>
                                    </p:animScale>
                                    <p:animScale>
                                      <p:cBhvr>
                                        <p:cTn id="79" dur="26">
                                          <p:stCondLst>
                                            <p:cond delay="1312"/>
                                          </p:stCondLst>
                                        </p:cTn>
                                        <p:tgtEl>
                                          <p:spTgt spid="22"/>
                                        </p:tgtEl>
                                      </p:cBhvr>
                                      <p:to x="100000" y="80000"/>
                                    </p:animScale>
                                    <p:animScale>
                                      <p:cBhvr>
                                        <p:cTn id="80" dur="166" decel="50000">
                                          <p:stCondLst>
                                            <p:cond delay="1338"/>
                                          </p:stCondLst>
                                        </p:cTn>
                                        <p:tgtEl>
                                          <p:spTgt spid="22"/>
                                        </p:tgtEl>
                                      </p:cBhvr>
                                      <p:to x="100000" y="100000"/>
                                    </p:animScale>
                                    <p:animScale>
                                      <p:cBhvr>
                                        <p:cTn id="81" dur="26">
                                          <p:stCondLst>
                                            <p:cond delay="1642"/>
                                          </p:stCondLst>
                                        </p:cTn>
                                        <p:tgtEl>
                                          <p:spTgt spid="22"/>
                                        </p:tgtEl>
                                      </p:cBhvr>
                                      <p:to x="100000" y="90000"/>
                                    </p:animScale>
                                    <p:animScale>
                                      <p:cBhvr>
                                        <p:cTn id="82" dur="166" decel="50000">
                                          <p:stCondLst>
                                            <p:cond delay="1668"/>
                                          </p:stCondLst>
                                        </p:cTn>
                                        <p:tgtEl>
                                          <p:spTgt spid="22"/>
                                        </p:tgtEl>
                                      </p:cBhvr>
                                      <p:to x="100000" y="100000"/>
                                    </p:animScale>
                                    <p:animScale>
                                      <p:cBhvr>
                                        <p:cTn id="83" dur="26">
                                          <p:stCondLst>
                                            <p:cond delay="1808"/>
                                          </p:stCondLst>
                                        </p:cTn>
                                        <p:tgtEl>
                                          <p:spTgt spid="22"/>
                                        </p:tgtEl>
                                      </p:cBhvr>
                                      <p:to x="100000" y="95000"/>
                                    </p:animScale>
                                    <p:animScale>
                                      <p:cBhvr>
                                        <p:cTn id="84"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cstate="email">
            <a:extLst>
              <a:ext uri="{28A0092B-C50C-407E-A947-70E740481C1C}">
                <a14:useLocalDpi xmlns:a14="http://schemas.microsoft.com/office/drawing/2010/main" val="0"/>
              </a:ext>
            </a:extLst>
          </a:blip>
          <a:stretch>
            <a:fillRect/>
          </a:stretch>
        </p:blipFill>
        <p:spPr>
          <a:xfrm>
            <a:off x="571472" y="571480"/>
            <a:ext cx="1409700" cy="1571625"/>
          </a:xfrm>
          <a:prstGeom prst="rect">
            <a:avLst/>
          </a:prstGeom>
        </p:spPr>
      </p:pic>
      <p:pic>
        <p:nvPicPr>
          <p:cNvPr id="5" name="0 Imagen"/>
          <p:cNvPicPr/>
          <p:nvPr/>
        </p:nvPicPr>
        <p:blipFill rotWithShape="1">
          <a:blip r:embed="rId3" cstate="email">
            <a:extLst>
              <a:ext uri="{28A0092B-C50C-407E-A947-70E740481C1C}">
                <a14:useLocalDpi xmlns:a14="http://schemas.microsoft.com/office/drawing/2010/main" val="0"/>
              </a:ext>
            </a:extLst>
          </a:blip>
          <a:srcRect l="-6719" t="-6740" r="-6719" b="-6740"/>
          <a:stretch/>
        </p:blipFill>
        <p:spPr>
          <a:xfrm>
            <a:off x="500034" y="2357430"/>
            <a:ext cx="1600200" cy="1781175"/>
          </a:xfrm>
          <a:prstGeom prst="rect">
            <a:avLst/>
          </a:prstGeom>
        </p:spPr>
      </p:pic>
      <p:pic>
        <p:nvPicPr>
          <p:cNvPr id="6" name="0 Imagen"/>
          <p:cNvPicPr/>
          <p:nvPr/>
        </p:nvPicPr>
        <p:blipFill rotWithShape="1">
          <a:blip r:embed="rId4" cstate="email">
            <a:extLst>
              <a:ext uri="{28A0092B-C50C-407E-A947-70E740481C1C}">
                <a14:useLocalDpi xmlns:a14="http://schemas.microsoft.com/office/drawing/2010/main" val="0"/>
              </a:ext>
            </a:extLst>
          </a:blip>
          <a:srcRect/>
          <a:stretch/>
        </p:blipFill>
        <p:spPr>
          <a:xfrm>
            <a:off x="714348" y="4429132"/>
            <a:ext cx="1257300" cy="1400175"/>
          </a:xfrm>
          <a:prstGeom prst="rect">
            <a:avLst/>
          </a:prstGeom>
        </p:spPr>
      </p:pic>
      <p:sp>
        <p:nvSpPr>
          <p:cNvPr id="7" name="6 Rectángulo"/>
          <p:cNvSpPr/>
          <p:nvPr/>
        </p:nvSpPr>
        <p:spPr>
          <a:xfrm>
            <a:off x="2286000" y="785794"/>
            <a:ext cx="6572280" cy="1200329"/>
          </a:xfrm>
          <a:prstGeom prst="rect">
            <a:avLst/>
          </a:prstGeom>
        </p:spPr>
        <p:txBody>
          <a:bodyPr wrap="square">
            <a:spAutoFit/>
          </a:bodyPr>
          <a:lstStyle/>
          <a:p>
            <a:r>
              <a:rPr lang="es-UY" dirty="0" smtClean="0"/>
              <a:t>Esta etapa insumió U$ 154.543.901, con un porcentaje de avance de ejecución del 97% para Artigas y del 85% para Salto. </a:t>
            </a:r>
            <a:endParaRPr lang="es-ES_tradnl" dirty="0" smtClean="0"/>
          </a:p>
          <a:p>
            <a:r>
              <a:rPr lang="es-UY" dirty="0" smtClean="0"/>
              <a:t>En ambas zonas se necesitó el tendido de </a:t>
            </a:r>
            <a:r>
              <a:rPr lang="es-UY" b="1" dirty="0" smtClean="0"/>
              <a:t>266 km de línea </a:t>
            </a:r>
            <a:r>
              <a:rPr lang="es-UY" dirty="0" smtClean="0"/>
              <a:t>de media tensión, de las cuales ya existe un avance del 96%.</a:t>
            </a:r>
            <a:endParaRPr lang="es-ES_tradnl" dirty="0"/>
          </a:p>
        </p:txBody>
      </p:sp>
      <p:sp>
        <p:nvSpPr>
          <p:cNvPr id="10" name="9 Rectángulo"/>
          <p:cNvSpPr/>
          <p:nvPr/>
        </p:nvSpPr>
        <p:spPr>
          <a:xfrm>
            <a:off x="2286000" y="2285992"/>
            <a:ext cx="6500842" cy="2031325"/>
          </a:xfrm>
          <a:prstGeom prst="rect">
            <a:avLst/>
          </a:prstGeom>
        </p:spPr>
        <p:txBody>
          <a:bodyPr wrap="square">
            <a:spAutoFit/>
          </a:bodyPr>
          <a:lstStyle/>
          <a:p>
            <a:r>
              <a:rPr lang="es-UY" dirty="0" smtClean="0"/>
              <a:t>El monto total de la obra es de U$ 98.439.245 y se lleva a la fecha del informe un 41% de avance de ejecución. El total de padrones a conectar son 46, de los cuales ya se han conectado 12, o sea un 26%.</a:t>
            </a:r>
            <a:endParaRPr lang="es-ES_tradnl" dirty="0" smtClean="0"/>
          </a:p>
          <a:p>
            <a:r>
              <a:rPr lang="es-UY" dirty="0" smtClean="0"/>
              <a:t>La zona necesitó la instalación de </a:t>
            </a:r>
            <a:r>
              <a:rPr lang="es-UY" b="1" dirty="0" smtClean="0"/>
              <a:t>126 km de Línea </a:t>
            </a:r>
            <a:r>
              <a:rPr lang="es-UY" dirty="0" smtClean="0"/>
              <a:t>de Media Tensión y </a:t>
            </a:r>
            <a:r>
              <a:rPr lang="es-UY" b="1" dirty="0" smtClean="0"/>
              <a:t>20 km de Línea </a:t>
            </a:r>
            <a:r>
              <a:rPr lang="es-UY" dirty="0" smtClean="0"/>
              <a:t>de Alta tensión, habiéndose concretado ya el 78% y 30%  respectivamente. </a:t>
            </a:r>
            <a:endParaRPr lang="es-ES_tradnl" dirty="0"/>
          </a:p>
        </p:txBody>
      </p:sp>
      <p:sp>
        <p:nvSpPr>
          <p:cNvPr id="11" name="10 Rectángulo"/>
          <p:cNvSpPr/>
          <p:nvPr/>
        </p:nvSpPr>
        <p:spPr>
          <a:xfrm>
            <a:off x="2286000" y="4714885"/>
            <a:ext cx="6215090" cy="923330"/>
          </a:xfrm>
          <a:prstGeom prst="rect">
            <a:avLst/>
          </a:prstGeom>
        </p:spPr>
        <p:txBody>
          <a:bodyPr wrap="square">
            <a:spAutoFit/>
          </a:bodyPr>
          <a:lstStyle/>
          <a:p>
            <a:r>
              <a:rPr lang="es-UY" dirty="0" smtClean="0"/>
              <a:t>El costo de las mismas será de U$ 119.924.598 y se necesitará la instalación de 154 km de Línea de Media Tensión y </a:t>
            </a:r>
            <a:r>
              <a:rPr lang="es-UY" b="1" dirty="0" smtClean="0"/>
              <a:t>57 km de Línea </a:t>
            </a:r>
            <a:r>
              <a:rPr lang="es-UY" dirty="0" smtClean="0"/>
              <a:t>de Alta tensión.</a:t>
            </a:r>
            <a:endParaRPr lang="es-ES_tradnl" dirty="0"/>
          </a:p>
        </p:txBody>
      </p:sp>
      <p:sp>
        <p:nvSpPr>
          <p:cNvPr id="12" name="11 Marcador de número de diapositiva"/>
          <p:cNvSpPr>
            <a:spLocks noGrp="1"/>
          </p:cNvSpPr>
          <p:nvPr>
            <p:ph type="sldNum" sz="quarter" idx="12"/>
          </p:nvPr>
        </p:nvSpPr>
        <p:spPr>
          <a:xfrm>
            <a:off x="6572264" y="6000768"/>
            <a:ext cx="2133600" cy="365125"/>
          </a:xfrm>
        </p:spPr>
        <p:txBody>
          <a:bodyPr/>
          <a:lstStyle/>
          <a:p>
            <a:fld id="{73820FCD-5F4C-4989-BE05-0A8208BCBC21}" type="slidenum">
              <a:rPr lang="es-ES_tradnl" b="1" smtClean="0">
                <a:solidFill>
                  <a:schemeClr val="tx1"/>
                </a:solidFill>
              </a:rPr>
              <a:pPr/>
              <a:t>20</a:t>
            </a:fld>
            <a:endParaRPr kumimoji="0" lang="es-ES_tradnl" b="1"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20000"/>
          </a:bodyPr>
          <a:lstStyle/>
          <a:p>
            <a:r>
              <a:rPr lang="es-UY" dirty="0" smtClean="0"/>
              <a:t>modelo </a:t>
            </a:r>
            <a:r>
              <a:rPr lang="es-UY" dirty="0"/>
              <a:t>de gestión público-privado que </a:t>
            </a:r>
            <a:r>
              <a:rPr lang="es-UY" dirty="0" smtClean="0"/>
              <a:t>puede </a:t>
            </a:r>
            <a:r>
              <a:rPr lang="es-UY" dirty="0"/>
              <a:t>ser tomado como </a:t>
            </a:r>
            <a:r>
              <a:rPr lang="es-UY" dirty="0" smtClean="0"/>
              <a:t> referencia </a:t>
            </a:r>
            <a:r>
              <a:rPr lang="es-UY" dirty="0"/>
              <a:t>para otros </a:t>
            </a:r>
            <a:r>
              <a:rPr lang="es-UY" dirty="0" smtClean="0"/>
              <a:t>programas</a:t>
            </a:r>
          </a:p>
          <a:p>
            <a:endParaRPr lang="es-UY" dirty="0" smtClean="0"/>
          </a:p>
          <a:p>
            <a:r>
              <a:rPr lang="es-UY" dirty="0"/>
              <a:t>aporte a la infraestructura y </a:t>
            </a:r>
            <a:r>
              <a:rPr lang="es-UY" dirty="0" smtClean="0"/>
              <a:t>logística,  </a:t>
            </a:r>
            <a:r>
              <a:rPr lang="es-UY" dirty="0"/>
              <a:t>aspecto fundamental de la </a:t>
            </a:r>
            <a:r>
              <a:rPr lang="es-UY" dirty="0" smtClean="0"/>
              <a:t>competitividad</a:t>
            </a:r>
          </a:p>
          <a:p>
            <a:endParaRPr lang="es-UY" dirty="0" smtClean="0"/>
          </a:p>
          <a:p>
            <a:r>
              <a:rPr lang="es-UY" dirty="0" smtClean="0"/>
              <a:t>Es un ejemplo de que la </a:t>
            </a:r>
            <a:r>
              <a:rPr lang="es-UY" dirty="0"/>
              <a:t>gestión conjunta </a:t>
            </a:r>
            <a:r>
              <a:rPr lang="es-UY" dirty="0" smtClean="0"/>
              <a:t> </a:t>
            </a:r>
            <a:r>
              <a:rPr lang="es-UY" dirty="0"/>
              <a:t>permite generar impactos de </a:t>
            </a:r>
            <a:r>
              <a:rPr lang="es-UY" dirty="0" smtClean="0"/>
              <a:t>relevancia, </a:t>
            </a:r>
            <a:r>
              <a:rPr lang="es-UY" dirty="0"/>
              <a:t>y niveles de eficiencia y </a:t>
            </a:r>
            <a:r>
              <a:rPr lang="es-UY" dirty="0" smtClean="0"/>
              <a:t>eficacia, </a:t>
            </a:r>
            <a:r>
              <a:rPr lang="es-UY" dirty="0"/>
              <a:t>en el logro de resultados que son inviables si se trabaja solamente desde el ámbito </a:t>
            </a:r>
            <a:r>
              <a:rPr lang="es-UY" dirty="0" smtClean="0"/>
              <a:t>público</a:t>
            </a:r>
            <a:endParaRPr lang="es-ES" dirty="0"/>
          </a:p>
        </p:txBody>
      </p:sp>
      <p:sp>
        <p:nvSpPr>
          <p:cNvPr id="4" name="1 Título"/>
          <p:cNvSpPr>
            <a:spLocks noGrp="1"/>
          </p:cNvSpPr>
          <p:nvPr>
            <p:ph type="title"/>
          </p:nvPr>
        </p:nvSpPr>
        <p:spPr>
          <a:xfrm>
            <a:off x="457200" y="274638"/>
            <a:ext cx="8229600" cy="1011222"/>
          </a:xfrm>
          <a:solidFill>
            <a:schemeClr val="accent2">
              <a:lumMod val="75000"/>
            </a:schemeClr>
          </a:solidFill>
        </p:spPr>
        <p:style>
          <a:lnRef idx="3">
            <a:schemeClr val="lt1"/>
          </a:lnRef>
          <a:fillRef idx="1">
            <a:schemeClr val="dk1"/>
          </a:fillRef>
          <a:effectRef idx="1">
            <a:schemeClr val="dk1"/>
          </a:effectRef>
          <a:fontRef idx="minor">
            <a:schemeClr val="lt1"/>
          </a:fontRef>
        </p:style>
        <p:txBody>
          <a:bodyPr>
            <a:normAutofit/>
          </a:bodyPr>
          <a:lstStyle/>
          <a:p>
            <a:r>
              <a:rPr lang="es-UY" sz="2800" b="1" dirty="0" smtClean="0">
                <a:solidFill>
                  <a:schemeClr val="tx1"/>
                </a:solidFill>
              </a:rPr>
              <a:t> PROGRAMA de ELECTRIFICACIÓN </a:t>
            </a:r>
            <a:endParaRPr lang="es-ES" sz="2800" dirty="0">
              <a:solidFill>
                <a:schemeClr val="tx1"/>
              </a:solidFill>
            </a:endParaRPr>
          </a:p>
        </p:txBody>
      </p:sp>
      <p:sp>
        <p:nvSpPr>
          <p:cNvPr id="5" name="4 Marcador de número de diapositiva"/>
          <p:cNvSpPr>
            <a:spLocks noGrp="1"/>
          </p:cNvSpPr>
          <p:nvPr>
            <p:ph type="sldNum" sz="quarter" idx="12"/>
          </p:nvPr>
        </p:nvSpPr>
        <p:spPr>
          <a:xfrm>
            <a:off x="6572264" y="6000768"/>
            <a:ext cx="2133600" cy="365125"/>
          </a:xfrm>
        </p:spPr>
        <p:txBody>
          <a:bodyPr/>
          <a:lstStyle/>
          <a:p>
            <a:fld id="{240D5ECE-8B49-45CD-BE81-EF81920D1969}" type="slidenum">
              <a:rPr lang="es-ES_tradnl" b="1" smtClean="0"/>
              <a:pPr/>
              <a:t>21</a:t>
            </a:fld>
            <a:endParaRPr kumimoji="0" lang="es-ES_tradnl" b="1" dirty="0"/>
          </a:p>
        </p:txBody>
      </p:sp>
    </p:spTree>
    <p:extLst>
      <p:ext uri="{BB962C8B-B14F-4D97-AF65-F5344CB8AC3E}">
        <p14:creationId xmlns:p14="http://schemas.microsoft.com/office/powerpoint/2010/main" val="8851958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00042"/>
            <a:ext cx="8229600" cy="857256"/>
          </a:xfrm>
          <a:solidFill>
            <a:schemeClr val="accent2">
              <a:lumMod val="75000"/>
            </a:schemeClr>
          </a:solidFill>
        </p:spPr>
        <p:txBody>
          <a:bodyPr>
            <a:normAutofit/>
          </a:bodyPr>
          <a:lstStyle/>
          <a:p>
            <a:r>
              <a:rPr lang="es-ES_tradnl" sz="3200" dirty="0" smtClean="0"/>
              <a:t>Infraestructura para  Riego </a:t>
            </a:r>
            <a:endParaRPr lang="es-ES_tradnl" sz="3200" dirty="0"/>
          </a:p>
        </p:txBody>
      </p:sp>
      <p:sp>
        <p:nvSpPr>
          <p:cNvPr id="3" name="2 Marcador de contenido"/>
          <p:cNvSpPr>
            <a:spLocks noGrp="1"/>
          </p:cNvSpPr>
          <p:nvPr>
            <p:ph idx="1"/>
          </p:nvPr>
        </p:nvSpPr>
        <p:spPr/>
        <p:txBody>
          <a:bodyPr>
            <a:normAutofit fontScale="70000" lnSpcReduction="20000"/>
          </a:bodyPr>
          <a:lstStyle/>
          <a:p>
            <a:endParaRPr lang="es-ES_tradnl" dirty="0" smtClean="0"/>
          </a:p>
          <a:p>
            <a:r>
              <a:rPr lang="es-ES_tradnl" dirty="0" smtClean="0"/>
              <a:t>100 % de área de cultivo se realiza bajo riego.</a:t>
            </a:r>
          </a:p>
          <a:p>
            <a:endParaRPr lang="es-ES_tradnl" dirty="0" smtClean="0"/>
          </a:p>
          <a:p>
            <a:r>
              <a:rPr lang="es-ES_tradnl" dirty="0" smtClean="0"/>
              <a:t>55% de área se riega de represa ( un 45% por gravedad)</a:t>
            </a:r>
          </a:p>
          <a:p>
            <a:r>
              <a:rPr lang="es-ES_tradnl" dirty="0" smtClean="0"/>
              <a:t>45 % de área con riego de cauce, o sea lagunas, ríos o arroyos </a:t>
            </a:r>
          </a:p>
          <a:p>
            <a:endParaRPr lang="es-ES_tradnl" dirty="0" smtClean="0"/>
          </a:p>
          <a:p>
            <a:r>
              <a:rPr lang="es-ES_tradnl" dirty="0" smtClean="0"/>
              <a:t>El sector ha sido pionero en el embalse de agua y desarrollo de sistemas de riego.(PRENADER) Cambia  el paisaje del país.</a:t>
            </a:r>
          </a:p>
          <a:p>
            <a:endParaRPr lang="es-ES_tradnl" dirty="0" smtClean="0"/>
          </a:p>
          <a:p>
            <a:r>
              <a:rPr lang="es-ES_tradnl" dirty="0" smtClean="0"/>
              <a:t>Inversión en desarrollo de sistemas de bombeo, almacenaje de agua, e infraestructura para la conducción.</a:t>
            </a:r>
          </a:p>
          <a:p>
            <a:endParaRPr lang="es-ES_tradnl" dirty="0" smtClean="0"/>
          </a:p>
          <a:p>
            <a:r>
              <a:rPr lang="es-ES_tradnl" dirty="0" smtClean="0"/>
              <a:t>Desarrollo del conocimiento necesario para el manejo de agua.  </a:t>
            </a:r>
          </a:p>
          <a:p>
            <a:endParaRPr lang="es-ES_tradnl" dirty="0" smtClean="0"/>
          </a:p>
          <a:p>
            <a:endParaRPr lang="es-ES_tradnl" dirty="0" smtClean="0"/>
          </a:p>
        </p:txBody>
      </p:sp>
      <p:sp>
        <p:nvSpPr>
          <p:cNvPr id="4" name="3 Marcador de número de diapositiva"/>
          <p:cNvSpPr>
            <a:spLocks noGrp="1"/>
          </p:cNvSpPr>
          <p:nvPr>
            <p:ph type="sldNum" sz="quarter" idx="12"/>
          </p:nvPr>
        </p:nvSpPr>
        <p:spPr>
          <a:xfrm>
            <a:off x="6572264" y="6000768"/>
            <a:ext cx="2133600" cy="365125"/>
          </a:xfrm>
        </p:spPr>
        <p:txBody>
          <a:bodyPr/>
          <a:lstStyle/>
          <a:p>
            <a:fld id="{240D5ECE-8B49-45CD-BE81-EF81920D1969}" type="slidenum">
              <a:rPr lang="es-ES_tradnl" b="1" smtClean="0"/>
              <a:pPr/>
              <a:t>22</a:t>
            </a:fld>
            <a:endParaRPr kumimoji="0" lang="es-ES_tradnl"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4290"/>
            <a:ext cx="7972452" cy="1357322"/>
          </a:xfrm>
          <a:solidFill>
            <a:schemeClr val="bg1"/>
          </a:solidFill>
        </p:spPr>
        <p:txBody>
          <a:bodyPr>
            <a:normAutofit/>
          </a:bodyPr>
          <a:lstStyle/>
          <a:p>
            <a:r>
              <a:rPr lang="es-ES_tradnl" sz="3100" u="sng" dirty="0" smtClean="0"/>
              <a:t>Embalses de agua</a:t>
            </a:r>
            <a:r>
              <a:rPr lang="es-ES_tradnl" dirty="0" smtClean="0">
                <a:solidFill>
                  <a:schemeClr val="bg1"/>
                </a:solidFill>
              </a:rPr>
              <a:t/>
            </a:r>
            <a:br>
              <a:rPr lang="es-ES_tradnl" dirty="0" smtClean="0">
                <a:solidFill>
                  <a:schemeClr val="bg1"/>
                </a:solidFill>
              </a:rPr>
            </a:br>
            <a:r>
              <a:rPr lang="es-ES_tradnl" dirty="0" smtClean="0">
                <a:solidFill>
                  <a:schemeClr val="bg1"/>
                </a:solidFill>
              </a:rPr>
              <a:t>e</a:t>
            </a:r>
            <a:endParaRPr lang="es-ES_tradnl" dirty="0">
              <a:solidFill>
                <a:schemeClr val="bg1"/>
              </a:solidFill>
            </a:endParaRPr>
          </a:p>
        </p:txBody>
      </p:sp>
      <p:sp>
        <p:nvSpPr>
          <p:cNvPr id="3" name="2 Marcador de contenido"/>
          <p:cNvSpPr>
            <a:spLocks noGrp="1"/>
          </p:cNvSpPr>
          <p:nvPr>
            <p:ph idx="1"/>
          </p:nvPr>
        </p:nvSpPr>
        <p:spPr>
          <a:xfrm>
            <a:off x="457200" y="1071546"/>
            <a:ext cx="8229600" cy="5054617"/>
          </a:xfrm>
        </p:spPr>
        <p:txBody>
          <a:bodyPr>
            <a:normAutofit/>
          </a:bodyPr>
          <a:lstStyle/>
          <a:p>
            <a:endParaRPr lang="es-ES_tradnl" dirty="0" smtClean="0"/>
          </a:p>
          <a:p>
            <a:pPr lvl="8">
              <a:buNone/>
            </a:pPr>
            <a:r>
              <a:rPr lang="es-ES_tradnl" dirty="0" smtClean="0"/>
              <a:t>       1987/88         1996/97       2005/06</a:t>
            </a:r>
          </a:p>
          <a:p>
            <a:pPr lvl="8">
              <a:buNone/>
            </a:pPr>
            <a:endParaRPr lang="es-ES_tradnl" dirty="0" smtClean="0"/>
          </a:p>
          <a:p>
            <a:r>
              <a:rPr lang="es-ES_tradnl" sz="2600" dirty="0" smtClean="0"/>
              <a:t>Cuenca Laguna </a:t>
            </a:r>
            <a:r>
              <a:rPr lang="es-ES_tradnl" sz="2600" dirty="0" err="1" smtClean="0"/>
              <a:t>Merín</a:t>
            </a:r>
            <a:r>
              <a:rPr lang="es-ES_tradnl" sz="2600" dirty="0" smtClean="0"/>
              <a:t>             23              72             139</a:t>
            </a:r>
          </a:p>
          <a:p>
            <a:r>
              <a:rPr lang="es-ES_tradnl" sz="2600" dirty="0" smtClean="0"/>
              <a:t>Cuenca Rio  Negro                   48             178            326</a:t>
            </a:r>
          </a:p>
          <a:p>
            <a:r>
              <a:rPr lang="es-ES_tradnl" sz="2600" dirty="0" smtClean="0"/>
              <a:t>Cuenca Rio Uruguay                142           267            342</a:t>
            </a:r>
          </a:p>
          <a:p>
            <a:endParaRPr lang="es-ES_tradnl" sz="800" dirty="0" smtClean="0"/>
          </a:p>
          <a:p>
            <a:r>
              <a:rPr lang="es-ES_tradnl" sz="2600" dirty="0" smtClean="0"/>
              <a:t>Total                                          213            517            807</a:t>
            </a:r>
          </a:p>
          <a:p>
            <a:endParaRPr lang="es-ES_tradnl" sz="2600" dirty="0" smtClean="0"/>
          </a:p>
          <a:p>
            <a:r>
              <a:rPr lang="es-ES_tradnl" sz="2600" dirty="0" smtClean="0"/>
              <a:t>Agua embalsada  </a:t>
            </a:r>
            <a:r>
              <a:rPr lang="es-ES_tradnl" sz="1400" dirty="0" smtClean="0"/>
              <a:t>(millones de m3)</a:t>
            </a:r>
            <a:r>
              <a:rPr lang="es-ES_tradnl" sz="2600" dirty="0" smtClean="0"/>
              <a:t>   522                             1.817</a:t>
            </a:r>
          </a:p>
          <a:p>
            <a:endParaRPr lang="es-ES_tradnl" sz="2600" dirty="0" smtClean="0"/>
          </a:p>
          <a:p>
            <a:r>
              <a:rPr lang="es-ES_tradnl" sz="1400" dirty="0" smtClean="0"/>
              <a:t>Fuente DNH</a:t>
            </a:r>
            <a:endParaRPr lang="es-ES_tradnl" sz="1400" dirty="0"/>
          </a:p>
        </p:txBody>
      </p:sp>
      <p:sp>
        <p:nvSpPr>
          <p:cNvPr id="4" name="3 Marcador de número de diapositiva"/>
          <p:cNvSpPr>
            <a:spLocks noGrp="1"/>
          </p:cNvSpPr>
          <p:nvPr>
            <p:ph type="sldNum" sz="quarter" idx="12"/>
          </p:nvPr>
        </p:nvSpPr>
        <p:spPr>
          <a:xfrm>
            <a:off x="6572264" y="6000768"/>
            <a:ext cx="2133600" cy="365125"/>
          </a:xfrm>
        </p:spPr>
        <p:txBody>
          <a:bodyPr/>
          <a:lstStyle/>
          <a:p>
            <a:fld id="{240D5ECE-8B49-45CD-BE81-EF81920D1969}" type="slidenum">
              <a:rPr lang="es-ES_tradnl" b="1" smtClean="0"/>
              <a:pPr/>
              <a:t>23</a:t>
            </a:fld>
            <a:endParaRPr kumimoji="0" lang="es-ES_tradnl"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85000" lnSpcReduction="20000"/>
          </a:bodyPr>
          <a:lstStyle/>
          <a:p>
            <a:r>
              <a:rPr lang="es-UY" b="1" u="sng" dirty="0">
                <a:solidFill>
                  <a:schemeClr val="accent4">
                    <a:lumMod val="75000"/>
                  </a:schemeClr>
                </a:solidFill>
              </a:rPr>
              <a:t>El cultivo de arroz se destaca por las medidas de cuidado del medio ambiente</a:t>
            </a:r>
            <a:r>
              <a:rPr lang="es-UY" dirty="0"/>
              <a:t>. </a:t>
            </a:r>
            <a:endParaRPr lang="es-UY" dirty="0" smtClean="0"/>
          </a:p>
          <a:p>
            <a:endParaRPr lang="es-UY" sz="2200" dirty="0" smtClean="0"/>
          </a:p>
          <a:p>
            <a:r>
              <a:rPr lang="es-UY" sz="2600" dirty="0" smtClean="0"/>
              <a:t>La necesidad de conocer y preservar el medio ambiente en el cual se desarrolla el cultivo es una preocupación permanente. Para esto, por iniciativa propia, el sector esta continuamente investigando para lograr los mejores rendimientos y calidad, sin afectar el entorno</a:t>
            </a:r>
            <a:r>
              <a:rPr lang="es-UY" sz="2800" dirty="0" smtClean="0"/>
              <a:t>. </a:t>
            </a:r>
            <a:endParaRPr lang="es-ES" sz="2800" dirty="0"/>
          </a:p>
          <a:p>
            <a:r>
              <a:rPr lang="es-UY" sz="2600" dirty="0" smtClean="0"/>
              <a:t>Dispone desde </a:t>
            </a:r>
            <a:r>
              <a:rPr lang="es-UY" sz="2600" dirty="0"/>
              <a:t>hace unos años de una </a:t>
            </a:r>
            <a:r>
              <a:rPr lang="es-UY" b="1" u="sng" dirty="0">
                <a:solidFill>
                  <a:schemeClr val="accent4">
                    <a:lumMod val="75000"/>
                  </a:schemeClr>
                </a:solidFill>
              </a:rPr>
              <a:t>Guía de Buenas Prácticas Agrícolas</a:t>
            </a:r>
            <a:r>
              <a:rPr lang="es-UY" dirty="0">
                <a:solidFill>
                  <a:schemeClr val="accent4">
                    <a:lumMod val="75000"/>
                  </a:schemeClr>
                </a:solidFill>
              </a:rPr>
              <a:t> </a:t>
            </a:r>
            <a:r>
              <a:rPr lang="es-UY" sz="2600" dirty="0" smtClean="0"/>
              <a:t>con principios y recomendaciones técnicas en las </a:t>
            </a:r>
            <a:r>
              <a:rPr lang="es-UY" sz="2600" dirty="0"/>
              <a:t>diferentes etapas del </a:t>
            </a:r>
            <a:r>
              <a:rPr lang="es-UY" sz="2600" dirty="0" smtClean="0"/>
              <a:t>cultivo, buscando alcanzar altos valores en cantidad, calidad e inocuidad del arroz. </a:t>
            </a:r>
          </a:p>
          <a:p>
            <a:r>
              <a:rPr lang="es-UY" sz="2600" dirty="0" smtClean="0"/>
              <a:t>Destacando prohibiciones, observaciones, y recomendaciones </a:t>
            </a:r>
            <a:endParaRPr lang="es-ES" sz="2600" dirty="0"/>
          </a:p>
          <a:p>
            <a:endParaRPr lang="es-ES" dirty="0"/>
          </a:p>
        </p:txBody>
      </p:sp>
      <p:sp>
        <p:nvSpPr>
          <p:cNvPr id="4" name="1 Título"/>
          <p:cNvSpPr>
            <a:spLocks noGrp="1"/>
          </p:cNvSpPr>
          <p:nvPr>
            <p:ph type="title"/>
          </p:nvPr>
        </p:nvSpPr>
        <p:spPr>
          <a:xfrm>
            <a:off x="457200" y="274638"/>
            <a:ext cx="8229600" cy="1011222"/>
          </a:xfrm>
          <a:solidFill>
            <a:schemeClr val="accent2">
              <a:lumMod val="75000"/>
            </a:schemeClr>
          </a:solidFill>
        </p:spPr>
        <p:style>
          <a:lnRef idx="3">
            <a:schemeClr val="lt1"/>
          </a:lnRef>
          <a:fillRef idx="1">
            <a:schemeClr val="dk1"/>
          </a:fillRef>
          <a:effectRef idx="1">
            <a:schemeClr val="dk1"/>
          </a:effectRef>
          <a:fontRef idx="minor">
            <a:schemeClr val="lt1"/>
          </a:fontRef>
        </p:style>
        <p:txBody>
          <a:bodyPr>
            <a:normAutofit/>
          </a:bodyPr>
          <a:lstStyle/>
          <a:p>
            <a:r>
              <a:rPr lang="es-UY" sz="4000" b="1" dirty="0">
                <a:solidFill>
                  <a:schemeClr val="tx1"/>
                </a:solidFill>
              </a:rPr>
              <a:t>Impactos a nivel </a:t>
            </a:r>
            <a:r>
              <a:rPr lang="es-UY" sz="4000" b="1" dirty="0" smtClean="0">
                <a:solidFill>
                  <a:schemeClr val="tx1"/>
                </a:solidFill>
              </a:rPr>
              <a:t>medioambiente</a:t>
            </a:r>
            <a:endParaRPr sz="4000" b="1" dirty="0">
              <a:solidFill>
                <a:schemeClr val="tx1"/>
              </a:solidFill>
            </a:endParaRPr>
          </a:p>
        </p:txBody>
      </p:sp>
      <p:sp>
        <p:nvSpPr>
          <p:cNvPr id="5" name="4 Marcador de número de diapositiva"/>
          <p:cNvSpPr>
            <a:spLocks noGrp="1"/>
          </p:cNvSpPr>
          <p:nvPr>
            <p:ph type="sldNum" sz="quarter" idx="12"/>
          </p:nvPr>
        </p:nvSpPr>
        <p:spPr>
          <a:xfrm>
            <a:off x="6572264" y="6000768"/>
            <a:ext cx="2133600" cy="365125"/>
          </a:xfrm>
        </p:spPr>
        <p:txBody>
          <a:bodyPr/>
          <a:lstStyle/>
          <a:p>
            <a:fld id="{240D5ECE-8B49-45CD-BE81-EF81920D1969}" type="slidenum">
              <a:rPr lang="es-ES_tradnl" b="1" smtClean="0"/>
              <a:pPr/>
              <a:t>24</a:t>
            </a:fld>
            <a:endParaRPr kumimoji="0" lang="es-ES_tradnl" b="1" dirty="0"/>
          </a:p>
        </p:txBody>
      </p:sp>
    </p:spTree>
    <p:extLst>
      <p:ext uri="{BB962C8B-B14F-4D97-AF65-F5344CB8AC3E}">
        <p14:creationId xmlns:p14="http://schemas.microsoft.com/office/powerpoint/2010/main" val="23410058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4048" y="274638"/>
            <a:ext cx="3682752" cy="114300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s-ES" sz="2800" b="1" dirty="0" smtClean="0"/>
              <a:t>Guía de Buenas Prácticas Agrícolas</a:t>
            </a:r>
            <a:endParaRPr lang="es-ES" sz="2800" b="1" dirty="0"/>
          </a:p>
        </p:txBody>
      </p:sp>
      <p:graphicFrame>
        <p:nvGraphicFramePr>
          <p:cNvPr id="5" name="4 Tabla"/>
          <p:cNvGraphicFramePr>
            <a:graphicFrameLocks noGrp="1"/>
          </p:cNvGraphicFramePr>
          <p:nvPr>
            <p:extLst>
              <p:ext uri="{D42A27DB-BD31-4B8C-83A1-F6EECF244321}">
                <p14:modId xmlns:p14="http://schemas.microsoft.com/office/powerpoint/2010/main" val="3748904040"/>
              </p:ext>
            </p:extLst>
          </p:nvPr>
        </p:nvGraphicFramePr>
        <p:xfrm>
          <a:off x="899592" y="260648"/>
          <a:ext cx="3290416" cy="4892040"/>
        </p:xfrm>
        <a:graphic>
          <a:graphicData uri="http://schemas.openxmlformats.org/drawingml/2006/table">
            <a:tbl>
              <a:tblPr firstRow="1" firstCol="1" bandRow="1">
                <a:tableStyleId>{5C22544A-7EE6-4342-B048-85BDC9FD1C3A}</a:tableStyleId>
              </a:tblPr>
              <a:tblGrid>
                <a:gridCol w="3290416"/>
              </a:tblGrid>
              <a:tr h="255719">
                <a:tc>
                  <a:txBody>
                    <a:bodyPr/>
                    <a:lstStyle/>
                    <a:p>
                      <a:pPr marL="228600">
                        <a:lnSpc>
                          <a:spcPct val="107000"/>
                        </a:lnSpc>
                        <a:spcAft>
                          <a:spcPts val="0"/>
                        </a:spcAft>
                      </a:pPr>
                      <a:r>
                        <a:rPr lang="es-UY" sz="2000" dirty="0">
                          <a:effectLst/>
                        </a:rPr>
                        <a:t>Sistemas productivos y sustentabilidad</a:t>
                      </a:r>
                      <a:endParaRPr lang="es-ES" sz="2000" dirty="0">
                        <a:effectLst/>
                        <a:latin typeface="Calibri"/>
                        <a:ea typeface="Calibri"/>
                        <a:cs typeface="Times New Roman"/>
                      </a:endParaRPr>
                    </a:p>
                  </a:txBody>
                  <a:tcPr marL="44450" marR="44450" marT="0" marB="0" anchor="b"/>
                </a:tc>
              </a:tr>
              <a:tr h="255719">
                <a:tc>
                  <a:txBody>
                    <a:bodyPr/>
                    <a:lstStyle/>
                    <a:p>
                      <a:pPr marL="228600">
                        <a:lnSpc>
                          <a:spcPct val="107000"/>
                        </a:lnSpc>
                        <a:spcAft>
                          <a:spcPts val="0"/>
                        </a:spcAft>
                      </a:pPr>
                      <a:r>
                        <a:rPr lang="es-UY" sz="2000">
                          <a:effectLst/>
                        </a:rPr>
                        <a:t>Gestión de la Biodiversidad</a:t>
                      </a:r>
                      <a:endParaRPr lang="es-ES" sz="2000">
                        <a:effectLst/>
                        <a:latin typeface="Calibri"/>
                        <a:ea typeface="Calibri"/>
                        <a:cs typeface="Times New Roman"/>
                      </a:endParaRPr>
                    </a:p>
                  </a:txBody>
                  <a:tcPr marL="44450" marR="44450" marT="0" marB="0" anchor="b"/>
                </a:tc>
              </a:tr>
              <a:tr h="255719">
                <a:tc>
                  <a:txBody>
                    <a:bodyPr/>
                    <a:lstStyle/>
                    <a:p>
                      <a:pPr marL="228600">
                        <a:lnSpc>
                          <a:spcPct val="107000"/>
                        </a:lnSpc>
                        <a:spcAft>
                          <a:spcPts val="0"/>
                        </a:spcAft>
                      </a:pPr>
                      <a:r>
                        <a:rPr lang="es-UY" sz="2000">
                          <a:effectLst/>
                        </a:rPr>
                        <a:t>Selección de la chacra</a:t>
                      </a:r>
                      <a:endParaRPr lang="es-ES" sz="2000">
                        <a:effectLst/>
                        <a:latin typeface="Calibri"/>
                        <a:ea typeface="Calibri"/>
                        <a:cs typeface="Times New Roman"/>
                      </a:endParaRPr>
                    </a:p>
                  </a:txBody>
                  <a:tcPr marL="44450" marR="44450" marT="0" marB="0" anchor="b"/>
                </a:tc>
              </a:tr>
              <a:tr h="255719">
                <a:tc>
                  <a:txBody>
                    <a:bodyPr/>
                    <a:lstStyle/>
                    <a:p>
                      <a:pPr marL="228600">
                        <a:lnSpc>
                          <a:spcPct val="107000"/>
                        </a:lnSpc>
                        <a:spcAft>
                          <a:spcPts val="0"/>
                        </a:spcAft>
                      </a:pPr>
                      <a:r>
                        <a:rPr lang="es-UY" sz="2000">
                          <a:effectLst/>
                        </a:rPr>
                        <a:t>Sistematización</a:t>
                      </a:r>
                      <a:endParaRPr lang="es-ES" sz="2000">
                        <a:effectLst/>
                        <a:latin typeface="Calibri"/>
                        <a:ea typeface="Calibri"/>
                        <a:cs typeface="Times New Roman"/>
                      </a:endParaRPr>
                    </a:p>
                  </a:txBody>
                  <a:tcPr marL="44450" marR="44450" marT="0" marB="0" anchor="b"/>
                </a:tc>
              </a:tr>
              <a:tr h="255719">
                <a:tc>
                  <a:txBody>
                    <a:bodyPr/>
                    <a:lstStyle/>
                    <a:p>
                      <a:pPr marL="228600">
                        <a:lnSpc>
                          <a:spcPct val="107000"/>
                        </a:lnSpc>
                        <a:spcAft>
                          <a:spcPts val="0"/>
                        </a:spcAft>
                      </a:pPr>
                      <a:r>
                        <a:rPr lang="es-UY" sz="2000">
                          <a:effectLst/>
                        </a:rPr>
                        <a:t>Riego y drenaje</a:t>
                      </a:r>
                      <a:endParaRPr lang="es-ES" sz="2000">
                        <a:effectLst/>
                        <a:latin typeface="Calibri"/>
                        <a:ea typeface="Calibri"/>
                        <a:cs typeface="Times New Roman"/>
                      </a:endParaRPr>
                    </a:p>
                  </a:txBody>
                  <a:tcPr marL="44450" marR="44450" marT="0" marB="0" anchor="b"/>
                </a:tc>
              </a:tr>
              <a:tr h="255719">
                <a:tc>
                  <a:txBody>
                    <a:bodyPr/>
                    <a:lstStyle/>
                    <a:p>
                      <a:pPr marL="228600">
                        <a:lnSpc>
                          <a:spcPct val="107000"/>
                        </a:lnSpc>
                        <a:spcAft>
                          <a:spcPts val="0"/>
                        </a:spcAft>
                      </a:pPr>
                      <a:r>
                        <a:rPr lang="es-UY" sz="2000">
                          <a:effectLst/>
                        </a:rPr>
                        <a:t>Preparación de suelos</a:t>
                      </a:r>
                      <a:endParaRPr lang="es-ES" sz="2000">
                        <a:effectLst/>
                        <a:latin typeface="Calibri"/>
                        <a:ea typeface="Calibri"/>
                        <a:cs typeface="Times New Roman"/>
                      </a:endParaRPr>
                    </a:p>
                  </a:txBody>
                  <a:tcPr marL="44450" marR="44450" marT="0" marB="0" anchor="b"/>
                </a:tc>
              </a:tr>
              <a:tr h="255719">
                <a:tc>
                  <a:txBody>
                    <a:bodyPr/>
                    <a:lstStyle/>
                    <a:p>
                      <a:pPr marL="228600">
                        <a:lnSpc>
                          <a:spcPct val="107000"/>
                        </a:lnSpc>
                        <a:spcAft>
                          <a:spcPts val="0"/>
                        </a:spcAft>
                      </a:pPr>
                      <a:r>
                        <a:rPr lang="es-UY" sz="2000">
                          <a:effectLst/>
                        </a:rPr>
                        <a:t>Siembra</a:t>
                      </a:r>
                      <a:endParaRPr lang="es-ES" sz="2000">
                        <a:effectLst/>
                        <a:latin typeface="Calibri"/>
                        <a:ea typeface="Calibri"/>
                        <a:cs typeface="Times New Roman"/>
                      </a:endParaRPr>
                    </a:p>
                  </a:txBody>
                  <a:tcPr marL="44450" marR="44450" marT="0" marB="0" anchor="b"/>
                </a:tc>
              </a:tr>
              <a:tr h="255719">
                <a:tc>
                  <a:txBody>
                    <a:bodyPr/>
                    <a:lstStyle/>
                    <a:p>
                      <a:pPr marL="228600">
                        <a:lnSpc>
                          <a:spcPct val="107000"/>
                        </a:lnSpc>
                        <a:spcAft>
                          <a:spcPts val="0"/>
                        </a:spcAft>
                      </a:pPr>
                      <a:r>
                        <a:rPr lang="es-UY" sz="2000">
                          <a:effectLst/>
                        </a:rPr>
                        <a:t>Manejo de Nutrientes</a:t>
                      </a:r>
                      <a:endParaRPr lang="es-ES" sz="2000">
                        <a:effectLst/>
                        <a:latin typeface="Calibri"/>
                        <a:ea typeface="Calibri"/>
                        <a:cs typeface="Times New Roman"/>
                      </a:endParaRPr>
                    </a:p>
                  </a:txBody>
                  <a:tcPr marL="44450" marR="44450" marT="0" marB="0" anchor="b"/>
                </a:tc>
              </a:tr>
              <a:tr h="255719">
                <a:tc>
                  <a:txBody>
                    <a:bodyPr/>
                    <a:lstStyle/>
                    <a:p>
                      <a:pPr marL="228600">
                        <a:lnSpc>
                          <a:spcPct val="107000"/>
                        </a:lnSpc>
                        <a:spcAft>
                          <a:spcPts val="0"/>
                        </a:spcAft>
                      </a:pPr>
                      <a:r>
                        <a:rPr lang="es-UY" sz="2000">
                          <a:effectLst/>
                        </a:rPr>
                        <a:t>Protección del Cultivo</a:t>
                      </a:r>
                      <a:endParaRPr lang="es-ES" sz="2000">
                        <a:effectLst/>
                        <a:latin typeface="Calibri"/>
                        <a:ea typeface="Calibri"/>
                        <a:cs typeface="Times New Roman"/>
                      </a:endParaRPr>
                    </a:p>
                  </a:txBody>
                  <a:tcPr marL="44450" marR="44450" marT="0" marB="0" anchor="b"/>
                </a:tc>
              </a:tr>
              <a:tr h="255719">
                <a:tc>
                  <a:txBody>
                    <a:bodyPr/>
                    <a:lstStyle/>
                    <a:p>
                      <a:pPr marL="228600">
                        <a:lnSpc>
                          <a:spcPct val="107000"/>
                        </a:lnSpc>
                        <a:spcAft>
                          <a:spcPts val="0"/>
                        </a:spcAft>
                      </a:pPr>
                      <a:r>
                        <a:rPr lang="es-UY" sz="2000">
                          <a:effectLst/>
                        </a:rPr>
                        <a:t>Cosecha</a:t>
                      </a:r>
                      <a:endParaRPr lang="es-ES" sz="2000">
                        <a:effectLst/>
                        <a:latin typeface="Calibri"/>
                        <a:ea typeface="Calibri"/>
                        <a:cs typeface="Times New Roman"/>
                      </a:endParaRPr>
                    </a:p>
                  </a:txBody>
                  <a:tcPr marL="44450" marR="44450" marT="0" marB="0" anchor="b"/>
                </a:tc>
              </a:tr>
              <a:tr h="255719">
                <a:tc>
                  <a:txBody>
                    <a:bodyPr/>
                    <a:lstStyle/>
                    <a:p>
                      <a:pPr marL="228600">
                        <a:lnSpc>
                          <a:spcPct val="107000"/>
                        </a:lnSpc>
                        <a:spcAft>
                          <a:spcPts val="0"/>
                        </a:spcAft>
                      </a:pPr>
                      <a:r>
                        <a:rPr lang="es-UY" sz="2000">
                          <a:effectLst/>
                        </a:rPr>
                        <a:t>Gestión de Agroquímicos</a:t>
                      </a:r>
                      <a:endParaRPr lang="es-ES" sz="2000">
                        <a:effectLst/>
                        <a:latin typeface="Calibri"/>
                        <a:ea typeface="Calibri"/>
                        <a:cs typeface="Times New Roman"/>
                      </a:endParaRPr>
                    </a:p>
                  </a:txBody>
                  <a:tcPr marL="44450" marR="44450" marT="0" marB="0" anchor="b"/>
                </a:tc>
              </a:tr>
              <a:tr h="255719">
                <a:tc>
                  <a:txBody>
                    <a:bodyPr/>
                    <a:lstStyle/>
                    <a:p>
                      <a:pPr marL="228600">
                        <a:lnSpc>
                          <a:spcPct val="107000"/>
                        </a:lnSpc>
                        <a:spcAft>
                          <a:spcPts val="0"/>
                        </a:spcAft>
                      </a:pPr>
                      <a:r>
                        <a:rPr lang="es-UY" sz="2000">
                          <a:effectLst/>
                        </a:rPr>
                        <a:t>Transporte de Arroz</a:t>
                      </a:r>
                      <a:endParaRPr lang="es-ES" sz="2000">
                        <a:effectLst/>
                        <a:latin typeface="Calibri"/>
                        <a:ea typeface="Calibri"/>
                        <a:cs typeface="Times New Roman"/>
                      </a:endParaRPr>
                    </a:p>
                  </a:txBody>
                  <a:tcPr marL="44450" marR="44450" marT="0" marB="0" anchor="b"/>
                </a:tc>
              </a:tr>
              <a:tr h="255719">
                <a:tc>
                  <a:txBody>
                    <a:bodyPr/>
                    <a:lstStyle/>
                    <a:p>
                      <a:pPr marL="228600">
                        <a:lnSpc>
                          <a:spcPct val="107000"/>
                        </a:lnSpc>
                        <a:spcAft>
                          <a:spcPts val="0"/>
                        </a:spcAft>
                      </a:pPr>
                      <a:r>
                        <a:rPr lang="es-UY" sz="2000" dirty="0">
                          <a:effectLst/>
                        </a:rPr>
                        <a:t>Salud y Seguridad de los trabajadores</a:t>
                      </a:r>
                      <a:endParaRPr lang="es-ES" sz="2000" dirty="0">
                        <a:effectLst/>
                        <a:latin typeface="Calibri"/>
                        <a:ea typeface="Calibri"/>
                        <a:cs typeface="Times New Roman"/>
                      </a:endParaRPr>
                    </a:p>
                  </a:txBody>
                  <a:tcPr marL="44450" marR="44450" marT="0" marB="0" anchor="b"/>
                </a:tc>
              </a:tr>
            </a:tbl>
          </a:graphicData>
        </a:graphic>
      </p:graphicFrame>
      <p:sp>
        <p:nvSpPr>
          <p:cNvPr id="6" name="5 CuadroTexto"/>
          <p:cNvSpPr txBox="1"/>
          <p:nvPr/>
        </p:nvSpPr>
        <p:spPr>
          <a:xfrm>
            <a:off x="4716016" y="1916832"/>
            <a:ext cx="3888432" cy="4678204"/>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s-UY" sz="2000" b="1" dirty="0"/>
              <a:t>La Guía se elabora en base a: Leyes, Decretos y Normas </a:t>
            </a:r>
            <a:r>
              <a:rPr lang="es-UY" sz="2000" b="1" dirty="0" smtClean="0"/>
              <a:t>Técnicas</a:t>
            </a:r>
          </a:p>
          <a:p>
            <a:endParaRPr lang="es-ES" sz="2000" b="1" dirty="0"/>
          </a:p>
          <a:p>
            <a:r>
              <a:rPr lang="es-UY" sz="2000" b="1" dirty="0"/>
              <a:t>SE RECOMIENDA: </a:t>
            </a:r>
            <a:endParaRPr lang="es-ES" sz="2000" b="1" dirty="0"/>
          </a:p>
          <a:p>
            <a:pPr marL="342900" lvl="0" indent="-342900">
              <a:buFont typeface="+mj-lt"/>
              <a:buAutoNum type="arabicPeriod"/>
            </a:pPr>
            <a:r>
              <a:rPr lang="es-UY" sz="2000" b="1" dirty="0"/>
              <a:t>Prácticas comprobadas de alto rendimiento.</a:t>
            </a:r>
            <a:endParaRPr lang="es-ES" sz="2000" b="1" dirty="0"/>
          </a:p>
          <a:p>
            <a:pPr marL="342900" lvl="0" indent="-342900">
              <a:buFont typeface="+mj-lt"/>
              <a:buAutoNum type="arabicPeriod"/>
            </a:pPr>
            <a:r>
              <a:rPr lang="es-UY" sz="2000" b="1" dirty="0"/>
              <a:t>Prácticas de buen manejo agronómico.</a:t>
            </a:r>
            <a:endParaRPr lang="es-ES" sz="2000" b="1" dirty="0"/>
          </a:p>
          <a:p>
            <a:pPr marL="342900" lvl="0" indent="-342900">
              <a:buFont typeface="+mj-lt"/>
              <a:buAutoNum type="arabicPeriod"/>
            </a:pPr>
            <a:r>
              <a:rPr lang="es-UY" sz="2000" b="1" dirty="0"/>
              <a:t>Prácticas de conservación de recursos naturales.</a:t>
            </a:r>
            <a:endParaRPr lang="es-ES" sz="2000" b="1" dirty="0"/>
          </a:p>
          <a:p>
            <a:pPr marL="342900" lvl="0" indent="-342900">
              <a:buFont typeface="+mj-lt"/>
              <a:buAutoNum type="arabicPeriod"/>
            </a:pPr>
            <a:r>
              <a:rPr lang="es-UY" sz="2000" b="1" dirty="0"/>
              <a:t>Normas de seguridad personal y ambiental.</a:t>
            </a:r>
            <a:endParaRPr lang="es-ES" sz="2000" b="1" dirty="0"/>
          </a:p>
          <a:p>
            <a:pPr marL="342900" lvl="0" indent="-342900">
              <a:buFont typeface="+mj-lt"/>
              <a:buAutoNum type="arabicPeriod"/>
            </a:pPr>
            <a:r>
              <a:rPr lang="es-UY" sz="2000" b="1" dirty="0"/>
              <a:t>Requerimiento de los Mercados.</a:t>
            </a:r>
            <a:endParaRPr lang="es-ES" sz="2000" b="1" dirty="0"/>
          </a:p>
          <a:p>
            <a:endParaRPr lang="es-ES" b="1" dirty="0"/>
          </a:p>
        </p:txBody>
      </p:sp>
      <p:sp>
        <p:nvSpPr>
          <p:cNvPr id="7" name="6 Elipse"/>
          <p:cNvSpPr/>
          <p:nvPr/>
        </p:nvSpPr>
        <p:spPr>
          <a:xfrm>
            <a:off x="107504" y="5157192"/>
            <a:ext cx="4608512" cy="1512168"/>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ES" sz="2000" b="1" dirty="0" smtClean="0"/>
              <a:t>Herramienta referente a nivel nacional e internacional</a:t>
            </a:r>
            <a:endParaRPr lang="es-ES" sz="2000" b="1" dirty="0"/>
          </a:p>
        </p:txBody>
      </p:sp>
      <p:sp>
        <p:nvSpPr>
          <p:cNvPr id="8" name="7 Marcador de número de diapositiva"/>
          <p:cNvSpPr>
            <a:spLocks noGrp="1"/>
          </p:cNvSpPr>
          <p:nvPr>
            <p:ph type="sldNum" sz="quarter" idx="12"/>
          </p:nvPr>
        </p:nvSpPr>
        <p:spPr>
          <a:xfrm>
            <a:off x="6786578" y="6000768"/>
            <a:ext cx="2133600" cy="365125"/>
          </a:xfrm>
        </p:spPr>
        <p:txBody>
          <a:bodyPr/>
          <a:lstStyle/>
          <a:p>
            <a:fld id="{240D5ECE-8B49-45CD-BE81-EF81920D1969}" type="slidenum">
              <a:rPr lang="es-ES_tradnl" b="1" smtClean="0"/>
              <a:pPr/>
              <a:t>25</a:t>
            </a:fld>
            <a:endParaRPr kumimoji="0" lang="es-ES_tradnl" b="1" dirty="0"/>
          </a:p>
        </p:txBody>
      </p:sp>
    </p:spTree>
    <p:extLst>
      <p:ext uri="{BB962C8B-B14F-4D97-AF65-F5344CB8AC3E}">
        <p14:creationId xmlns:p14="http://schemas.microsoft.com/office/powerpoint/2010/main" val="6556441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340768"/>
            <a:ext cx="8229600" cy="5141168"/>
          </a:xfrm>
        </p:spPr>
        <p:txBody>
          <a:bodyPr>
            <a:normAutofit fontScale="70000" lnSpcReduction="20000"/>
          </a:bodyPr>
          <a:lstStyle/>
          <a:p>
            <a:pPr algn="ctr"/>
            <a:r>
              <a:rPr lang="es-UY" sz="3800" b="1" u="sng" dirty="0">
                <a:solidFill>
                  <a:schemeClr val="accent4">
                    <a:lumMod val="75000"/>
                  </a:schemeClr>
                </a:solidFill>
              </a:rPr>
              <a:t>I</a:t>
            </a:r>
            <a:r>
              <a:rPr lang="es-UY" sz="3800" b="1" u="sng" dirty="0" smtClean="0">
                <a:solidFill>
                  <a:schemeClr val="accent4">
                    <a:lumMod val="75000"/>
                  </a:schemeClr>
                </a:solidFill>
              </a:rPr>
              <a:t>nocuidad </a:t>
            </a:r>
            <a:r>
              <a:rPr lang="es-UY" sz="3800" b="1" u="sng" dirty="0">
                <a:solidFill>
                  <a:schemeClr val="accent4">
                    <a:lumMod val="75000"/>
                  </a:schemeClr>
                </a:solidFill>
              </a:rPr>
              <a:t>del arroz tanto a nivel de agua</a:t>
            </a:r>
            <a:r>
              <a:rPr lang="es-UY" sz="3800" b="1" u="sng" dirty="0" smtClean="0">
                <a:solidFill>
                  <a:schemeClr val="accent4">
                    <a:lumMod val="75000"/>
                  </a:schemeClr>
                </a:solidFill>
              </a:rPr>
              <a:t>, </a:t>
            </a:r>
            <a:r>
              <a:rPr lang="es-UY" sz="3800" b="1" u="sng" dirty="0">
                <a:solidFill>
                  <a:schemeClr val="accent4">
                    <a:lumMod val="75000"/>
                  </a:schemeClr>
                </a:solidFill>
              </a:rPr>
              <a:t>del suelo, como del grano</a:t>
            </a:r>
            <a:r>
              <a:rPr lang="es-UY" dirty="0"/>
              <a:t>. </a:t>
            </a:r>
            <a:endParaRPr lang="es-UY" dirty="0" smtClean="0"/>
          </a:p>
          <a:p>
            <a:endParaRPr lang="es-UY" dirty="0" smtClean="0"/>
          </a:p>
          <a:p>
            <a:r>
              <a:rPr lang="es-UY" b="1" dirty="0" smtClean="0"/>
              <a:t>Inocuidad alimentaria</a:t>
            </a:r>
            <a:r>
              <a:rPr lang="es-UY" dirty="0" smtClean="0"/>
              <a:t>: </a:t>
            </a:r>
            <a:r>
              <a:rPr lang="es-UY" sz="3100" dirty="0" smtClean="0"/>
              <a:t>se refiere a las condiciones y practicas que preservan la calidad del ambiente y de los alimentos para prevenir la contaminación, asegurando la salud del consumidor y los trabajadores. Es un concepto imprescindible para el comercio</a:t>
            </a:r>
            <a:r>
              <a:rPr lang="es-UY" dirty="0" smtClean="0"/>
              <a:t> de alimentos</a:t>
            </a:r>
          </a:p>
          <a:p>
            <a:endParaRPr lang="es-UY" dirty="0"/>
          </a:p>
          <a:p>
            <a:r>
              <a:rPr lang="es-UY" sz="3100" dirty="0" smtClean="0"/>
              <a:t>Iniciativa de </a:t>
            </a:r>
            <a:r>
              <a:rPr lang="es-UY" sz="3100" dirty="0"/>
              <a:t>la Asociación Cultivadores de Arroz a través de proyectos presentados a la Agencia Nacional de Innovación (ANII</a:t>
            </a:r>
            <a:r>
              <a:rPr lang="es-UY" sz="3100" dirty="0" smtClean="0"/>
              <a:t>), la participación de la Gremial de Molinos Arroceros, </a:t>
            </a:r>
            <a:r>
              <a:rPr lang="es-UY" sz="3100" dirty="0"/>
              <a:t>y en coordinación con diversas instituciones como ser </a:t>
            </a:r>
            <a:r>
              <a:rPr lang="es-UY" sz="3100" dirty="0" smtClean="0"/>
              <a:t> MGAP,  </a:t>
            </a:r>
            <a:r>
              <a:rPr lang="es-UY" sz="3100" dirty="0"/>
              <a:t>Universidad de la República (Facultades de Agronomía, Ciencias y Química</a:t>
            </a:r>
            <a:r>
              <a:rPr lang="es-UY" sz="3100" dirty="0" smtClean="0"/>
              <a:t>),INIA,  </a:t>
            </a:r>
            <a:r>
              <a:rPr lang="es-UY" sz="3100" dirty="0"/>
              <a:t>Laboratorio Tecnológico del Uruguay (</a:t>
            </a:r>
            <a:r>
              <a:rPr lang="es-UY" sz="3100" dirty="0" smtClean="0"/>
              <a:t>LATU</a:t>
            </a:r>
            <a:r>
              <a:rPr lang="es-UY" dirty="0" smtClean="0"/>
              <a:t>).</a:t>
            </a:r>
          </a:p>
          <a:p>
            <a:pPr marL="0" indent="0">
              <a:buNone/>
            </a:pPr>
            <a:endParaRPr lang="es-UY" dirty="0" smtClean="0"/>
          </a:p>
          <a:p>
            <a:endParaRPr lang="es-ES" dirty="0"/>
          </a:p>
          <a:p>
            <a:endParaRPr lang="es-ES" dirty="0"/>
          </a:p>
        </p:txBody>
      </p:sp>
      <p:sp>
        <p:nvSpPr>
          <p:cNvPr id="4" name="1 Título"/>
          <p:cNvSpPr>
            <a:spLocks noGrp="1"/>
          </p:cNvSpPr>
          <p:nvPr>
            <p:ph type="title"/>
          </p:nvPr>
        </p:nvSpPr>
        <p:spPr>
          <a:xfrm>
            <a:off x="323528" y="116632"/>
            <a:ext cx="8229600" cy="1008112"/>
          </a:xfrm>
          <a:solidFill>
            <a:schemeClr val="accent2">
              <a:lumMod val="75000"/>
            </a:schemeClr>
          </a:solidFill>
        </p:spPr>
        <p:style>
          <a:lnRef idx="3">
            <a:schemeClr val="lt1"/>
          </a:lnRef>
          <a:fillRef idx="1">
            <a:schemeClr val="dk1"/>
          </a:fillRef>
          <a:effectRef idx="1">
            <a:schemeClr val="dk1"/>
          </a:effectRef>
          <a:fontRef idx="minor">
            <a:schemeClr val="lt1"/>
          </a:fontRef>
        </p:style>
        <p:txBody>
          <a:bodyPr>
            <a:normAutofit/>
          </a:bodyPr>
          <a:lstStyle/>
          <a:p>
            <a:r>
              <a:rPr lang="es-UY" sz="2800" b="1" dirty="0"/>
              <a:t>Impactos a nivel </a:t>
            </a:r>
            <a:r>
              <a:rPr lang="es-UY" sz="2800" b="1" dirty="0" smtClean="0"/>
              <a:t>medioambiente: INOCUIDAD</a:t>
            </a:r>
            <a:endParaRPr lang="es-ES" sz="2800" dirty="0"/>
          </a:p>
        </p:txBody>
      </p:sp>
      <p:sp>
        <p:nvSpPr>
          <p:cNvPr id="5" name="4 Marcador de número de diapositiva"/>
          <p:cNvSpPr>
            <a:spLocks noGrp="1"/>
          </p:cNvSpPr>
          <p:nvPr>
            <p:ph type="sldNum" sz="quarter" idx="12"/>
          </p:nvPr>
        </p:nvSpPr>
        <p:spPr>
          <a:xfrm>
            <a:off x="6572264" y="6000768"/>
            <a:ext cx="2133600" cy="365125"/>
          </a:xfrm>
        </p:spPr>
        <p:txBody>
          <a:bodyPr/>
          <a:lstStyle/>
          <a:p>
            <a:fld id="{240D5ECE-8B49-45CD-BE81-EF81920D1969}" type="slidenum">
              <a:rPr lang="es-ES_tradnl" b="1" smtClean="0"/>
              <a:pPr/>
              <a:t>26</a:t>
            </a:fld>
            <a:endParaRPr kumimoji="0" lang="es-ES_tradnl" b="1" dirty="0"/>
          </a:p>
        </p:txBody>
      </p:sp>
    </p:spTree>
    <p:extLst>
      <p:ext uri="{BB962C8B-B14F-4D97-AF65-F5344CB8AC3E}">
        <p14:creationId xmlns:p14="http://schemas.microsoft.com/office/powerpoint/2010/main" val="11943260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a:xfrm>
            <a:off x="6572264" y="6000768"/>
            <a:ext cx="2133600" cy="363517"/>
          </a:xfrm>
        </p:spPr>
        <p:txBody>
          <a:bodyPr/>
          <a:lstStyle/>
          <a:p>
            <a:fld id="{240D5ECE-8B49-45CD-BE81-EF81920D1969}" type="slidenum">
              <a:rPr lang="es-ES_tradnl" b="1" smtClean="0">
                <a:solidFill>
                  <a:schemeClr val="tx1"/>
                </a:solidFill>
              </a:rPr>
              <a:pPr/>
              <a:t>27</a:t>
            </a:fld>
            <a:endParaRPr kumimoji="0" lang="es-ES_tradnl" b="1" dirty="0">
              <a:solidFill>
                <a:schemeClr val="tx1"/>
              </a:solidFill>
            </a:endParaRPr>
          </a:p>
        </p:txBody>
      </p:sp>
      <p:sp>
        <p:nvSpPr>
          <p:cNvPr id="5" name="4 Rectángulo"/>
          <p:cNvSpPr/>
          <p:nvPr/>
        </p:nvSpPr>
        <p:spPr>
          <a:xfrm>
            <a:off x="571472" y="714356"/>
            <a:ext cx="7286676" cy="4524315"/>
          </a:xfrm>
          <a:prstGeom prst="rect">
            <a:avLst/>
          </a:prstGeom>
        </p:spPr>
        <p:txBody>
          <a:bodyPr wrap="square">
            <a:spAutoFit/>
          </a:bodyPr>
          <a:lstStyle/>
          <a:p>
            <a:r>
              <a:rPr lang="es-UY" b="1" dirty="0" smtClean="0"/>
              <a:t>PROYECTO. ACA-ANII-GMA. Análisis para determinar  residuos de agroquímicos en suelo, agua y granos</a:t>
            </a:r>
            <a:r>
              <a:rPr lang="es-UY" dirty="0" smtClean="0"/>
              <a:t>. </a:t>
            </a:r>
          </a:p>
          <a:p>
            <a:endParaRPr lang="es-UY" dirty="0" smtClean="0"/>
          </a:p>
          <a:p>
            <a:endParaRPr lang="es-UY" dirty="0" smtClean="0"/>
          </a:p>
          <a:p>
            <a:r>
              <a:rPr lang="es-UY" dirty="0" smtClean="0"/>
              <a:t>IMPLICA : -muestreo de granos, suelos, y agua, en 20 chacras, distribuidas</a:t>
            </a:r>
          </a:p>
          <a:p>
            <a:r>
              <a:rPr lang="es-UY" dirty="0" smtClean="0"/>
              <a:t>                    en la zona Este, Centro y Norte del país</a:t>
            </a:r>
          </a:p>
          <a:p>
            <a:r>
              <a:rPr lang="es-UY" dirty="0" smtClean="0"/>
              <a:t> </a:t>
            </a:r>
          </a:p>
          <a:p>
            <a:r>
              <a:rPr lang="es-UY" dirty="0" smtClean="0"/>
              <a:t>                   -muestreo de agua, en cuencas del rio </a:t>
            </a:r>
            <a:r>
              <a:rPr lang="es-UY" dirty="0" err="1" smtClean="0"/>
              <a:t>Cebollati</a:t>
            </a:r>
            <a:r>
              <a:rPr lang="es-UY" dirty="0" smtClean="0"/>
              <a:t> y </a:t>
            </a:r>
            <a:r>
              <a:rPr lang="es-UY" dirty="0" err="1" smtClean="0"/>
              <a:t>Olimar</a:t>
            </a:r>
            <a:r>
              <a:rPr lang="es-UY" dirty="0" smtClean="0"/>
              <a:t>, que      </a:t>
            </a:r>
          </a:p>
          <a:p>
            <a:r>
              <a:rPr lang="es-UY" dirty="0" smtClean="0"/>
              <a:t>                    reciben el escurrimiento de aprox. 10.000 has de cultivo.</a:t>
            </a:r>
          </a:p>
          <a:p>
            <a:endParaRPr lang="es-UY" dirty="0" smtClean="0"/>
          </a:p>
          <a:p>
            <a:r>
              <a:rPr lang="es-UY" dirty="0" smtClean="0"/>
              <a:t>                   -estudios biológicos, en </a:t>
            </a:r>
            <a:r>
              <a:rPr lang="es-UY" dirty="0" err="1" smtClean="0"/>
              <a:t>microcuencas</a:t>
            </a:r>
            <a:r>
              <a:rPr lang="es-UY" dirty="0" smtClean="0"/>
              <a:t> de zona Norte y Este.</a:t>
            </a:r>
          </a:p>
          <a:p>
            <a:r>
              <a:rPr lang="es-UY" dirty="0" smtClean="0"/>
              <a:t>                    para determinar la integridad del ecosistema acuático</a:t>
            </a:r>
          </a:p>
          <a:p>
            <a:endParaRPr lang="es-UY" dirty="0" smtClean="0"/>
          </a:p>
          <a:p>
            <a:r>
              <a:rPr lang="es-UY" dirty="0" smtClean="0"/>
              <a:t>Los análisis se realizan con respecto a 10 herbicidas, 6 fungicidas, 4 insecticidas y algunos metales </a:t>
            </a:r>
          </a:p>
          <a:p>
            <a:endParaRPr lang="es-UY"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a:xfrm>
            <a:off x="6572264" y="6000768"/>
            <a:ext cx="2133600" cy="365125"/>
          </a:xfrm>
        </p:spPr>
        <p:txBody>
          <a:bodyPr/>
          <a:lstStyle/>
          <a:p>
            <a:fld id="{73820FCD-5F4C-4989-BE05-0A8208BCBC21}" type="slidenum">
              <a:rPr lang="es-ES_tradnl" b="1" smtClean="0">
                <a:solidFill>
                  <a:schemeClr val="tx1"/>
                </a:solidFill>
              </a:rPr>
              <a:pPr/>
              <a:t>28</a:t>
            </a:fld>
            <a:endParaRPr kumimoji="0" lang="es-ES_tradnl" b="1" dirty="0">
              <a:solidFill>
                <a:schemeClr val="tx1"/>
              </a:solidFill>
            </a:endParaRPr>
          </a:p>
        </p:txBody>
      </p:sp>
      <p:sp>
        <p:nvSpPr>
          <p:cNvPr id="3" name="2 Rectángulo"/>
          <p:cNvSpPr/>
          <p:nvPr/>
        </p:nvSpPr>
        <p:spPr>
          <a:xfrm>
            <a:off x="500034" y="785794"/>
            <a:ext cx="7715304" cy="3570208"/>
          </a:xfrm>
          <a:prstGeom prst="rect">
            <a:avLst/>
          </a:prstGeom>
        </p:spPr>
        <p:txBody>
          <a:bodyPr wrap="square">
            <a:spAutoFit/>
          </a:bodyPr>
          <a:lstStyle/>
          <a:p>
            <a:r>
              <a:rPr lang="es-ES_tradnl" dirty="0" smtClean="0"/>
              <a:t>Este trabajo tiene al menos dos resultados o aportes importantes</a:t>
            </a:r>
          </a:p>
          <a:p>
            <a:endParaRPr lang="es-ES_tradnl" dirty="0" smtClean="0"/>
          </a:p>
          <a:p>
            <a:pPr marL="571500" indent="-571500">
              <a:buAutoNum type="romanLcParenBoth"/>
            </a:pPr>
            <a:r>
              <a:rPr lang="es-ES_tradnl" dirty="0" smtClean="0"/>
              <a:t>control y monitoreo de residuos de agroquímicos, contribuyendo a un tema  fundamental como es el cuidado del medio ambiente. </a:t>
            </a:r>
          </a:p>
          <a:p>
            <a:pPr marL="571500" indent="-571500">
              <a:buAutoNum type="romanLcParenBoth"/>
            </a:pPr>
            <a:endParaRPr lang="es-ES_tradnl" dirty="0" smtClean="0"/>
          </a:p>
          <a:p>
            <a:pPr marL="571500" indent="-571500">
              <a:buAutoNum type="romanLcParenBoth"/>
            </a:pPr>
            <a:r>
              <a:rPr lang="es-ES_tradnl" dirty="0" smtClean="0"/>
              <a:t>tipo de controles agregan valor al producto,  contribuyen a la salud alimentaria, y permiten el ingreso a mercados que tiene importantes exigencias en estos temas.</a:t>
            </a:r>
          </a:p>
          <a:p>
            <a:pPr marL="571500" indent="-571500">
              <a:buAutoNum type="romanLcParenBoth"/>
            </a:pPr>
            <a:endParaRPr lang="es-ES_tradnl" dirty="0" smtClean="0"/>
          </a:p>
          <a:p>
            <a:pPr marL="571500" indent="-571500">
              <a:buAutoNum type="romanLcParenBoth"/>
            </a:pPr>
            <a:endParaRPr lang="es-ES_tradnl" dirty="0" smtClean="0"/>
          </a:p>
          <a:p>
            <a:pPr marL="571500" indent="-571500"/>
            <a:r>
              <a:rPr lang="es-ES_tradnl" dirty="0" smtClean="0"/>
              <a:t>           Los resultados obtenidos  garantizan el reconocimiento en los mercados internacionales  de la</a:t>
            </a:r>
            <a:r>
              <a:rPr lang="es-ES_tradnl" sz="2800" dirty="0" smtClean="0">
                <a:solidFill>
                  <a:schemeClr val="accent4">
                    <a:lumMod val="75000"/>
                  </a:schemeClr>
                </a:solidFill>
              </a:rPr>
              <a:t> </a:t>
            </a:r>
            <a:r>
              <a:rPr lang="es-ES_tradnl" sz="2800" b="1" dirty="0" smtClean="0">
                <a:solidFill>
                  <a:schemeClr val="accent4">
                    <a:lumMod val="75000"/>
                  </a:schemeClr>
                </a:solidFill>
              </a:rPr>
              <a:t>Inocuidad del arroz uruguayo</a:t>
            </a:r>
            <a:endParaRPr lang="es-ES_tradnl" sz="2800" b="1" dirty="0">
              <a:solidFill>
                <a:schemeClr val="accent4">
                  <a:lumMod val="75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124744"/>
            <a:ext cx="8291264" cy="5544616"/>
          </a:xfrm>
        </p:spPr>
        <p:txBody>
          <a:bodyPr>
            <a:normAutofit fontScale="70000" lnSpcReduction="20000"/>
          </a:bodyPr>
          <a:lstStyle/>
          <a:p>
            <a:pPr marL="0" lvl="0" indent="0">
              <a:buNone/>
            </a:pPr>
            <a:r>
              <a:rPr lang="es-UY" dirty="0"/>
              <a:t>POLÍTICAS DESARROLLADAS DESDE EL SECTOR: medición de </a:t>
            </a:r>
            <a:r>
              <a:rPr lang="es-UY" dirty="0" err="1"/>
              <a:t>residualidad</a:t>
            </a:r>
            <a:r>
              <a:rPr lang="es-UY" dirty="0"/>
              <a:t> de agroquímicos, salud y seguridad laboral, promoción de grupos y asociación entre productores, entre otros</a:t>
            </a:r>
            <a:r>
              <a:rPr lang="es-UY" dirty="0" smtClean="0"/>
              <a:t>.</a:t>
            </a:r>
          </a:p>
          <a:p>
            <a:pPr marL="0" lvl="0" indent="0">
              <a:buNone/>
            </a:pPr>
            <a:endParaRPr lang="es-ES" dirty="0"/>
          </a:p>
          <a:p>
            <a:pPr marL="0" lvl="0" indent="0">
              <a:buNone/>
            </a:pPr>
            <a:r>
              <a:rPr lang="es-UY" dirty="0"/>
              <a:t>GUÍA DE BUENAS PRÁCTICAS EN EL CULTIVO.</a:t>
            </a:r>
            <a:endParaRPr lang="es-ES" dirty="0"/>
          </a:p>
          <a:p>
            <a:pPr lvl="0"/>
            <a:r>
              <a:rPr lang="es-ES_tradnl" dirty="0"/>
              <a:t>Prácticas comprobadas de alto rendimiento.</a:t>
            </a:r>
            <a:endParaRPr lang="es-ES" dirty="0"/>
          </a:p>
          <a:p>
            <a:pPr lvl="0"/>
            <a:r>
              <a:rPr lang="es-ES_tradnl" dirty="0"/>
              <a:t>Prácticas de buen manejo agronómico.</a:t>
            </a:r>
            <a:endParaRPr lang="es-ES" dirty="0"/>
          </a:p>
          <a:p>
            <a:pPr lvl="0"/>
            <a:r>
              <a:rPr lang="es-ES_tradnl" dirty="0"/>
              <a:t>Prácticas de conservación de recursos naturales.</a:t>
            </a:r>
            <a:endParaRPr lang="es-ES" dirty="0"/>
          </a:p>
          <a:p>
            <a:pPr lvl="0"/>
            <a:r>
              <a:rPr lang="es-ES_tradnl" dirty="0"/>
              <a:t>Normas de seguridad personal y ambiental.</a:t>
            </a:r>
            <a:endParaRPr lang="es-ES" dirty="0"/>
          </a:p>
          <a:p>
            <a:pPr lvl="0"/>
            <a:r>
              <a:rPr lang="es-ES_tradnl" dirty="0"/>
              <a:t>Requerimiento de los Mercados</a:t>
            </a:r>
            <a:r>
              <a:rPr lang="es-ES_tradnl" dirty="0" smtClean="0"/>
              <a:t>.</a:t>
            </a:r>
          </a:p>
          <a:p>
            <a:pPr marL="0" lvl="0" indent="0">
              <a:buNone/>
            </a:pPr>
            <a:endParaRPr lang="es-ES" dirty="0"/>
          </a:p>
          <a:p>
            <a:pPr marL="0" lvl="0" indent="0">
              <a:buNone/>
            </a:pPr>
            <a:r>
              <a:rPr lang="es-ES_tradnl" dirty="0"/>
              <a:t>GESTIÓN DE LA PRODUCCIÓN Y SEGUIMIENTO. INDICADORES </a:t>
            </a:r>
            <a:r>
              <a:rPr lang="es-ES_tradnl" dirty="0" smtClean="0"/>
              <a:t>AMBIENTALES</a:t>
            </a:r>
          </a:p>
          <a:p>
            <a:pPr marL="0" lvl="0" indent="0">
              <a:buNone/>
            </a:pPr>
            <a:endParaRPr lang="es-ES" dirty="0"/>
          </a:p>
          <a:p>
            <a:pPr marL="0" lvl="0" indent="0">
              <a:buNone/>
            </a:pPr>
            <a:r>
              <a:rPr lang="es-ES_tradnl" sz="4600" dirty="0" smtClean="0"/>
              <a:t>Aporte al concepto país, </a:t>
            </a:r>
            <a:r>
              <a:rPr lang="es-ES_tradnl" sz="4600" dirty="0" err="1" smtClean="0">
                <a:solidFill>
                  <a:schemeClr val="accent4">
                    <a:lumMod val="75000"/>
                  </a:schemeClr>
                </a:solidFill>
              </a:rPr>
              <a:t>Uruguay</a:t>
            </a:r>
            <a:r>
              <a:rPr lang="es-ES_tradnl" sz="4600" i="1" dirty="0" err="1" smtClean="0">
                <a:solidFill>
                  <a:schemeClr val="accent4">
                    <a:lumMod val="75000"/>
                  </a:schemeClr>
                </a:solidFill>
              </a:rPr>
              <a:t>Natural</a:t>
            </a:r>
            <a:endParaRPr lang="es-ES" sz="4600" i="1" dirty="0">
              <a:solidFill>
                <a:schemeClr val="accent4">
                  <a:lumMod val="75000"/>
                </a:schemeClr>
              </a:solidFill>
            </a:endParaRPr>
          </a:p>
          <a:p>
            <a:endParaRPr lang="es-ES" dirty="0"/>
          </a:p>
        </p:txBody>
      </p:sp>
      <p:sp>
        <p:nvSpPr>
          <p:cNvPr id="4" name="1 Título"/>
          <p:cNvSpPr>
            <a:spLocks noGrp="1"/>
          </p:cNvSpPr>
          <p:nvPr>
            <p:ph type="title"/>
          </p:nvPr>
        </p:nvSpPr>
        <p:spPr>
          <a:xfrm>
            <a:off x="611560" y="6648"/>
            <a:ext cx="7643192" cy="850106"/>
          </a:xfrm>
          <a:solidFill>
            <a:schemeClr val="accent2">
              <a:lumMod val="75000"/>
            </a:schemeClr>
          </a:solidFill>
        </p:spPr>
        <p:style>
          <a:lnRef idx="3">
            <a:schemeClr val="lt1"/>
          </a:lnRef>
          <a:fillRef idx="1">
            <a:schemeClr val="dk1"/>
          </a:fillRef>
          <a:effectRef idx="1">
            <a:schemeClr val="dk1"/>
          </a:effectRef>
          <a:fontRef idx="minor">
            <a:schemeClr val="lt1"/>
          </a:fontRef>
        </p:style>
        <p:txBody>
          <a:bodyPr>
            <a:normAutofit/>
          </a:bodyPr>
          <a:lstStyle/>
          <a:p>
            <a:r>
              <a:rPr lang="es-ES" sz="2800" b="1" dirty="0" smtClean="0"/>
              <a:t>Aspectos generales de la estrategia ambiental </a:t>
            </a:r>
            <a:endParaRPr lang="es-ES" sz="2800" b="1" dirty="0"/>
          </a:p>
        </p:txBody>
      </p:sp>
      <p:sp>
        <p:nvSpPr>
          <p:cNvPr id="5" name="4 Marcador de número de diapositiva"/>
          <p:cNvSpPr>
            <a:spLocks noGrp="1"/>
          </p:cNvSpPr>
          <p:nvPr>
            <p:ph type="sldNum" sz="quarter" idx="12"/>
          </p:nvPr>
        </p:nvSpPr>
        <p:spPr>
          <a:xfrm>
            <a:off x="6572264" y="6000768"/>
            <a:ext cx="2133600" cy="365125"/>
          </a:xfrm>
        </p:spPr>
        <p:txBody>
          <a:bodyPr/>
          <a:lstStyle/>
          <a:p>
            <a:fld id="{240D5ECE-8B49-45CD-BE81-EF81920D1969}" type="slidenum">
              <a:rPr lang="es-ES_tradnl" b="1" smtClean="0"/>
              <a:pPr/>
              <a:t>29</a:t>
            </a:fld>
            <a:endParaRPr kumimoji="0" lang="es-ES_tradnl" b="1" dirty="0"/>
          </a:p>
        </p:txBody>
      </p:sp>
    </p:spTree>
    <p:extLst>
      <p:ext uri="{BB962C8B-B14F-4D97-AF65-F5344CB8AC3E}">
        <p14:creationId xmlns:p14="http://schemas.microsoft.com/office/powerpoint/2010/main" val="1960920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1392" y="1557456"/>
            <a:ext cx="1219200" cy="2708434"/>
          </a:xfrm>
          <a:prstGeom prst="rect">
            <a:avLst/>
          </a:prstGeom>
          <a:noFill/>
        </p:spPr>
        <p:txBody>
          <a:bodyPr wrap="square" rtlCol="0">
            <a:spAutoFit/>
          </a:bodyPr>
          <a:lstStyle/>
          <a:p>
            <a:r>
              <a:rPr lang="es-ES" sz="17000" b="1" dirty="0">
                <a:solidFill>
                  <a:srgbClr val="F26200">
                    <a:alpha val="40000"/>
                  </a:srgbClr>
                </a:solidFill>
                <a:cs typeface="Arial" pitchFamily="34" charset="0"/>
              </a:rPr>
              <a:t>1</a:t>
            </a:r>
          </a:p>
        </p:txBody>
      </p:sp>
      <p:sp>
        <p:nvSpPr>
          <p:cNvPr id="7" name="Rectangle 1"/>
          <p:cNvSpPr/>
          <p:nvPr/>
        </p:nvSpPr>
        <p:spPr>
          <a:xfrm>
            <a:off x="3203848" y="980728"/>
            <a:ext cx="5524500" cy="4824536"/>
          </a:xfrm>
          <a:prstGeom prst="rect">
            <a:avLst/>
          </a:prstGeom>
          <a:gradFill>
            <a:gsLst>
              <a:gs pos="68000">
                <a:schemeClr val="accent2">
                  <a:lumMod val="20000"/>
                  <a:lumOff val="80000"/>
                </a:schemeClr>
              </a:gs>
              <a:gs pos="33000">
                <a:schemeClr val="accent2">
                  <a:lumMod val="60000"/>
                  <a:lumOff val="40000"/>
                </a:schemeClr>
              </a:gs>
              <a:gs pos="0">
                <a:srgbClr val="00B050"/>
              </a:gs>
            </a:gsLst>
          </a:gradFill>
          <a:ln>
            <a:solidFill>
              <a:schemeClr val="accent2">
                <a:lumMod val="75000"/>
              </a:schemeClr>
            </a:solidFill>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UY" sz="1100" dirty="0">
                <a:effectLst/>
                <a:ea typeface="Calibri"/>
                <a:cs typeface="Times New Roman"/>
              </a:rPr>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1772816"/>
            <a:ext cx="3756821" cy="2836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Marcador de número de diapositiva"/>
          <p:cNvSpPr>
            <a:spLocks noGrp="1"/>
          </p:cNvSpPr>
          <p:nvPr>
            <p:ph type="sldNum" sz="quarter" idx="12"/>
          </p:nvPr>
        </p:nvSpPr>
        <p:spPr/>
        <p:txBody>
          <a:bodyPr/>
          <a:lstStyle/>
          <a:p>
            <a:fld id="{240D5ECE-8B49-45CD-BE81-EF81920D1969}" type="slidenum">
              <a:rPr lang="es-ES_tradnl" smtClean="0"/>
              <a:pPr/>
              <a:t>3</a:t>
            </a:fld>
            <a:endParaRPr kumimoji="0" lang="es-ES_tradnl" dirty="0"/>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762000" y="1946209"/>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prstClr val="white"/>
                </a:solidFill>
              </a:rPr>
              <a:t>             </a:t>
            </a:r>
          </a:p>
        </p:txBody>
      </p:sp>
      <p:sp>
        <p:nvSpPr>
          <p:cNvPr id="6" name="Oval 5"/>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prstClr val="white"/>
                </a:solidFill>
              </a:rPr>
              <a:t>       </a:t>
            </a:r>
          </a:p>
        </p:txBody>
      </p:sp>
      <p:sp>
        <p:nvSpPr>
          <p:cNvPr id="13" name="TextBox 12"/>
          <p:cNvSpPr txBox="1"/>
          <p:nvPr/>
        </p:nvSpPr>
        <p:spPr>
          <a:xfrm>
            <a:off x="1157868" y="1592766"/>
            <a:ext cx="1219200" cy="2708434"/>
          </a:xfrm>
          <a:prstGeom prst="rect">
            <a:avLst/>
          </a:prstGeom>
          <a:noFill/>
        </p:spPr>
        <p:txBody>
          <a:bodyPr wrap="square" rtlCol="0">
            <a:spAutoFit/>
          </a:bodyPr>
          <a:lstStyle/>
          <a:p>
            <a:r>
              <a:rPr lang="es-ES" sz="17000" b="1">
                <a:solidFill>
                  <a:srgbClr val="65B131">
                    <a:alpha val="64000"/>
                  </a:srgbClr>
                </a:solidFill>
                <a:cs typeface="Arial" pitchFamily="34" charset="0"/>
              </a:rPr>
              <a:t>3</a:t>
            </a:r>
          </a:p>
        </p:txBody>
      </p:sp>
      <p:sp>
        <p:nvSpPr>
          <p:cNvPr id="8" name="Title 7"/>
          <p:cNvSpPr>
            <a:spLocks noGrp="1"/>
          </p:cNvSpPr>
          <p:nvPr>
            <p:ph type="title"/>
          </p:nvPr>
        </p:nvSpPr>
        <p:spPr>
          <a:xfrm>
            <a:off x="2590800" y="3109"/>
            <a:ext cx="4336504" cy="788574"/>
          </a:xfrm>
        </p:spPr>
        <p:txBody>
          <a:bodyPr>
            <a:noAutofit/>
          </a:bodyPr>
          <a:lstStyle/>
          <a:p>
            <a:pPr lvl="0">
              <a:spcBef>
                <a:spcPts val="0"/>
              </a:spcBef>
            </a:pPr>
            <a:endParaRPr lang="es-ES" sz="2800" dirty="0"/>
          </a:p>
        </p:txBody>
      </p:sp>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59832" y="968375"/>
            <a:ext cx="5621337" cy="491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6805" y="1868462"/>
            <a:ext cx="4227451" cy="3072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Marcador de número de diapositiva"/>
          <p:cNvSpPr>
            <a:spLocks noGrp="1"/>
          </p:cNvSpPr>
          <p:nvPr>
            <p:ph type="sldNum" sz="quarter" idx="12"/>
          </p:nvPr>
        </p:nvSpPr>
        <p:spPr>
          <a:xfrm>
            <a:off x="6572264" y="6000768"/>
            <a:ext cx="2133600" cy="365125"/>
          </a:xfrm>
        </p:spPr>
        <p:txBody>
          <a:bodyPr/>
          <a:lstStyle/>
          <a:p>
            <a:fld id="{240D5ECE-8B49-45CD-BE81-EF81920D1969}" type="slidenum">
              <a:rPr lang="es-ES_tradnl" b="1" smtClean="0"/>
              <a:pPr/>
              <a:t>30</a:t>
            </a:fld>
            <a:endParaRPr kumimoji="0" lang="es-ES_tradnl" b="1" dirty="0"/>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70000" lnSpcReduction="20000"/>
          </a:bodyPr>
          <a:lstStyle/>
          <a:p>
            <a:r>
              <a:rPr lang="es-ES" dirty="0" smtClean="0"/>
              <a:t>Exportaciones: 5º </a:t>
            </a:r>
            <a:r>
              <a:rPr smtClean="0"/>
              <a:t>pruducto</a:t>
            </a:r>
            <a:r>
              <a:rPr lang="es-ES" dirty="0" smtClean="0"/>
              <a:t> de exportación</a:t>
            </a:r>
            <a:r>
              <a:rPr smtClean="0"/>
              <a:t>.</a:t>
            </a:r>
            <a:r>
              <a:rPr lang="es-ES" dirty="0" smtClean="0"/>
              <a:t> Destacado por su calidad.</a:t>
            </a:r>
            <a:endParaRPr smtClean="0"/>
          </a:p>
          <a:p>
            <a:endParaRPr lang="es-ES" sz="1400" dirty="0" smtClean="0"/>
          </a:p>
          <a:p>
            <a:r>
              <a:rPr lang="es-ES" dirty="0" smtClean="0"/>
              <a:t>Producción: referencia para otros sectores y en el mundo, por sistema de cultivo y bajo impacto en el medio ambiente.</a:t>
            </a:r>
          </a:p>
          <a:p>
            <a:endParaRPr lang="es-ES" sz="1400" dirty="0" smtClean="0"/>
          </a:p>
          <a:p>
            <a:r>
              <a:rPr lang="es-ES" dirty="0" smtClean="0"/>
              <a:t>Institucionalidad e integración de la cadena: modelo de referencia y pilar del Uruguay Agro exportador.</a:t>
            </a:r>
          </a:p>
          <a:p>
            <a:endParaRPr lang="es-ES" dirty="0" smtClean="0"/>
          </a:p>
          <a:p>
            <a:r>
              <a:rPr lang="es-ES" dirty="0" smtClean="0"/>
              <a:t>Sinergias y promoción de otros sectores.(ganadero)</a:t>
            </a:r>
          </a:p>
          <a:p>
            <a:endParaRPr lang="es-ES" dirty="0" smtClean="0"/>
          </a:p>
          <a:p>
            <a:r>
              <a:rPr lang="es-ES" dirty="0" smtClean="0"/>
              <a:t>Pionero en tecnología y en contribución a nivel de investigación e innovación.</a:t>
            </a:r>
          </a:p>
          <a:p>
            <a:endParaRPr lang="es-ES" dirty="0" smtClean="0"/>
          </a:p>
          <a:p>
            <a:r>
              <a:rPr lang="es-ES" dirty="0" smtClean="0"/>
              <a:t>Contribuciones </a:t>
            </a:r>
            <a:r>
              <a:rPr smtClean="0"/>
              <a:t>al desarrollo </a:t>
            </a:r>
            <a:r>
              <a:rPr lang="es-ES" dirty="0" smtClean="0"/>
              <a:t> social </a:t>
            </a:r>
            <a:endParaRPr lang="es-ES" dirty="0"/>
          </a:p>
        </p:txBody>
      </p:sp>
      <p:sp>
        <p:nvSpPr>
          <p:cNvPr id="5" name="1 Título"/>
          <p:cNvSpPr>
            <a:spLocks noGrp="1"/>
          </p:cNvSpPr>
          <p:nvPr>
            <p:ph type="title"/>
          </p:nvPr>
        </p:nvSpPr>
        <p:spPr>
          <a:solidFill>
            <a:schemeClr val="accent2">
              <a:lumMod val="75000"/>
            </a:schemeClr>
          </a:solidFill>
        </p:spPr>
        <p:style>
          <a:lnRef idx="3">
            <a:schemeClr val="lt1"/>
          </a:lnRef>
          <a:fillRef idx="1">
            <a:schemeClr val="dk1"/>
          </a:fillRef>
          <a:effectRef idx="1">
            <a:schemeClr val="dk1"/>
          </a:effectRef>
          <a:fontRef idx="minor">
            <a:schemeClr val="lt1"/>
          </a:fontRef>
        </p:style>
        <p:txBody>
          <a:bodyPr>
            <a:normAutofit/>
          </a:bodyPr>
          <a:lstStyle/>
          <a:p>
            <a:r>
              <a:rPr lang="es-UY" sz="2800" b="1" dirty="0" smtClean="0">
                <a:solidFill>
                  <a:schemeClr val="tx1"/>
                </a:solidFill>
              </a:rPr>
              <a:t>Aspectos Generales:  elementos a destacar</a:t>
            </a:r>
            <a:endParaRPr lang="es-ES" sz="2800" dirty="0">
              <a:solidFill>
                <a:schemeClr val="tx1"/>
              </a:solidFill>
            </a:endParaRPr>
          </a:p>
        </p:txBody>
      </p:sp>
      <p:sp>
        <p:nvSpPr>
          <p:cNvPr id="4" name="3 Marcador de número de diapositiva"/>
          <p:cNvSpPr>
            <a:spLocks noGrp="1"/>
          </p:cNvSpPr>
          <p:nvPr>
            <p:ph type="sldNum" sz="quarter" idx="12"/>
          </p:nvPr>
        </p:nvSpPr>
        <p:spPr>
          <a:xfrm>
            <a:off x="6572264" y="6000768"/>
            <a:ext cx="2133600" cy="365125"/>
          </a:xfrm>
        </p:spPr>
        <p:txBody>
          <a:bodyPr/>
          <a:lstStyle/>
          <a:p>
            <a:fld id="{240D5ECE-8B49-45CD-BE81-EF81920D1969}" type="slidenum">
              <a:rPr lang="es-ES_tradnl" b="1" smtClean="0"/>
              <a:pPr/>
              <a:t>31</a:t>
            </a:fld>
            <a:endParaRPr kumimoji="0" lang="es-ES_tradnl" b="1" dirty="0"/>
          </a:p>
        </p:txBody>
      </p:sp>
    </p:spTree>
    <p:extLst>
      <p:ext uri="{BB962C8B-B14F-4D97-AF65-F5344CB8AC3E}">
        <p14:creationId xmlns:p14="http://schemas.microsoft.com/office/powerpoint/2010/main" val="2154423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 name="Group 25"/>
          <p:cNvGrpSpPr/>
          <p:nvPr/>
        </p:nvGrpSpPr>
        <p:grpSpPr>
          <a:xfrm>
            <a:off x="138853" y="155879"/>
            <a:ext cx="1828800" cy="1749871"/>
            <a:chOff x="762000" y="1946209"/>
            <a:chExt cx="2057400" cy="2057400"/>
          </a:xfrm>
        </p:grpSpPr>
        <p:sp>
          <p:nvSpPr>
            <p:cNvPr id="6" name="Oval 5"/>
            <p:cNvSpPr/>
            <p:nvPr/>
          </p:nvSpPr>
          <p:spPr>
            <a:xfrm>
              <a:off x="762000" y="1946209"/>
              <a:ext cx="2057400" cy="2057400"/>
            </a:xfrm>
            <a:prstGeom prst="ellipse">
              <a:avLst/>
            </a:prstGeom>
            <a:gradFill flip="none" rotWithShape="1">
              <a:gsLst>
                <a:gs pos="0">
                  <a:schemeClr val="accent6">
                    <a:lumMod val="20000"/>
                    <a:lumOff val="80000"/>
                  </a:schemeClr>
                </a:gs>
                <a:gs pos="50000">
                  <a:schemeClr val="accent6">
                    <a:lumMod val="60000"/>
                    <a:lumOff val="40000"/>
                  </a:schemeClr>
                </a:gs>
                <a:gs pos="100000">
                  <a:schemeClr val="accent6">
                    <a:lumMod val="75000"/>
                  </a:schemeClr>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sp>
          <p:nvSpPr>
            <p:cNvPr id="7" name="TextBox 13"/>
            <p:cNvSpPr txBox="1"/>
            <p:nvPr/>
          </p:nvSpPr>
          <p:spPr>
            <a:xfrm>
              <a:off x="1371600" y="1968957"/>
              <a:ext cx="1219200" cy="1917893"/>
            </a:xfrm>
            <a:prstGeom prst="rect">
              <a:avLst/>
            </a:prstGeom>
            <a:noFill/>
          </p:spPr>
          <p:txBody>
            <a:bodyPr wrap="square" rtlCol="0">
              <a:spAutoFit/>
            </a:bodyPr>
            <a:lstStyle/>
            <a:p>
              <a:r>
                <a:rPr lang="es-ES" sz="10000" b="1" dirty="0" smtClean="0">
                  <a:solidFill>
                    <a:srgbClr val="F26200">
                      <a:alpha val="40000"/>
                    </a:srgbClr>
                  </a:solidFill>
                  <a:latin typeface="+mj-lt"/>
                  <a:cs typeface="Arial" pitchFamily="34" charset="0"/>
                </a:rPr>
                <a:t>4</a:t>
              </a:r>
              <a:endParaRPr lang="es-ES" sz="10000" b="1" dirty="0">
                <a:solidFill>
                  <a:srgbClr val="F26200">
                    <a:alpha val="40000"/>
                  </a:srgbClr>
                </a:solidFill>
                <a:latin typeface="+mj-lt"/>
                <a:cs typeface="Arial" pitchFamily="34" charset="0"/>
              </a:endParaRPr>
            </a:p>
          </p:txBody>
        </p:sp>
        <p:sp>
          <p:nvSpPr>
            <p:cNvPr id="9" name="Oval 18"/>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grpSp>
      <p:sp>
        <p:nvSpPr>
          <p:cNvPr id="10" name="9 CuadroTexto"/>
          <p:cNvSpPr txBox="1"/>
          <p:nvPr/>
        </p:nvSpPr>
        <p:spPr>
          <a:xfrm>
            <a:off x="1060687" y="3356992"/>
            <a:ext cx="5733946" cy="138499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endParaRPr lang="es-ES" sz="2400" b="1" dirty="0" smtClean="0"/>
          </a:p>
          <a:p>
            <a:pPr algn="ctr"/>
            <a:r>
              <a:rPr lang="es-ES" sz="3600" b="1" dirty="0" smtClean="0"/>
              <a:t>Algunas reflexiones</a:t>
            </a:r>
          </a:p>
          <a:p>
            <a:pPr algn="ctr"/>
            <a:endParaRPr lang="es-ES" sz="2400" b="1" dirty="0"/>
          </a:p>
        </p:txBody>
      </p:sp>
      <p:sp>
        <p:nvSpPr>
          <p:cNvPr id="8" name="7 Marcador de número de diapositiva"/>
          <p:cNvSpPr>
            <a:spLocks noGrp="1"/>
          </p:cNvSpPr>
          <p:nvPr>
            <p:ph type="sldNum" sz="quarter" idx="12"/>
          </p:nvPr>
        </p:nvSpPr>
        <p:spPr>
          <a:xfrm>
            <a:off x="6572264" y="6000768"/>
            <a:ext cx="2133600" cy="365125"/>
          </a:xfrm>
        </p:spPr>
        <p:txBody>
          <a:bodyPr/>
          <a:lstStyle/>
          <a:p>
            <a:fld id="{240D5ECE-8B49-45CD-BE81-EF81920D1969}" type="slidenum">
              <a:rPr lang="es-ES_tradnl" b="1" smtClean="0">
                <a:solidFill>
                  <a:schemeClr val="tx1"/>
                </a:solidFill>
              </a:rPr>
              <a:pPr/>
              <a:t>32</a:t>
            </a:fld>
            <a:endParaRPr kumimoji="0" lang="es-ES_tradnl"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5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2"/>
          </p:nvPr>
        </p:nvSpPr>
        <p:spPr>
          <a:xfrm>
            <a:off x="827584" y="260648"/>
            <a:ext cx="4038600" cy="816496"/>
          </a:xfrm>
        </p:spPr>
        <p:style>
          <a:lnRef idx="3">
            <a:schemeClr val="lt1"/>
          </a:lnRef>
          <a:fillRef idx="1">
            <a:schemeClr val="dk1"/>
          </a:fillRef>
          <a:effectRef idx="1">
            <a:schemeClr val="dk1"/>
          </a:effectRef>
          <a:fontRef idx="minor">
            <a:schemeClr val="lt1"/>
          </a:fontRef>
        </p:style>
        <p:txBody>
          <a:bodyPr/>
          <a:lstStyle/>
          <a:p>
            <a:pPr algn="ctr"/>
            <a:r>
              <a:rPr lang="es-ES" b="1" dirty="0" smtClean="0">
                <a:solidFill>
                  <a:schemeClr val="bg1"/>
                </a:solidFill>
              </a:rPr>
              <a:t>ALERTAS</a:t>
            </a:r>
            <a:endParaRPr lang="es-ES" b="1" dirty="0">
              <a:solidFill>
                <a:schemeClr val="bg1"/>
              </a:solidFill>
            </a:endParaRPr>
          </a:p>
        </p:txBody>
      </p:sp>
      <p:sp>
        <p:nvSpPr>
          <p:cNvPr id="6" name="5 Rectángulo"/>
          <p:cNvSpPr/>
          <p:nvPr/>
        </p:nvSpPr>
        <p:spPr>
          <a:xfrm>
            <a:off x="395536" y="1340768"/>
            <a:ext cx="8568952" cy="4524315"/>
          </a:xfrm>
          <a:prstGeom prst="rect">
            <a:avLst/>
          </a:prstGeom>
        </p:spPr>
        <p:txBody>
          <a:bodyPr wrap="square">
            <a:spAutoFit/>
          </a:bodyPr>
          <a:lstStyle/>
          <a:p>
            <a:pPr lvl="0"/>
            <a:r>
              <a:rPr lang="es-ES_tradnl" sz="2400" dirty="0" smtClean="0"/>
              <a:t> La  actual situación económica  del sector afecta al conjunto de la cadena productiva, con consecuencias en el área cultivada, en la cantidad de productores,  (principalmente  los más vulnerables, menor escala, arrendatarios de tierra y agua), en los molinos arroceros, y en los trabajadores tanto del subsector agrícola como industrial.</a:t>
            </a:r>
          </a:p>
          <a:p>
            <a:pPr lvl="0"/>
            <a:endParaRPr lang="es-ES_tradnl" sz="2400" dirty="0" smtClean="0"/>
          </a:p>
          <a:p>
            <a:pPr lvl="0"/>
            <a:r>
              <a:rPr lang="es-ES" sz="2400" dirty="0" smtClean="0"/>
              <a:t>Impacta  directamente en la cantidad de empleo  de </a:t>
            </a:r>
            <a:r>
              <a:rPr lang="es-ES" sz="2400" dirty="0"/>
              <a:t>las diferentes </a:t>
            </a:r>
            <a:r>
              <a:rPr lang="es-ES" sz="2400" dirty="0" smtClean="0"/>
              <a:t>etapas  (agrícola e industrial), </a:t>
            </a:r>
            <a:r>
              <a:rPr lang="es-ES" sz="2400" dirty="0"/>
              <a:t>y </a:t>
            </a:r>
            <a:r>
              <a:rPr sz="2400" smtClean="0"/>
              <a:t>al</a:t>
            </a:r>
            <a:r>
              <a:rPr lang="es-ES" sz="2400" dirty="0" smtClean="0"/>
              <a:t> </a:t>
            </a:r>
            <a:r>
              <a:rPr lang="es-ES" sz="2400" dirty="0"/>
              <a:t>conjunto de servicios y </a:t>
            </a:r>
            <a:r>
              <a:rPr lang="es-ES" sz="2400" dirty="0" smtClean="0"/>
              <a:t>proveedores, </a:t>
            </a:r>
            <a:r>
              <a:rPr lang="es-ES" sz="2400" dirty="0"/>
              <a:t>vendedores de insumos, fletes, entre otros. </a:t>
            </a:r>
            <a:endParaRPr lang="es-ES" sz="2400" dirty="0" smtClean="0"/>
          </a:p>
          <a:p>
            <a:pPr lvl="0"/>
            <a:endParaRPr lang="es-ES" sz="2400" dirty="0"/>
          </a:p>
          <a:p>
            <a:pPr lvl="0"/>
            <a:r>
              <a:rPr lang="es-ES" sz="2400" dirty="0" smtClean="0"/>
              <a:t>.</a:t>
            </a:r>
            <a:r>
              <a:rPr lang="es-ES_tradnl" sz="2400" dirty="0" smtClean="0"/>
              <a:t> </a:t>
            </a:r>
            <a:endParaRPr lang="es-ES" sz="2400" dirty="0"/>
          </a:p>
        </p:txBody>
      </p:sp>
      <p:sp>
        <p:nvSpPr>
          <p:cNvPr id="5" name="4 Marcador de número de diapositiva"/>
          <p:cNvSpPr>
            <a:spLocks noGrp="1"/>
          </p:cNvSpPr>
          <p:nvPr>
            <p:ph type="sldNum" sz="quarter" idx="12"/>
          </p:nvPr>
        </p:nvSpPr>
        <p:spPr>
          <a:xfrm>
            <a:off x="6572264" y="6000768"/>
            <a:ext cx="2133600" cy="365125"/>
          </a:xfrm>
        </p:spPr>
        <p:txBody>
          <a:bodyPr/>
          <a:lstStyle/>
          <a:p>
            <a:fld id="{240D5ECE-8B49-45CD-BE81-EF81920D1969}" type="slidenum">
              <a:rPr lang="es-ES_tradnl" b="1" smtClean="0">
                <a:solidFill>
                  <a:schemeClr val="tx1"/>
                </a:solidFill>
              </a:rPr>
              <a:pPr/>
              <a:t>33</a:t>
            </a:fld>
            <a:endParaRPr kumimoji="0" lang="es-ES_tradnl" b="1" dirty="0">
              <a:solidFill>
                <a:schemeClr val="tx1"/>
              </a:solidFill>
            </a:endParaRPr>
          </a:p>
        </p:txBody>
      </p:sp>
    </p:spTree>
    <p:extLst>
      <p:ext uri="{BB962C8B-B14F-4D97-AF65-F5344CB8AC3E}">
        <p14:creationId xmlns:p14="http://schemas.microsoft.com/office/powerpoint/2010/main" val="2493478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2"/>
          </p:nvPr>
        </p:nvSpPr>
        <p:spPr>
          <a:xfrm>
            <a:off x="827584" y="260648"/>
            <a:ext cx="4038600" cy="816496"/>
          </a:xfrm>
        </p:spPr>
        <p:style>
          <a:lnRef idx="3">
            <a:schemeClr val="lt1"/>
          </a:lnRef>
          <a:fillRef idx="1">
            <a:schemeClr val="dk1"/>
          </a:fillRef>
          <a:effectRef idx="1">
            <a:schemeClr val="dk1"/>
          </a:effectRef>
          <a:fontRef idx="minor">
            <a:schemeClr val="lt1"/>
          </a:fontRef>
        </p:style>
        <p:txBody>
          <a:bodyPr/>
          <a:lstStyle/>
          <a:p>
            <a:pPr algn="ctr"/>
            <a:r>
              <a:rPr lang="es-ES" b="1" dirty="0" smtClean="0">
                <a:solidFill>
                  <a:schemeClr val="bg1"/>
                </a:solidFill>
              </a:rPr>
              <a:t>ALERTAS</a:t>
            </a:r>
            <a:endParaRPr lang="es-ES" b="1" dirty="0">
              <a:solidFill>
                <a:schemeClr val="bg1"/>
              </a:solidFill>
            </a:endParaRPr>
          </a:p>
        </p:txBody>
      </p:sp>
      <p:sp>
        <p:nvSpPr>
          <p:cNvPr id="6" name="5 Rectángulo"/>
          <p:cNvSpPr/>
          <p:nvPr/>
        </p:nvSpPr>
        <p:spPr>
          <a:xfrm>
            <a:off x="395536" y="1340768"/>
            <a:ext cx="8568952" cy="1200329"/>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lvl="0" algn="ctr"/>
            <a:r>
              <a:rPr lang="es-ES" sz="2400" b="1" dirty="0" smtClean="0"/>
              <a:t>Los impactos de la cadena arrocera son hoy de tal magnitud en la sociedad y en la economía que la contracción de la misma tiene efectos en varios sectores.</a:t>
            </a:r>
            <a:endParaRPr lang="es-ES" sz="2400" b="1" dirty="0"/>
          </a:p>
        </p:txBody>
      </p:sp>
      <p:sp>
        <p:nvSpPr>
          <p:cNvPr id="2" name="1 CuadroTexto"/>
          <p:cNvSpPr txBox="1"/>
          <p:nvPr/>
        </p:nvSpPr>
        <p:spPr>
          <a:xfrm>
            <a:off x="683568" y="2924944"/>
            <a:ext cx="7560840"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S" sz="2400" b="1" dirty="0" smtClean="0"/>
              <a:t>EXISTE EL RIESGO QUE LA SITUACIÓN DE CRISIS NOS HAGA RETROCEDER EN </a:t>
            </a:r>
            <a:r>
              <a:rPr sz="2400" b="1" smtClean="0"/>
              <a:t>LOS LOGROS ALCANZADOS</a:t>
            </a:r>
            <a:endParaRPr lang="es-ES" sz="2400" b="1" dirty="0"/>
          </a:p>
        </p:txBody>
      </p:sp>
      <p:sp>
        <p:nvSpPr>
          <p:cNvPr id="3" name="2 CuadroTexto"/>
          <p:cNvSpPr txBox="1"/>
          <p:nvPr/>
        </p:nvSpPr>
        <p:spPr>
          <a:xfrm>
            <a:off x="395536" y="4221088"/>
            <a:ext cx="8424936" cy="95410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ES" sz="2800" b="1" dirty="0" smtClean="0"/>
              <a:t>EL SECTOR MANTIENE SU FUERTE COMPROMISO CON EL DESARROLLO NACIONAL Y TERRITORIAL</a:t>
            </a:r>
            <a:endParaRPr lang="es-ES" sz="2800" b="1" dirty="0"/>
          </a:p>
        </p:txBody>
      </p:sp>
      <p:sp>
        <p:nvSpPr>
          <p:cNvPr id="7" name="6 Marcador de número de diapositiva"/>
          <p:cNvSpPr>
            <a:spLocks noGrp="1"/>
          </p:cNvSpPr>
          <p:nvPr>
            <p:ph type="sldNum" sz="quarter" idx="12"/>
          </p:nvPr>
        </p:nvSpPr>
        <p:spPr>
          <a:xfrm>
            <a:off x="6572264" y="6000768"/>
            <a:ext cx="2133600" cy="365125"/>
          </a:xfrm>
        </p:spPr>
        <p:txBody>
          <a:bodyPr/>
          <a:lstStyle/>
          <a:p>
            <a:fld id="{240D5ECE-8B49-45CD-BE81-EF81920D1969}" type="slidenum">
              <a:rPr lang="es-ES_tradnl" b="1" smtClean="0">
                <a:solidFill>
                  <a:schemeClr val="tx1"/>
                </a:solidFill>
              </a:rPr>
              <a:pPr/>
              <a:t>34</a:t>
            </a:fld>
            <a:endParaRPr kumimoji="0" lang="es-ES_tradnl" b="1" dirty="0">
              <a:solidFill>
                <a:schemeClr val="tx1"/>
              </a:solidFill>
            </a:endParaRPr>
          </a:p>
        </p:txBody>
      </p:sp>
    </p:spTree>
    <p:extLst>
      <p:ext uri="{BB962C8B-B14F-4D97-AF65-F5344CB8AC3E}">
        <p14:creationId xmlns:p14="http://schemas.microsoft.com/office/powerpoint/2010/main" val="6634943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solidFill>
            <a:schemeClr val="accent1">
              <a:lumMod val="60000"/>
              <a:lumOff val="40000"/>
            </a:schemeClr>
          </a:solidFill>
        </p:spPr>
        <p:txBody>
          <a:bodyPr>
            <a:normAutofit/>
          </a:bodyPr>
          <a:lstStyle/>
          <a:p>
            <a:r>
              <a:rPr lang="es-ES_tradnl" dirty="0" smtClean="0"/>
              <a:t> 600 </a:t>
            </a:r>
            <a:r>
              <a:rPr lang="es-ES_tradnl" sz="2400" dirty="0" smtClean="0"/>
              <a:t>es el  numero promedio aprox. de productores en los últimos 10 años </a:t>
            </a:r>
          </a:p>
        </p:txBody>
      </p:sp>
      <p:sp>
        <p:nvSpPr>
          <p:cNvPr id="7" name="6 Marcador de contenido"/>
          <p:cNvSpPr>
            <a:spLocks noGrp="1"/>
          </p:cNvSpPr>
          <p:nvPr>
            <p:ph idx="1"/>
          </p:nvPr>
        </p:nvSpPr>
        <p:spPr>
          <a:solidFill>
            <a:schemeClr val="bg1"/>
          </a:solidFill>
        </p:spPr>
        <p:txBody>
          <a:bodyPr>
            <a:normAutofit/>
          </a:bodyPr>
          <a:lstStyle/>
          <a:p>
            <a:r>
              <a:rPr lang="es-ES_tradnl" sz="2000" dirty="0" smtClean="0"/>
              <a:t>Lo que vimos en la presentación, es parte de lo que es y genera el sector arrocero.  Pero no hay que perder de vista que toda la historia de emprendimiento e impulso del sector,  tiene como principal protagonista un grupo de personas tan particulares como el productor arrocero, que vive de esta actividad, y se levanta diariamente para lograr su sustento y el de su familia, y en consecuencia genera desarrollo, trabajo ,e ingresos para otros.</a:t>
            </a:r>
          </a:p>
          <a:p>
            <a:endParaRPr lang="es-ES_tradnl" sz="2000" dirty="0" smtClean="0"/>
          </a:p>
          <a:p>
            <a:r>
              <a:rPr lang="es-ES_tradnl" sz="2000" dirty="0" smtClean="0"/>
              <a:t> Vivimos en un país donde hoy se reconoce un URUGUAY PROFUNDO. El sector  agropecuario ha contrarrestado parte de esto, y no tengan ninguna duda que  el sector arrocero mediante su trabajo, a lo largo de todos estos años, ha sido uno de los </a:t>
            </a:r>
            <a:r>
              <a:rPr lang="es-ES_tradnl" sz="2000" b="1" dirty="0" smtClean="0"/>
              <a:t>principales impulsores del desarrollo productivo, económico, social y ambiental, en grandes regiones  de nuestro país</a:t>
            </a:r>
            <a:endParaRPr lang="es-ES_tradnl" sz="2000" b="1" dirty="0"/>
          </a:p>
        </p:txBody>
      </p:sp>
      <p:sp>
        <p:nvSpPr>
          <p:cNvPr id="8" name="7 Marcador de número de diapositiva"/>
          <p:cNvSpPr>
            <a:spLocks noGrp="1"/>
          </p:cNvSpPr>
          <p:nvPr>
            <p:ph type="sldNum" sz="quarter" idx="12"/>
          </p:nvPr>
        </p:nvSpPr>
        <p:spPr>
          <a:xfrm>
            <a:off x="6572264" y="6000768"/>
            <a:ext cx="2133600" cy="365125"/>
          </a:xfrm>
        </p:spPr>
        <p:txBody>
          <a:bodyPr/>
          <a:lstStyle/>
          <a:p>
            <a:fld id="{240D5ECE-8B49-45CD-BE81-EF81920D1969}" type="slidenum">
              <a:rPr lang="es-ES_tradnl" b="1" smtClean="0">
                <a:solidFill>
                  <a:srgbClr val="262626">
                    <a:lumMod val="85000"/>
                    <a:lumOff val="15000"/>
                  </a:srgbClr>
                </a:solidFill>
              </a:rPr>
              <a:pPr/>
              <a:t>35</a:t>
            </a:fld>
            <a:endParaRPr lang="es-ES_tradnl" b="1" dirty="0">
              <a:solidFill>
                <a:srgbClr val="262626">
                  <a:lumMod val="85000"/>
                  <a:lumOff val="15000"/>
                </a:srgbClr>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57654" y="3429000"/>
            <a:ext cx="5220580" cy="943744"/>
          </a:xfrm>
        </p:spPr>
        <p:txBody>
          <a:bodyPr>
            <a:normAutofit fontScale="90000"/>
          </a:bodyPr>
          <a:lstStyle/>
          <a:p>
            <a:pPr algn="l"/>
            <a:r>
              <a:rPr lang="es-ES" sz="2400" b="0" dirty="0" smtClean="0">
                <a:solidFill>
                  <a:srgbClr val="262626"/>
                </a:solidFill>
              </a:rPr>
              <a:t/>
            </a:r>
            <a:br>
              <a:rPr lang="es-ES" sz="2400" b="0" dirty="0" smtClean="0">
                <a:solidFill>
                  <a:srgbClr val="262626"/>
                </a:solidFill>
              </a:rPr>
            </a:br>
            <a:r>
              <a:rPr lang="es-ES" sz="5600" b="0" dirty="0" smtClean="0">
                <a:solidFill>
                  <a:prstClr val="white"/>
                </a:solidFill>
              </a:rPr>
              <a:t>Muchas gracias!</a:t>
            </a:r>
            <a:endParaRPr lang="es-ES" sz="5600" b="0" dirty="0"/>
          </a:p>
        </p:txBody>
      </p:sp>
      <p:sp>
        <p:nvSpPr>
          <p:cNvPr id="3" name="2 Marcador de número de diapositiva"/>
          <p:cNvSpPr>
            <a:spLocks noGrp="1"/>
          </p:cNvSpPr>
          <p:nvPr>
            <p:ph type="sldNum" sz="quarter" idx="12"/>
          </p:nvPr>
        </p:nvSpPr>
        <p:spPr/>
        <p:txBody>
          <a:bodyPr/>
          <a:lstStyle/>
          <a:p>
            <a:fld id="{240D5ECE-8B49-45CD-BE81-EF81920D1969}" type="slidenum">
              <a:rPr lang="es-ES_tradnl" smtClean="0">
                <a:solidFill>
                  <a:prstClr val="white"/>
                </a:solidFill>
              </a:rPr>
              <a:pPr/>
              <a:t>36</a:t>
            </a:fld>
            <a:endParaRPr lang="es-ES_tradnl">
              <a:solidFill>
                <a:prstClr val="white"/>
              </a:solidFill>
            </a:endParaRPr>
          </a:p>
        </p:txBody>
      </p:sp>
    </p:spTree>
    <p:extLst>
      <p:ext uri="{BB962C8B-B14F-4D97-AF65-F5344CB8AC3E}">
        <p14:creationId xmlns:p14="http://schemas.microsoft.com/office/powerpoint/2010/main" val="3306376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2">
              <a:lumMod val="75000"/>
            </a:schemeClr>
          </a:solidFill>
        </p:spPr>
        <p:txBody>
          <a:bodyPr/>
          <a:lstStyle/>
          <a:p>
            <a:r>
              <a:rPr lang="es-ES_tradnl" dirty="0" smtClean="0"/>
              <a:t>Aspectos productivos</a:t>
            </a:r>
            <a:endParaRPr lang="es-ES_tradnl" dirty="0"/>
          </a:p>
        </p:txBody>
      </p:sp>
      <p:sp>
        <p:nvSpPr>
          <p:cNvPr id="4" name="3 Marcador de contenido"/>
          <p:cNvSpPr>
            <a:spLocks noGrp="1"/>
          </p:cNvSpPr>
          <p:nvPr>
            <p:ph idx="1"/>
          </p:nvPr>
        </p:nvSpPr>
        <p:spPr/>
        <p:txBody>
          <a:bodyPr/>
          <a:lstStyle/>
          <a:p>
            <a:r>
              <a:rPr lang="es-ES_tradnl" dirty="0" smtClean="0"/>
              <a:t>Clima templado: permite desarrollar una zafra   por año</a:t>
            </a:r>
          </a:p>
          <a:p>
            <a:r>
              <a:rPr lang="es-ES_tradnl" dirty="0" smtClean="0"/>
              <a:t>Ciclo del cultivo: de setiembre- noviembre a marzo-abril</a:t>
            </a:r>
          </a:p>
          <a:p>
            <a:r>
              <a:rPr lang="es-ES_tradnl" dirty="0" smtClean="0"/>
              <a:t>100 % del área de cultivo es regada por inundación. Riego por gravedad o bombeo</a:t>
            </a:r>
          </a:p>
          <a:p>
            <a:r>
              <a:rPr lang="es-ES_tradnl" dirty="0" smtClean="0"/>
              <a:t>Semilla: 100 % certificada y controlada. Con una innovación permanente de  variedades.</a:t>
            </a:r>
          </a:p>
        </p:txBody>
      </p:sp>
      <p:sp>
        <p:nvSpPr>
          <p:cNvPr id="5" name="4 Marcador de número de diapositiva"/>
          <p:cNvSpPr>
            <a:spLocks noGrp="1"/>
          </p:cNvSpPr>
          <p:nvPr>
            <p:ph type="sldNum" sz="quarter" idx="12"/>
          </p:nvPr>
        </p:nvSpPr>
        <p:spPr>
          <a:xfrm>
            <a:off x="6572264" y="6000768"/>
            <a:ext cx="2133600" cy="365125"/>
          </a:xfrm>
        </p:spPr>
        <p:txBody>
          <a:bodyPr/>
          <a:lstStyle/>
          <a:p>
            <a:fld id="{240D5ECE-8B49-45CD-BE81-EF81920D1969}" type="slidenum">
              <a:rPr lang="es-ES_tradnl" smtClean="0"/>
              <a:pPr/>
              <a:t>4</a:t>
            </a:fld>
            <a:endParaRPr kumimoji="0" lang="es-ES_tradnl" dirty="0"/>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2">
              <a:lumMod val="75000"/>
            </a:scheme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a:lstStyle/>
          <a:p>
            <a:r>
              <a:rPr lang="es-ES" dirty="0" smtClean="0"/>
              <a:t>¿Cómo </a:t>
            </a:r>
            <a:r>
              <a:rPr smtClean="0"/>
              <a:t>se organiza el sector</a:t>
            </a:r>
            <a:r>
              <a:rPr lang="es-ES" dirty="0" smtClean="0"/>
              <a:t> arrocero?</a:t>
            </a:r>
            <a:endParaRPr lang="es-ES" dirty="0"/>
          </a:p>
        </p:txBody>
      </p:sp>
      <p:sp>
        <p:nvSpPr>
          <p:cNvPr id="3" name="2 Marcador de contenido"/>
          <p:cNvSpPr>
            <a:spLocks noGrp="1"/>
          </p:cNvSpPr>
          <p:nvPr>
            <p:ph idx="1"/>
          </p:nvPr>
        </p:nvSpPr>
        <p:spPr/>
        <p:txBody>
          <a:bodyPr>
            <a:normAutofit fontScale="55000" lnSpcReduction="20000"/>
          </a:bodyPr>
          <a:lstStyle/>
          <a:p>
            <a:r>
              <a:rPr lang="es-ES_tradnl" dirty="0" smtClean="0"/>
              <a:t>Fuerte integración vertical</a:t>
            </a:r>
          </a:p>
          <a:p>
            <a:endParaRPr lang="es-ES_tradnl" dirty="0" smtClean="0"/>
          </a:p>
          <a:p>
            <a:r>
              <a:rPr lang="es-ES_tradnl" dirty="0" smtClean="0"/>
              <a:t>GMA integra a la principales industrias </a:t>
            </a:r>
          </a:p>
          <a:p>
            <a:endParaRPr lang="es-ES_tradnl" sz="1900" dirty="0" smtClean="0"/>
          </a:p>
          <a:p>
            <a:pPr>
              <a:buNone/>
            </a:pPr>
            <a:r>
              <a:rPr lang="es-ES_tradnl" dirty="0" smtClean="0"/>
              <a:t>       ACA nuclea a mas del 96 % de los productores.</a:t>
            </a:r>
          </a:p>
          <a:p>
            <a:endParaRPr lang="es-ES_tradnl" sz="1900" dirty="0" smtClean="0"/>
          </a:p>
          <a:p>
            <a:r>
              <a:rPr lang="es-ES_tradnl" dirty="0" smtClean="0"/>
              <a:t>Productores independientes, aprox. 10%</a:t>
            </a:r>
          </a:p>
          <a:p>
            <a:endParaRPr lang="es-ES_tradnl" sz="1700" dirty="0" smtClean="0"/>
          </a:p>
          <a:p>
            <a:r>
              <a:rPr lang="es-ES_tradnl" dirty="0" smtClean="0"/>
              <a:t>Productores asociados con la industria, en una cadena AGROINDUSTRIAL  que vincula muchos aspectos, y donde los productores generan un grano de alta calidad y uniformidad, para que luego la industria lo elabore y comercialice.</a:t>
            </a:r>
          </a:p>
          <a:p>
            <a:pPr>
              <a:buNone/>
            </a:pPr>
            <a:r>
              <a:rPr lang="es-ES_tradnl" sz="1700" dirty="0" smtClean="0"/>
              <a:t> </a:t>
            </a:r>
          </a:p>
          <a:p>
            <a:r>
              <a:rPr lang="es-ES_tradnl" dirty="0" smtClean="0"/>
              <a:t>PRECIO CONVENIO, determinado entre ACA y Gremial de Molinos en base a los valores de comercialización internacional</a:t>
            </a:r>
          </a:p>
          <a:p>
            <a:endParaRPr lang="es-ES_tradnl" sz="1700" dirty="0" smtClean="0"/>
          </a:p>
          <a:p>
            <a:r>
              <a:rPr lang="es-ES_tradnl" dirty="0" smtClean="0"/>
              <a:t>El producto final  es reconocido en el mercado internacional por su CALIDAD, UNIFORMIDAD E INOICUIDAD.</a:t>
            </a:r>
            <a:endParaRPr lang="es-ES_tradnl" dirty="0"/>
          </a:p>
        </p:txBody>
      </p:sp>
      <p:sp>
        <p:nvSpPr>
          <p:cNvPr id="4" name="3 Marcador de número de diapositiva"/>
          <p:cNvSpPr>
            <a:spLocks noGrp="1"/>
          </p:cNvSpPr>
          <p:nvPr>
            <p:ph type="sldNum" sz="quarter" idx="12"/>
          </p:nvPr>
        </p:nvSpPr>
        <p:spPr>
          <a:xfrm>
            <a:off x="6572264" y="6000768"/>
            <a:ext cx="2133600" cy="365125"/>
          </a:xfrm>
        </p:spPr>
        <p:txBody>
          <a:bodyPr/>
          <a:lstStyle/>
          <a:p>
            <a:fld id="{240D5ECE-8B49-45CD-BE81-EF81920D1969}" type="slidenum">
              <a:rPr lang="es-ES_tradnl" b="1" smtClean="0"/>
              <a:pPr/>
              <a:t>5</a:t>
            </a:fld>
            <a:endParaRPr kumimoji="0" lang="es-ES_tradnl" b="1" dirty="0"/>
          </a:p>
        </p:txBody>
      </p:sp>
    </p:spTree>
    <p:extLst>
      <p:ext uri="{BB962C8B-B14F-4D97-AF65-F5344CB8AC3E}">
        <p14:creationId xmlns:p14="http://schemas.microsoft.com/office/powerpoint/2010/main" val="445161151"/>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260648"/>
            <a:ext cx="7643192" cy="850106"/>
          </a:xfrm>
          <a:solidFill>
            <a:schemeClr val="accent2">
              <a:lumMod val="75000"/>
            </a:schemeClr>
          </a:solidFill>
        </p:spPr>
        <p:style>
          <a:lnRef idx="3">
            <a:schemeClr val="lt1"/>
          </a:lnRef>
          <a:fillRef idx="1">
            <a:schemeClr val="dk1"/>
          </a:fillRef>
          <a:effectRef idx="1">
            <a:schemeClr val="dk1"/>
          </a:effectRef>
          <a:fontRef idx="minor">
            <a:schemeClr val="lt1"/>
          </a:fontRef>
        </p:style>
        <p:txBody>
          <a:bodyPr>
            <a:normAutofit/>
          </a:bodyPr>
          <a:lstStyle/>
          <a:p>
            <a:r>
              <a:rPr lang="es-ES" sz="4000" b="1" dirty="0" smtClean="0">
                <a:solidFill>
                  <a:schemeClr val="tx1"/>
                </a:solidFill>
              </a:rPr>
              <a:t>El ARROZ en números</a:t>
            </a:r>
            <a:endParaRPr lang="es-ES" sz="4000" b="1" dirty="0">
              <a:solidFill>
                <a:schemeClr val="tx1"/>
              </a:solidFill>
            </a:endParaRPr>
          </a:p>
        </p:txBody>
      </p:sp>
      <p:sp>
        <p:nvSpPr>
          <p:cNvPr id="4" name="3 CuadroTexto"/>
          <p:cNvSpPr txBox="1"/>
          <p:nvPr/>
        </p:nvSpPr>
        <p:spPr>
          <a:xfrm>
            <a:off x="842492" y="1332909"/>
            <a:ext cx="1440160" cy="120032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ES" b="1" dirty="0" smtClean="0"/>
              <a:t>Zafra 2010/2011</a:t>
            </a:r>
          </a:p>
          <a:p>
            <a:endParaRPr lang="es-ES" b="1" dirty="0"/>
          </a:p>
          <a:p>
            <a:pPr algn="ctr"/>
            <a:r>
              <a:rPr lang="es-ES" b="1" dirty="0" smtClean="0"/>
              <a:t>200.000 has</a:t>
            </a:r>
            <a:endParaRPr lang="es-ES" b="1" dirty="0"/>
          </a:p>
        </p:txBody>
      </p:sp>
      <p:sp>
        <p:nvSpPr>
          <p:cNvPr id="5" name="4 CuadroTexto"/>
          <p:cNvSpPr txBox="1"/>
          <p:nvPr/>
        </p:nvSpPr>
        <p:spPr>
          <a:xfrm>
            <a:off x="4143372" y="1928802"/>
            <a:ext cx="1440160"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S" b="1" dirty="0" smtClean="0"/>
              <a:t>Zafra 2013/2014</a:t>
            </a:r>
          </a:p>
          <a:p>
            <a:endParaRPr lang="es-ES" dirty="0"/>
          </a:p>
          <a:p>
            <a:pPr algn="ctr"/>
            <a:r>
              <a:rPr lang="es-ES" dirty="0" smtClean="0"/>
              <a:t>172.0</a:t>
            </a:r>
            <a:r>
              <a:rPr lang="es-ES" b="1" dirty="0" smtClean="0"/>
              <a:t>00 has</a:t>
            </a:r>
            <a:endParaRPr lang="es-ES" b="1" dirty="0"/>
          </a:p>
        </p:txBody>
      </p:sp>
      <p:sp>
        <p:nvSpPr>
          <p:cNvPr id="6" name="5 CuadroTexto"/>
          <p:cNvSpPr txBox="1"/>
          <p:nvPr/>
        </p:nvSpPr>
        <p:spPr>
          <a:xfrm>
            <a:off x="6215074" y="2143116"/>
            <a:ext cx="1440160" cy="120032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ES" b="1" dirty="0" smtClean="0"/>
              <a:t>Zafra 2014/2015</a:t>
            </a:r>
          </a:p>
          <a:p>
            <a:endParaRPr lang="es-ES" b="1" dirty="0"/>
          </a:p>
          <a:p>
            <a:pPr algn="ctr"/>
            <a:r>
              <a:rPr lang="es-ES" b="1" dirty="0" smtClean="0"/>
              <a:t>161.000 has</a:t>
            </a:r>
            <a:endParaRPr lang="es-ES" b="1" dirty="0"/>
          </a:p>
        </p:txBody>
      </p:sp>
      <p:cxnSp>
        <p:nvCxnSpPr>
          <p:cNvPr id="8" name="7 Conector recto"/>
          <p:cNvCxnSpPr/>
          <p:nvPr/>
        </p:nvCxnSpPr>
        <p:spPr>
          <a:xfrm>
            <a:off x="1928794" y="1643050"/>
            <a:ext cx="2448272" cy="447765"/>
          </a:xfrm>
          <a:prstGeom prst="line">
            <a:avLst/>
          </a:prstGeom>
          <a:ln cmpd="dbl"/>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a:off x="5429256" y="2428868"/>
            <a:ext cx="792088" cy="239831"/>
          </a:xfrm>
          <a:prstGeom prst="line">
            <a:avLst/>
          </a:prstGeom>
        </p:spPr>
        <p:style>
          <a:lnRef idx="1">
            <a:schemeClr val="accent1"/>
          </a:lnRef>
          <a:fillRef idx="0">
            <a:schemeClr val="accent1"/>
          </a:fillRef>
          <a:effectRef idx="0">
            <a:schemeClr val="accent1"/>
          </a:effectRef>
          <a:fontRef idx="minor">
            <a:schemeClr val="tx1"/>
          </a:fontRef>
        </p:style>
      </p:cxnSp>
      <p:sp>
        <p:nvSpPr>
          <p:cNvPr id="12" name="11 Elipse"/>
          <p:cNvSpPr/>
          <p:nvPr/>
        </p:nvSpPr>
        <p:spPr>
          <a:xfrm>
            <a:off x="1357290" y="3357562"/>
            <a:ext cx="2217340" cy="208823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2400" dirty="0" smtClean="0"/>
              <a:t>8 º exportador neto mundial</a:t>
            </a:r>
            <a:endParaRPr lang="es-ES" sz="2400" dirty="0"/>
          </a:p>
        </p:txBody>
      </p:sp>
      <p:sp>
        <p:nvSpPr>
          <p:cNvPr id="13" name="12 Elipse"/>
          <p:cNvSpPr/>
          <p:nvPr/>
        </p:nvSpPr>
        <p:spPr>
          <a:xfrm>
            <a:off x="4143372" y="4071942"/>
            <a:ext cx="2376264" cy="2016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t>5º rubro de exportación del país</a:t>
            </a:r>
            <a:endParaRPr lang="es-ES" sz="2400" dirty="0"/>
          </a:p>
        </p:txBody>
      </p:sp>
      <p:sp>
        <p:nvSpPr>
          <p:cNvPr id="18" name="17 Marcador de número de diapositiva"/>
          <p:cNvSpPr>
            <a:spLocks noGrp="1"/>
          </p:cNvSpPr>
          <p:nvPr>
            <p:ph type="sldNum" sz="quarter" idx="12"/>
          </p:nvPr>
        </p:nvSpPr>
        <p:spPr>
          <a:xfrm>
            <a:off x="6572264" y="6000768"/>
            <a:ext cx="2133600" cy="365125"/>
          </a:xfrm>
        </p:spPr>
        <p:txBody>
          <a:bodyPr/>
          <a:lstStyle/>
          <a:p>
            <a:fld id="{240D5ECE-8B49-45CD-BE81-EF81920D1969}" type="slidenum">
              <a:rPr lang="es-ES_tradnl" b="1" smtClean="0"/>
              <a:pPr/>
              <a:t>6</a:t>
            </a:fld>
            <a:endParaRPr kumimoji="0" lang="es-ES_tradnl" b="1" dirty="0"/>
          </a:p>
        </p:txBody>
      </p:sp>
    </p:spTree>
    <p:extLst>
      <p:ext uri="{BB962C8B-B14F-4D97-AF65-F5344CB8AC3E}">
        <p14:creationId xmlns:p14="http://schemas.microsoft.com/office/powerpoint/2010/main" val="17497461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Forma libre"/>
          <p:cNvSpPr/>
          <p:nvPr/>
        </p:nvSpPr>
        <p:spPr>
          <a:xfrm>
            <a:off x="5214942" y="1214422"/>
            <a:ext cx="2247956" cy="2476500"/>
          </a:xfrm>
          <a:custGeom>
            <a:avLst/>
            <a:gdLst>
              <a:gd name="connsiteX0" fmla="*/ 1003300 w 2247956"/>
              <a:gd name="connsiteY0" fmla="*/ 0 h 2476500"/>
              <a:gd name="connsiteX1" fmla="*/ 1003300 w 2247956"/>
              <a:gd name="connsiteY1" fmla="*/ 0 h 2476500"/>
              <a:gd name="connsiteX2" fmla="*/ 927100 w 2247956"/>
              <a:gd name="connsiteY2" fmla="*/ 139700 h 2476500"/>
              <a:gd name="connsiteX3" fmla="*/ 876300 w 2247956"/>
              <a:gd name="connsiteY3" fmla="*/ 254000 h 2476500"/>
              <a:gd name="connsiteX4" fmla="*/ 736600 w 2247956"/>
              <a:gd name="connsiteY4" fmla="*/ 482600 h 2476500"/>
              <a:gd name="connsiteX5" fmla="*/ 647700 w 2247956"/>
              <a:gd name="connsiteY5" fmla="*/ 622300 h 2476500"/>
              <a:gd name="connsiteX6" fmla="*/ 558800 w 2247956"/>
              <a:gd name="connsiteY6" fmla="*/ 749300 h 2476500"/>
              <a:gd name="connsiteX7" fmla="*/ 482600 w 2247956"/>
              <a:gd name="connsiteY7" fmla="*/ 876300 h 2476500"/>
              <a:gd name="connsiteX8" fmla="*/ 393700 w 2247956"/>
              <a:gd name="connsiteY8" fmla="*/ 990600 h 2476500"/>
              <a:gd name="connsiteX9" fmla="*/ 254000 w 2247956"/>
              <a:gd name="connsiteY9" fmla="*/ 1244600 h 2476500"/>
              <a:gd name="connsiteX10" fmla="*/ 203200 w 2247956"/>
              <a:gd name="connsiteY10" fmla="*/ 1320800 h 2476500"/>
              <a:gd name="connsiteX11" fmla="*/ 165100 w 2247956"/>
              <a:gd name="connsiteY11" fmla="*/ 1447800 h 2476500"/>
              <a:gd name="connsiteX12" fmla="*/ 152400 w 2247956"/>
              <a:gd name="connsiteY12" fmla="*/ 1498600 h 2476500"/>
              <a:gd name="connsiteX13" fmla="*/ 139700 w 2247956"/>
              <a:gd name="connsiteY13" fmla="*/ 1574800 h 2476500"/>
              <a:gd name="connsiteX14" fmla="*/ 114300 w 2247956"/>
              <a:gd name="connsiteY14" fmla="*/ 1612900 h 2476500"/>
              <a:gd name="connsiteX15" fmla="*/ 88900 w 2247956"/>
              <a:gd name="connsiteY15" fmla="*/ 1727200 h 2476500"/>
              <a:gd name="connsiteX16" fmla="*/ 63500 w 2247956"/>
              <a:gd name="connsiteY16" fmla="*/ 1803400 h 2476500"/>
              <a:gd name="connsiteX17" fmla="*/ 25400 w 2247956"/>
              <a:gd name="connsiteY17" fmla="*/ 1943100 h 2476500"/>
              <a:gd name="connsiteX18" fmla="*/ 12700 w 2247956"/>
              <a:gd name="connsiteY18" fmla="*/ 1981200 h 2476500"/>
              <a:gd name="connsiteX19" fmla="*/ 0 w 2247956"/>
              <a:gd name="connsiteY19" fmla="*/ 2019300 h 2476500"/>
              <a:gd name="connsiteX20" fmla="*/ 50800 w 2247956"/>
              <a:gd name="connsiteY20" fmla="*/ 2133600 h 2476500"/>
              <a:gd name="connsiteX21" fmla="*/ 101600 w 2247956"/>
              <a:gd name="connsiteY21" fmla="*/ 2171700 h 2476500"/>
              <a:gd name="connsiteX22" fmla="*/ 139700 w 2247956"/>
              <a:gd name="connsiteY22" fmla="*/ 2209800 h 2476500"/>
              <a:gd name="connsiteX23" fmla="*/ 317500 w 2247956"/>
              <a:gd name="connsiteY23" fmla="*/ 2298700 h 2476500"/>
              <a:gd name="connsiteX24" fmla="*/ 482600 w 2247956"/>
              <a:gd name="connsiteY24" fmla="*/ 2374900 h 2476500"/>
              <a:gd name="connsiteX25" fmla="*/ 635000 w 2247956"/>
              <a:gd name="connsiteY25" fmla="*/ 2413000 h 2476500"/>
              <a:gd name="connsiteX26" fmla="*/ 876300 w 2247956"/>
              <a:gd name="connsiteY26" fmla="*/ 2463800 h 2476500"/>
              <a:gd name="connsiteX27" fmla="*/ 1079500 w 2247956"/>
              <a:gd name="connsiteY27" fmla="*/ 2476500 h 2476500"/>
              <a:gd name="connsiteX28" fmla="*/ 1295400 w 2247956"/>
              <a:gd name="connsiteY28" fmla="*/ 2463800 h 2476500"/>
              <a:gd name="connsiteX29" fmla="*/ 1397000 w 2247956"/>
              <a:gd name="connsiteY29" fmla="*/ 2438400 h 2476500"/>
              <a:gd name="connsiteX30" fmla="*/ 1447800 w 2247956"/>
              <a:gd name="connsiteY30" fmla="*/ 2413000 h 2476500"/>
              <a:gd name="connsiteX31" fmla="*/ 1536700 w 2247956"/>
              <a:gd name="connsiteY31" fmla="*/ 2374900 h 2476500"/>
              <a:gd name="connsiteX32" fmla="*/ 1638300 w 2247956"/>
              <a:gd name="connsiteY32" fmla="*/ 2298700 h 2476500"/>
              <a:gd name="connsiteX33" fmla="*/ 1701800 w 2247956"/>
              <a:gd name="connsiteY33" fmla="*/ 2260600 h 2476500"/>
              <a:gd name="connsiteX34" fmla="*/ 1790700 w 2247956"/>
              <a:gd name="connsiteY34" fmla="*/ 2146300 h 2476500"/>
              <a:gd name="connsiteX35" fmla="*/ 1828800 w 2247956"/>
              <a:gd name="connsiteY35" fmla="*/ 2108200 h 2476500"/>
              <a:gd name="connsiteX36" fmla="*/ 1866900 w 2247956"/>
              <a:gd name="connsiteY36" fmla="*/ 2006600 h 2476500"/>
              <a:gd name="connsiteX37" fmla="*/ 1892300 w 2247956"/>
              <a:gd name="connsiteY37" fmla="*/ 1943100 h 2476500"/>
              <a:gd name="connsiteX38" fmla="*/ 1930400 w 2247956"/>
              <a:gd name="connsiteY38" fmla="*/ 1905000 h 2476500"/>
              <a:gd name="connsiteX39" fmla="*/ 2006600 w 2247956"/>
              <a:gd name="connsiteY39" fmla="*/ 1790700 h 2476500"/>
              <a:gd name="connsiteX40" fmla="*/ 2044700 w 2247956"/>
              <a:gd name="connsiteY40" fmla="*/ 1714500 h 2476500"/>
              <a:gd name="connsiteX41" fmla="*/ 2070100 w 2247956"/>
              <a:gd name="connsiteY41" fmla="*/ 1651000 h 2476500"/>
              <a:gd name="connsiteX42" fmla="*/ 2095500 w 2247956"/>
              <a:gd name="connsiteY42" fmla="*/ 1600200 h 2476500"/>
              <a:gd name="connsiteX43" fmla="*/ 2120900 w 2247956"/>
              <a:gd name="connsiteY43" fmla="*/ 1524000 h 2476500"/>
              <a:gd name="connsiteX44" fmla="*/ 2133600 w 2247956"/>
              <a:gd name="connsiteY44" fmla="*/ 1485900 h 2476500"/>
              <a:gd name="connsiteX45" fmla="*/ 2222500 w 2247956"/>
              <a:gd name="connsiteY45" fmla="*/ 1358900 h 2476500"/>
              <a:gd name="connsiteX46" fmla="*/ 2247900 w 2247956"/>
              <a:gd name="connsiteY46" fmla="*/ 1244600 h 2476500"/>
              <a:gd name="connsiteX47" fmla="*/ 2184400 w 2247956"/>
              <a:gd name="connsiteY47" fmla="*/ 901700 h 2476500"/>
              <a:gd name="connsiteX48" fmla="*/ 2120900 w 2247956"/>
              <a:gd name="connsiteY48" fmla="*/ 825500 h 2476500"/>
              <a:gd name="connsiteX49" fmla="*/ 2032000 w 2247956"/>
              <a:gd name="connsiteY49" fmla="*/ 711200 h 2476500"/>
              <a:gd name="connsiteX50" fmla="*/ 1981200 w 2247956"/>
              <a:gd name="connsiteY50" fmla="*/ 635000 h 2476500"/>
              <a:gd name="connsiteX51" fmla="*/ 1866900 w 2247956"/>
              <a:gd name="connsiteY51" fmla="*/ 546100 h 2476500"/>
              <a:gd name="connsiteX52" fmla="*/ 1816100 w 2247956"/>
              <a:gd name="connsiteY52" fmla="*/ 508000 h 2476500"/>
              <a:gd name="connsiteX53" fmla="*/ 1714500 w 2247956"/>
              <a:gd name="connsiteY53" fmla="*/ 419100 h 2476500"/>
              <a:gd name="connsiteX54" fmla="*/ 1676400 w 2247956"/>
              <a:gd name="connsiteY54" fmla="*/ 406400 h 2476500"/>
              <a:gd name="connsiteX55" fmla="*/ 1612900 w 2247956"/>
              <a:gd name="connsiteY55" fmla="*/ 342900 h 2476500"/>
              <a:gd name="connsiteX56" fmla="*/ 1587500 w 2247956"/>
              <a:gd name="connsiteY56" fmla="*/ 304800 h 2476500"/>
              <a:gd name="connsiteX57" fmla="*/ 1460500 w 2247956"/>
              <a:gd name="connsiteY57" fmla="*/ 215900 h 2476500"/>
              <a:gd name="connsiteX58" fmla="*/ 1422400 w 2247956"/>
              <a:gd name="connsiteY58" fmla="*/ 203200 h 2476500"/>
              <a:gd name="connsiteX59" fmla="*/ 1384300 w 2247956"/>
              <a:gd name="connsiteY59" fmla="*/ 177800 h 2476500"/>
              <a:gd name="connsiteX60" fmla="*/ 1308100 w 2247956"/>
              <a:gd name="connsiteY60" fmla="*/ 152400 h 2476500"/>
              <a:gd name="connsiteX61" fmla="*/ 1270000 w 2247956"/>
              <a:gd name="connsiteY61" fmla="*/ 127000 h 2476500"/>
              <a:gd name="connsiteX62" fmla="*/ 1143000 w 2247956"/>
              <a:gd name="connsiteY62" fmla="*/ 88900 h 2476500"/>
              <a:gd name="connsiteX63" fmla="*/ 1104900 w 2247956"/>
              <a:gd name="connsiteY63" fmla="*/ 63500 h 2476500"/>
              <a:gd name="connsiteX64" fmla="*/ 1041400 w 2247956"/>
              <a:gd name="connsiteY64" fmla="*/ 50800 h 2476500"/>
              <a:gd name="connsiteX65" fmla="*/ 1003300 w 2247956"/>
              <a:gd name="connsiteY65" fmla="*/ 0 h 247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247956" h="2476500">
                <a:moveTo>
                  <a:pt x="1003300" y="0"/>
                </a:moveTo>
                <a:lnTo>
                  <a:pt x="1003300" y="0"/>
                </a:lnTo>
                <a:cubicBezTo>
                  <a:pt x="977900" y="46567"/>
                  <a:pt x="950822" y="92256"/>
                  <a:pt x="927100" y="139700"/>
                </a:cubicBezTo>
                <a:cubicBezTo>
                  <a:pt x="908454" y="176992"/>
                  <a:pt x="896548" y="217553"/>
                  <a:pt x="876300" y="254000"/>
                </a:cubicBezTo>
                <a:cubicBezTo>
                  <a:pt x="832931" y="332064"/>
                  <a:pt x="783695" y="406725"/>
                  <a:pt x="736600" y="482600"/>
                </a:cubicBezTo>
                <a:cubicBezTo>
                  <a:pt x="707492" y="529497"/>
                  <a:pt x="678317" y="576374"/>
                  <a:pt x="647700" y="622300"/>
                </a:cubicBezTo>
                <a:cubicBezTo>
                  <a:pt x="619036" y="665296"/>
                  <a:pt x="585386" y="704990"/>
                  <a:pt x="558800" y="749300"/>
                </a:cubicBezTo>
                <a:cubicBezTo>
                  <a:pt x="533400" y="791633"/>
                  <a:pt x="510478" y="835556"/>
                  <a:pt x="482600" y="876300"/>
                </a:cubicBezTo>
                <a:cubicBezTo>
                  <a:pt x="455344" y="916135"/>
                  <a:pt x="420474" y="950439"/>
                  <a:pt x="393700" y="990600"/>
                </a:cubicBezTo>
                <a:cubicBezTo>
                  <a:pt x="258519" y="1193371"/>
                  <a:pt x="348615" y="1079024"/>
                  <a:pt x="254000" y="1244600"/>
                </a:cubicBezTo>
                <a:cubicBezTo>
                  <a:pt x="238854" y="1271105"/>
                  <a:pt x="217818" y="1294000"/>
                  <a:pt x="203200" y="1320800"/>
                </a:cubicBezTo>
                <a:cubicBezTo>
                  <a:pt x="174737" y="1372982"/>
                  <a:pt x="177580" y="1391639"/>
                  <a:pt x="165100" y="1447800"/>
                </a:cubicBezTo>
                <a:cubicBezTo>
                  <a:pt x="161314" y="1464839"/>
                  <a:pt x="155823" y="1481484"/>
                  <a:pt x="152400" y="1498600"/>
                </a:cubicBezTo>
                <a:cubicBezTo>
                  <a:pt x="147350" y="1523850"/>
                  <a:pt x="147843" y="1550371"/>
                  <a:pt x="139700" y="1574800"/>
                </a:cubicBezTo>
                <a:cubicBezTo>
                  <a:pt x="134873" y="1589280"/>
                  <a:pt x="121126" y="1599248"/>
                  <a:pt x="114300" y="1612900"/>
                </a:cubicBezTo>
                <a:cubicBezTo>
                  <a:pt x="96132" y="1649236"/>
                  <a:pt x="98655" y="1688178"/>
                  <a:pt x="88900" y="1727200"/>
                </a:cubicBezTo>
                <a:cubicBezTo>
                  <a:pt x="82406" y="1753175"/>
                  <a:pt x="68751" y="1777146"/>
                  <a:pt x="63500" y="1803400"/>
                </a:cubicBezTo>
                <a:cubicBezTo>
                  <a:pt x="45549" y="1893154"/>
                  <a:pt x="57626" y="1846422"/>
                  <a:pt x="25400" y="1943100"/>
                </a:cubicBezTo>
                <a:lnTo>
                  <a:pt x="12700" y="1981200"/>
                </a:lnTo>
                <a:lnTo>
                  <a:pt x="0" y="2019300"/>
                </a:lnTo>
                <a:cubicBezTo>
                  <a:pt x="12575" y="2057026"/>
                  <a:pt x="20611" y="2103411"/>
                  <a:pt x="50800" y="2133600"/>
                </a:cubicBezTo>
                <a:cubicBezTo>
                  <a:pt x="65767" y="2148567"/>
                  <a:pt x="85529" y="2157925"/>
                  <a:pt x="101600" y="2171700"/>
                </a:cubicBezTo>
                <a:cubicBezTo>
                  <a:pt x="115237" y="2183389"/>
                  <a:pt x="124547" y="2200157"/>
                  <a:pt x="139700" y="2209800"/>
                </a:cubicBezTo>
                <a:lnTo>
                  <a:pt x="317500" y="2298700"/>
                </a:lnTo>
                <a:cubicBezTo>
                  <a:pt x="360518" y="2320209"/>
                  <a:pt x="438007" y="2360818"/>
                  <a:pt x="482600" y="2374900"/>
                </a:cubicBezTo>
                <a:cubicBezTo>
                  <a:pt x="532533" y="2390668"/>
                  <a:pt x="584361" y="2399674"/>
                  <a:pt x="635000" y="2413000"/>
                </a:cubicBezTo>
                <a:cubicBezTo>
                  <a:pt x="732191" y="2438577"/>
                  <a:pt x="762395" y="2456681"/>
                  <a:pt x="876300" y="2463800"/>
                </a:cubicBezTo>
                <a:lnTo>
                  <a:pt x="1079500" y="2476500"/>
                </a:lnTo>
                <a:cubicBezTo>
                  <a:pt x="1151467" y="2472267"/>
                  <a:pt x="1223605" y="2470327"/>
                  <a:pt x="1295400" y="2463800"/>
                </a:cubicBezTo>
                <a:cubicBezTo>
                  <a:pt x="1320630" y="2461506"/>
                  <a:pt x="1370297" y="2449844"/>
                  <a:pt x="1397000" y="2438400"/>
                </a:cubicBezTo>
                <a:cubicBezTo>
                  <a:pt x="1414401" y="2430942"/>
                  <a:pt x="1430399" y="2420458"/>
                  <a:pt x="1447800" y="2413000"/>
                </a:cubicBezTo>
                <a:cubicBezTo>
                  <a:pt x="1519040" y="2382468"/>
                  <a:pt x="1452459" y="2423038"/>
                  <a:pt x="1536700" y="2374900"/>
                </a:cubicBezTo>
                <a:cubicBezTo>
                  <a:pt x="1585456" y="2347040"/>
                  <a:pt x="1584012" y="2336702"/>
                  <a:pt x="1638300" y="2298700"/>
                </a:cubicBezTo>
                <a:cubicBezTo>
                  <a:pt x="1658522" y="2284544"/>
                  <a:pt x="1682053" y="2275411"/>
                  <a:pt x="1701800" y="2260600"/>
                </a:cubicBezTo>
                <a:cubicBezTo>
                  <a:pt x="1773299" y="2206976"/>
                  <a:pt x="1709858" y="2227142"/>
                  <a:pt x="1790700" y="2146300"/>
                </a:cubicBezTo>
                <a:lnTo>
                  <a:pt x="1828800" y="2108200"/>
                </a:lnTo>
                <a:cubicBezTo>
                  <a:pt x="1853302" y="1985688"/>
                  <a:pt x="1823297" y="2093805"/>
                  <a:pt x="1866900" y="2006600"/>
                </a:cubicBezTo>
                <a:cubicBezTo>
                  <a:pt x="1877095" y="1986210"/>
                  <a:pt x="1880218" y="1962432"/>
                  <a:pt x="1892300" y="1943100"/>
                </a:cubicBezTo>
                <a:cubicBezTo>
                  <a:pt x="1901819" y="1927870"/>
                  <a:pt x="1920437" y="1919944"/>
                  <a:pt x="1930400" y="1905000"/>
                </a:cubicBezTo>
                <a:cubicBezTo>
                  <a:pt x="2022664" y="1766603"/>
                  <a:pt x="1919243" y="1878057"/>
                  <a:pt x="2006600" y="1790700"/>
                </a:cubicBezTo>
                <a:cubicBezTo>
                  <a:pt x="2038522" y="1694935"/>
                  <a:pt x="1995461" y="1812977"/>
                  <a:pt x="2044700" y="1714500"/>
                </a:cubicBezTo>
                <a:cubicBezTo>
                  <a:pt x="2054895" y="1694110"/>
                  <a:pt x="2060841" y="1671832"/>
                  <a:pt x="2070100" y="1651000"/>
                </a:cubicBezTo>
                <a:cubicBezTo>
                  <a:pt x="2077789" y="1633700"/>
                  <a:pt x="2088469" y="1617778"/>
                  <a:pt x="2095500" y="1600200"/>
                </a:cubicBezTo>
                <a:cubicBezTo>
                  <a:pt x="2105444" y="1575341"/>
                  <a:pt x="2112433" y="1549400"/>
                  <a:pt x="2120900" y="1524000"/>
                </a:cubicBezTo>
                <a:cubicBezTo>
                  <a:pt x="2125133" y="1511300"/>
                  <a:pt x="2126174" y="1497039"/>
                  <a:pt x="2133600" y="1485900"/>
                </a:cubicBezTo>
                <a:cubicBezTo>
                  <a:pt x="2196141" y="1392088"/>
                  <a:pt x="2166084" y="1434122"/>
                  <a:pt x="2222500" y="1358900"/>
                </a:cubicBezTo>
                <a:cubicBezTo>
                  <a:pt x="2227398" y="1339308"/>
                  <a:pt x="2247900" y="1260723"/>
                  <a:pt x="2247900" y="1244600"/>
                </a:cubicBezTo>
                <a:cubicBezTo>
                  <a:pt x="2247900" y="1075267"/>
                  <a:pt x="2252248" y="1037397"/>
                  <a:pt x="2184400" y="901700"/>
                </a:cubicBezTo>
                <a:cubicBezTo>
                  <a:pt x="2152174" y="837248"/>
                  <a:pt x="2174752" y="861402"/>
                  <a:pt x="2120900" y="825500"/>
                </a:cubicBezTo>
                <a:cubicBezTo>
                  <a:pt x="2064113" y="711926"/>
                  <a:pt x="2106021" y="735874"/>
                  <a:pt x="2032000" y="711200"/>
                </a:cubicBezTo>
                <a:cubicBezTo>
                  <a:pt x="2015067" y="685800"/>
                  <a:pt x="2005297" y="653742"/>
                  <a:pt x="1981200" y="635000"/>
                </a:cubicBezTo>
                <a:lnTo>
                  <a:pt x="1866900" y="546100"/>
                </a:lnTo>
                <a:cubicBezTo>
                  <a:pt x="1850123" y="533194"/>
                  <a:pt x="1831067" y="522967"/>
                  <a:pt x="1816100" y="508000"/>
                </a:cubicBezTo>
                <a:cubicBezTo>
                  <a:pt x="1783311" y="475211"/>
                  <a:pt x="1755309" y="442419"/>
                  <a:pt x="1714500" y="419100"/>
                </a:cubicBezTo>
                <a:cubicBezTo>
                  <a:pt x="1702877" y="412458"/>
                  <a:pt x="1689100" y="410633"/>
                  <a:pt x="1676400" y="406400"/>
                </a:cubicBezTo>
                <a:cubicBezTo>
                  <a:pt x="1608667" y="304800"/>
                  <a:pt x="1697567" y="427567"/>
                  <a:pt x="1612900" y="342900"/>
                </a:cubicBezTo>
                <a:cubicBezTo>
                  <a:pt x="1602107" y="332107"/>
                  <a:pt x="1598293" y="315593"/>
                  <a:pt x="1587500" y="304800"/>
                </a:cubicBezTo>
                <a:cubicBezTo>
                  <a:pt x="1573010" y="290310"/>
                  <a:pt x="1466724" y="217975"/>
                  <a:pt x="1460500" y="215900"/>
                </a:cubicBezTo>
                <a:cubicBezTo>
                  <a:pt x="1447800" y="211667"/>
                  <a:pt x="1434374" y="209187"/>
                  <a:pt x="1422400" y="203200"/>
                </a:cubicBezTo>
                <a:cubicBezTo>
                  <a:pt x="1408748" y="196374"/>
                  <a:pt x="1398248" y="183999"/>
                  <a:pt x="1384300" y="177800"/>
                </a:cubicBezTo>
                <a:cubicBezTo>
                  <a:pt x="1359834" y="166926"/>
                  <a:pt x="1330377" y="167252"/>
                  <a:pt x="1308100" y="152400"/>
                </a:cubicBezTo>
                <a:cubicBezTo>
                  <a:pt x="1295400" y="143933"/>
                  <a:pt x="1284029" y="133013"/>
                  <a:pt x="1270000" y="127000"/>
                </a:cubicBezTo>
                <a:cubicBezTo>
                  <a:pt x="1220304" y="105702"/>
                  <a:pt x="1194222" y="123048"/>
                  <a:pt x="1143000" y="88900"/>
                </a:cubicBezTo>
                <a:cubicBezTo>
                  <a:pt x="1130300" y="80433"/>
                  <a:pt x="1119192" y="68859"/>
                  <a:pt x="1104900" y="63500"/>
                </a:cubicBezTo>
                <a:cubicBezTo>
                  <a:pt x="1084689" y="55921"/>
                  <a:pt x="1041400" y="50800"/>
                  <a:pt x="1041400" y="50800"/>
                </a:cubicBezTo>
                <a:lnTo>
                  <a:pt x="1003300" y="0"/>
                </a:lnTo>
                <a:close/>
              </a:path>
            </a:pathLst>
          </a:custGeom>
        </p:spPr>
        <p:style>
          <a:lnRef idx="3">
            <a:schemeClr val="lt1"/>
          </a:lnRef>
          <a:fillRef idx="1">
            <a:schemeClr val="accent4"/>
          </a:fillRef>
          <a:effectRef idx="1">
            <a:schemeClr val="accent4"/>
          </a:effectRef>
          <a:fontRef idx="minor">
            <a:schemeClr val="lt1"/>
          </a:fontRef>
        </p:style>
        <p:txBody>
          <a:bodyPr rtlCol="0" anchor="ctr"/>
          <a:lstStyle/>
          <a:p>
            <a:pPr algn="ctr"/>
            <a:r>
              <a:rPr lang="es-ES" sz="2000" b="1" dirty="0" smtClean="0">
                <a:solidFill>
                  <a:srgbClr val="FF0000"/>
                </a:solidFill>
              </a:rPr>
              <a:t>Rendimiento promedio </a:t>
            </a:r>
          </a:p>
          <a:p>
            <a:pPr algn="ctr"/>
            <a:r>
              <a:rPr lang="es-ES" sz="2000" b="1" dirty="0" smtClean="0">
                <a:solidFill>
                  <a:srgbClr val="FF0000"/>
                </a:solidFill>
              </a:rPr>
              <a:t>8100 kg por ha</a:t>
            </a:r>
            <a:endParaRPr lang="es-ES" sz="2000" b="1" dirty="0">
              <a:solidFill>
                <a:srgbClr val="FF0000"/>
              </a:solidFill>
            </a:endParaRPr>
          </a:p>
        </p:txBody>
      </p:sp>
      <p:sp>
        <p:nvSpPr>
          <p:cNvPr id="5" name="4 Forma libre"/>
          <p:cNvSpPr/>
          <p:nvPr/>
        </p:nvSpPr>
        <p:spPr>
          <a:xfrm>
            <a:off x="6357950" y="3214686"/>
            <a:ext cx="2247956" cy="2476500"/>
          </a:xfrm>
          <a:custGeom>
            <a:avLst/>
            <a:gdLst>
              <a:gd name="connsiteX0" fmla="*/ 1003300 w 2247956"/>
              <a:gd name="connsiteY0" fmla="*/ 0 h 2476500"/>
              <a:gd name="connsiteX1" fmla="*/ 1003300 w 2247956"/>
              <a:gd name="connsiteY1" fmla="*/ 0 h 2476500"/>
              <a:gd name="connsiteX2" fmla="*/ 927100 w 2247956"/>
              <a:gd name="connsiteY2" fmla="*/ 139700 h 2476500"/>
              <a:gd name="connsiteX3" fmla="*/ 876300 w 2247956"/>
              <a:gd name="connsiteY3" fmla="*/ 254000 h 2476500"/>
              <a:gd name="connsiteX4" fmla="*/ 736600 w 2247956"/>
              <a:gd name="connsiteY4" fmla="*/ 482600 h 2476500"/>
              <a:gd name="connsiteX5" fmla="*/ 647700 w 2247956"/>
              <a:gd name="connsiteY5" fmla="*/ 622300 h 2476500"/>
              <a:gd name="connsiteX6" fmla="*/ 558800 w 2247956"/>
              <a:gd name="connsiteY6" fmla="*/ 749300 h 2476500"/>
              <a:gd name="connsiteX7" fmla="*/ 482600 w 2247956"/>
              <a:gd name="connsiteY7" fmla="*/ 876300 h 2476500"/>
              <a:gd name="connsiteX8" fmla="*/ 393700 w 2247956"/>
              <a:gd name="connsiteY8" fmla="*/ 990600 h 2476500"/>
              <a:gd name="connsiteX9" fmla="*/ 254000 w 2247956"/>
              <a:gd name="connsiteY9" fmla="*/ 1244600 h 2476500"/>
              <a:gd name="connsiteX10" fmla="*/ 203200 w 2247956"/>
              <a:gd name="connsiteY10" fmla="*/ 1320800 h 2476500"/>
              <a:gd name="connsiteX11" fmla="*/ 165100 w 2247956"/>
              <a:gd name="connsiteY11" fmla="*/ 1447800 h 2476500"/>
              <a:gd name="connsiteX12" fmla="*/ 152400 w 2247956"/>
              <a:gd name="connsiteY12" fmla="*/ 1498600 h 2476500"/>
              <a:gd name="connsiteX13" fmla="*/ 139700 w 2247956"/>
              <a:gd name="connsiteY13" fmla="*/ 1574800 h 2476500"/>
              <a:gd name="connsiteX14" fmla="*/ 114300 w 2247956"/>
              <a:gd name="connsiteY14" fmla="*/ 1612900 h 2476500"/>
              <a:gd name="connsiteX15" fmla="*/ 88900 w 2247956"/>
              <a:gd name="connsiteY15" fmla="*/ 1727200 h 2476500"/>
              <a:gd name="connsiteX16" fmla="*/ 63500 w 2247956"/>
              <a:gd name="connsiteY16" fmla="*/ 1803400 h 2476500"/>
              <a:gd name="connsiteX17" fmla="*/ 25400 w 2247956"/>
              <a:gd name="connsiteY17" fmla="*/ 1943100 h 2476500"/>
              <a:gd name="connsiteX18" fmla="*/ 12700 w 2247956"/>
              <a:gd name="connsiteY18" fmla="*/ 1981200 h 2476500"/>
              <a:gd name="connsiteX19" fmla="*/ 0 w 2247956"/>
              <a:gd name="connsiteY19" fmla="*/ 2019300 h 2476500"/>
              <a:gd name="connsiteX20" fmla="*/ 50800 w 2247956"/>
              <a:gd name="connsiteY20" fmla="*/ 2133600 h 2476500"/>
              <a:gd name="connsiteX21" fmla="*/ 101600 w 2247956"/>
              <a:gd name="connsiteY21" fmla="*/ 2171700 h 2476500"/>
              <a:gd name="connsiteX22" fmla="*/ 139700 w 2247956"/>
              <a:gd name="connsiteY22" fmla="*/ 2209800 h 2476500"/>
              <a:gd name="connsiteX23" fmla="*/ 317500 w 2247956"/>
              <a:gd name="connsiteY23" fmla="*/ 2298700 h 2476500"/>
              <a:gd name="connsiteX24" fmla="*/ 482600 w 2247956"/>
              <a:gd name="connsiteY24" fmla="*/ 2374900 h 2476500"/>
              <a:gd name="connsiteX25" fmla="*/ 635000 w 2247956"/>
              <a:gd name="connsiteY25" fmla="*/ 2413000 h 2476500"/>
              <a:gd name="connsiteX26" fmla="*/ 876300 w 2247956"/>
              <a:gd name="connsiteY26" fmla="*/ 2463800 h 2476500"/>
              <a:gd name="connsiteX27" fmla="*/ 1079500 w 2247956"/>
              <a:gd name="connsiteY27" fmla="*/ 2476500 h 2476500"/>
              <a:gd name="connsiteX28" fmla="*/ 1295400 w 2247956"/>
              <a:gd name="connsiteY28" fmla="*/ 2463800 h 2476500"/>
              <a:gd name="connsiteX29" fmla="*/ 1397000 w 2247956"/>
              <a:gd name="connsiteY29" fmla="*/ 2438400 h 2476500"/>
              <a:gd name="connsiteX30" fmla="*/ 1447800 w 2247956"/>
              <a:gd name="connsiteY30" fmla="*/ 2413000 h 2476500"/>
              <a:gd name="connsiteX31" fmla="*/ 1536700 w 2247956"/>
              <a:gd name="connsiteY31" fmla="*/ 2374900 h 2476500"/>
              <a:gd name="connsiteX32" fmla="*/ 1638300 w 2247956"/>
              <a:gd name="connsiteY32" fmla="*/ 2298700 h 2476500"/>
              <a:gd name="connsiteX33" fmla="*/ 1701800 w 2247956"/>
              <a:gd name="connsiteY33" fmla="*/ 2260600 h 2476500"/>
              <a:gd name="connsiteX34" fmla="*/ 1790700 w 2247956"/>
              <a:gd name="connsiteY34" fmla="*/ 2146300 h 2476500"/>
              <a:gd name="connsiteX35" fmla="*/ 1828800 w 2247956"/>
              <a:gd name="connsiteY35" fmla="*/ 2108200 h 2476500"/>
              <a:gd name="connsiteX36" fmla="*/ 1866900 w 2247956"/>
              <a:gd name="connsiteY36" fmla="*/ 2006600 h 2476500"/>
              <a:gd name="connsiteX37" fmla="*/ 1892300 w 2247956"/>
              <a:gd name="connsiteY37" fmla="*/ 1943100 h 2476500"/>
              <a:gd name="connsiteX38" fmla="*/ 1930400 w 2247956"/>
              <a:gd name="connsiteY38" fmla="*/ 1905000 h 2476500"/>
              <a:gd name="connsiteX39" fmla="*/ 2006600 w 2247956"/>
              <a:gd name="connsiteY39" fmla="*/ 1790700 h 2476500"/>
              <a:gd name="connsiteX40" fmla="*/ 2044700 w 2247956"/>
              <a:gd name="connsiteY40" fmla="*/ 1714500 h 2476500"/>
              <a:gd name="connsiteX41" fmla="*/ 2070100 w 2247956"/>
              <a:gd name="connsiteY41" fmla="*/ 1651000 h 2476500"/>
              <a:gd name="connsiteX42" fmla="*/ 2095500 w 2247956"/>
              <a:gd name="connsiteY42" fmla="*/ 1600200 h 2476500"/>
              <a:gd name="connsiteX43" fmla="*/ 2120900 w 2247956"/>
              <a:gd name="connsiteY43" fmla="*/ 1524000 h 2476500"/>
              <a:gd name="connsiteX44" fmla="*/ 2133600 w 2247956"/>
              <a:gd name="connsiteY44" fmla="*/ 1485900 h 2476500"/>
              <a:gd name="connsiteX45" fmla="*/ 2222500 w 2247956"/>
              <a:gd name="connsiteY45" fmla="*/ 1358900 h 2476500"/>
              <a:gd name="connsiteX46" fmla="*/ 2247900 w 2247956"/>
              <a:gd name="connsiteY46" fmla="*/ 1244600 h 2476500"/>
              <a:gd name="connsiteX47" fmla="*/ 2184400 w 2247956"/>
              <a:gd name="connsiteY47" fmla="*/ 901700 h 2476500"/>
              <a:gd name="connsiteX48" fmla="*/ 2120900 w 2247956"/>
              <a:gd name="connsiteY48" fmla="*/ 825500 h 2476500"/>
              <a:gd name="connsiteX49" fmla="*/ 2032000 w 2247956"/>
              <a:gd name="connsiteY49" fmla="*/ 711200 h 2476500"/>
              <a:gd name="connsiteX50" fmla="*/ 1981200 w 2247956"/>
              <a:gd name="connsiteY50" fmla="*/ 635000 h 2476500"/>
              <a:gd name="connsiteX51" fmla="*/ 1866900 w 2247956"/>
              <a:gd name="connsiteY51" fmla="*/ 546100 h 2476500"/>
              <a:gd name="connsiteX52" fmla="*/ 1816100 w 2247956"/>
              <a:gd name="connsiteY52" fmla="*/ 508000 h 2476500"/>
              <a:gd name="connsiteX53" fmla="*/ 1714500 w 2247956"/>
              <a:gd name="connsiteY53" fmla="*/ 419100 h 2476500"/>
              <a:gd name="connsiteX54" fmla="*/ 1676400 w 2247956"/>
              <a:gd name="connsiteY54" fmla="*/ 406400 h 2476500"/>
              <a:gd name="connsiteX55" fmla="*/ 1612900 w 2247956"/>
              <a:gd name="connsiteY55" fmla="*/ 342900 h 2476500"/>
              <a:gd name="connsiteX56" fmla="*/ 1587500 w 2247956"/>
              <a:gd name="connsiteY56" fmla="*/ 304800 h 2476500"/>
              <a:gd name="connsiteX57" fmla="*/ 1460500 w 2247956"/>
              <a:gd name="connsiteY57" fmla="*/ 215900 h 2476500"/>
              <a:gd name="connsiteX58" fmla="*/ 1422400 w 2247956"/>
              <a:gd name="connsiteY58" fmla="*/ 203200 h 2476500"/>
              <a:gd name="connsiteX59" fmla="*/ 1384300 w 2247956"/>
              <a:gd name="connsiteY59" fmla="*/ 177800 h 2476500"/>
              <a:gd name="connsiteX60" fmla="*/ 1308100 w 2247956"/>
              <a:gd name="connsiteY60" fmla="*/ 152400 h 2476500"/>
              <a:gd name="connsiteX61" fmla="*/ 1270000 w 2247956"/>
              <a:gd name="connsiteY61" fmla="*/ 127000 h 2476500"/>
              <a:gd name="connsiteX62" fmla="*/ 1143000 w 2247956"/>
              <a:gd name="connsiteY62" fmla="*/ 88900 h 2476500"/>
              <a:gd name="connsiteX63" fmla="*/ 1104900 w 2247956"/>
              <a:gd name="connsiteY63" fmla="*/ 63500 h 2476500"/>
              <a:gd name="connsiteX64" fmla="*/ 1041400 w 2247956"/>
              <a:gd name="connsiteY64" fmla="*/ 50800 h 2476500"/>
              <a:gd name="connsiteX65" fmla="*/ 1003300 w 2247956"/>
              <a:gd name="connsiteY65" fmla="*/ 0 h 247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247956" h="2476500">
                <a:moveTo>
                  <a:pt x="1003300" y="0"/>
                </a:moveTo>
                <a:lnTo>
                  <a:pt x="1003300" y="0"/>
                </a:lnTo>
                <a:cubicBezTo>
                  <a:pt x="977900" y="46567"/>
                  <a:pt x="950822" y="92256"/>
                  <a:pt x="927100" y="139700"/>
                </a:cubicBezTo>
                <a:cubicBezTo>
                  <a:pt x="908454" y="176992"/>
                  <a:pt x="896548" y="217553"/>
                  <a:pt x="876300" y="254000"/>
                </a:cubicBezTo>
                <a:cubicBezTo>
                  <a:pt x="832931" y="332064"/>
                  <a:pt x="783695" y="406725"/>
                  <a:pt x="736600" y="482600"/>
                </a:cubicBezTo>
                <a:cubicBezTo>
                  <a:pt x="707492" y="529497"/>
                  <a:pt x="678317" y="576374"/>
                  <a:pt x="647700" y="622300"/>
                </a:cubicBezTo>
                <a:cubicBezTo>
                  <a:pt x="619036" y="665296"/>
                  <a:pt x="585386" y="704990"/>
                  <a:pt x="558800" y="749300"/>
                </a:cubicBezTo>
                <a:cubicBezTo>
                  <a:pt x="533400" y="791633"/>
                  <a:pt x="510478" y="835556"/>
                  <a:pt x="482600" y="876300"/>
                </a:cubicBezTo>
                <a:cubicBezTo>
                  <a:pt x="455344" y="916135"/>
                  <a:pt x="420474" y="950439"/>
                  <a:pt x="393700" y="990600"/>
                </a:cubicBezTo>
                <a:cubicBezTo>
                  <a:pt x="258519" y="1193371"/>
                  <a:pt x="348615" y="1079024"/>
                  <a:pt x="254000" y="1244600"/>
                </a:cubicBezTo>
                <a:cubicBezTo>
                  <a:pt x="238854" y="1271105"/>
                  <a:pt x="217818" y="1294000"/>
                  <a:pt x="203200" y="1320800"/>
                </a:cubicBezTo>
                <a:cubicBezTo>
                  <a:pt x="174737" y="1372982"/>
                  <a:pt x="177580" y="1391639"/>
                  <a:pt x="165100" y="1447800"/>
                </a:cubicBezTo>
                <a:cubicBezTo>
                  <a:pt x="161314" y="1464839"/>
                  <a:pt x="155823" y="1481484"/>
                  <a:pt x="152400" y="1498600"/>
                </a:cubicBezTo>
                <a:cubicBezTo>
                  <a:pt x="147350" y="1523850"/>
                  <a:pt x="147843" y="1550371"/>
                  <a:pt x="139700" y="1574800"/>
                </a:cubicBezTo>
                <a:cubicBezTo>
                  <a:pt x="134873" y="1589280"/>
                  <a:pt x="121126" y="1599248"/>
                  <a:pt x="114300" y="1612900"/>
                </a:cubicBezTo>
                <a:cubicBezTo>
                  <a:pt x="96132" y="1649236"/>
                  <a:pt x="98655" y="1688178"/>
                  <a:pt x="88900" y="1727200"/>
                </a:cubicBezTo>
                <a:cubicBezTo>
                  <a:pt x="82406" y="1753175"/>
                  <a:pt x="68751" y="1777146"/>
                  <a:pt x="63500" y="1803400"/>
                </a:cubicBezTo>
                <a:cubicBezTo>
                  <a:pt x="45549" y="1893154"/>
                  <a:pt x="57626" y="1846422"/>
                  <a:pt x="25400" y="1943100"/>
                </a:cubicBezTo>
                <a:lnTo>
                  <a:pt x="12700" y="1981200"/>
                </a:lnTo>
                <a:lnTo>
                  <a:pt x="0" y="2019300"/>
                </a:lnTo>
                <a:cubicBezTo>
                  <a:pt x="12575" y="2057026"/>
                  <a:pt x="20611" y="2103411"/>
                  <a:pt x="50800" y="2133600"/>
                </a:cubicBezTo>
                <a:cubicBezTo>
                  <a:pt x="65767" y="2148567"/>
                  <a:pt x="85529" y="2157925"/>
                  <a:pt x="101600" y="2171700"/>
                </a:cubicBezTo>
                <a:cubicBezTo>
                  <a:pt x="115237" y="2183389"/>
                  <a:pt x="124547" y="2200157"/>
                  <a:pt x="139700" y="2209800"/>
                </a:cubicBezTo>
                <a:lnTo>
                  <a:pt x="317500" y="2298700"/>
                </a:lnTo>
                <a:cubicBezTo>
                  <a:pt x="360518" y="2320209"/>
                  <a:pt x="438007" y="2360818"/>
                  <a:pt x="482600" y="2374900"/>
                </a:cubicBezTo>
                <a:cubicBezTo>
                  <a:pt x="532533" y="2390668"/>
                  <a:pt x="584361" y="2399674"/>
                  <a:pt x="635000" y="2413000"/>
                </a:cubicBezTo>
                <a:cubicBezTo>
                  <a:pt x="732191" y="2438577"/>
                  <a:pt x="762395" y="2456681"/>
                  <a:pt x="876300" y="2463800"/>
                </a:cubicBezTo>
                <a:lnTo>
                  <a:pt x="1079500" y="2476500"/>
                </a:lnTo>
                <a:cubicBezTo>
                  <a:pt x="1151467" y="2472267"/>
                  <a:pt x="1223605" y="2470327"/>
                  <a:pt x="1295400" y="2463800"/>
                </a:cubicBezTo>
                <a:cubicBezTo>
                  <a:pt x="1320630" y="2461506"/>
                  <a:pt x="1370297" y="2449844"/>
                  <a:pt x="1397000" y="2438400"/>
                </a:cubicBezTo>
                <a:cubicBezTo>
                  <a:pt x="1414401" y="2430942"/>
                  <a:pt x="1430399" y="2420458"/>
                  <a:pt x="1447800" y="2413000"/>
                </a:cubicBezTo>
                <a:cubicBezTo>
                  <a:pt x="1519040" y="2382468"/>
                  <a:pt x="1452459" y="2423038"/>
                  <a:pt x="1536700" y="2374900"/>
                </a:cubicBezTo>
                <a:cubicBezTo>
                  <a:pt x="1585456" y="2347040"/>
                  <a:pt x="1584012" y="2336702"/>
                  <a:pt x="1638300" y="2298700"/>
                </a:cubicBezTo>
                <a:cubicBezTo>
                  <a:pt x="1658522" y="2284544"/>
                  <a:pt x="1682053" y="2275411"/>
                  <a:pt x="1701800" y="2260600"/>
                </a:cubicBezTo>
                <a:cubicBezTo>
                  <a:pt x="1773299" y="2206976"/>
                  <a:pt x="1709858" y="2227142"/>
                  <a:pt x="1790700" y="2146300"/>
                </a:cubicBezTo>
                <a:lnTo>
                  <a:pt x="1828800" y="2108200"/>
                </a:lnTo>
                <a:cubicBezTo>
                  <a:pt x="1853302" y="1985688"/>
                  <a:pt x="1823297" y="2093805"/>
                  <a:pt x="1866900" y="2006600"/>
                </a:cubicBezTo>
                <a:cubicBezTo>
                  <a:pt x="1877095" y="1986210"/>
                  <a:pt x="1880218" y="1962432"/>
                  <a:pt x="1892300" y="1943100"/>
                </a:cubicBezTo>
                <a:cubicBezTo>
                  <a:pt x="1901819" y="1927870"/>
                  <a:pt x="1920437" y="1919944"/>
                  <a:pt x="1930400" y="1905000"/>
                </a:cubicBezTo>
                <a:cubicBezTo>
                  <a:pt x="2022664" y="1766603"/>
                  <a:pt x="1919243" y="1878057"/>
                  <a:pt x="2006600" y="1790700"/>
                </a:cubicBezTo>
                <a:cubicBezTo>
                  <a:pt x="2038522" y="1694935"/>
                  <a:pt x="1995461" y="1812977"/>
                  <a:pt x="2044700" y="1714500"/>
                </a:cubicBezTo>
                <a:cubicBezTo>
                  <a:pt x="2054895" y="1694110"/>
                  <a:pt x="2060841" y="1671832"/>
                  <a:pt x="2070100" y="1651000"/>
                </a:cubicBezTo>
                <a:cubicBezTo>
                  <a:pt x="2077789" y="1633700"/>
                  <a:pt x="2088469" y="1617778"/>
                  <a:pt x="2095500" y="1600200"/>
                </a:cubicBezTo>
                <a:cubicBezTo>
                  <a:pt x="2105444" y="1575341"/>
                  <a:pt x="2112433" y="1549400"/>
                  <a:pt x="2120900" y="1524000"/>
                </a:cubicBezTo>
                <a:cubicBezTo>
                  <a:pt x="2125133" y="1511300"/>
                  <a:pt x="2126174" y="1497039"/>
                  <a:pt x="2133600" y="1485900"/>
                </a:cubicBezTo>
                <a:cubicBezTo>
                  <a:pt x="2196141" y="1392088"/>
                  <a:pt x="2166084" y="1434122"/>
                  <a:pt x="2222500" y="1358900"/>
                </a:cubicBezTo>
                <a:cubicBezTo>
                  <a:pt x="2227398" y="1339308"/>
                  <a:pt x="2247900" y="1260723"/>
                  <a:pt x="2247900" y="1244600"/>
                </a:cubicBezTo>
                <a:cubicBezTo>
                  <a:pt x="2247900" y="1075267"/>
                  <a:pt x="2252248" y="1037397"/>
                  <a:pt x="2184400" y="901700"/>
                </a:cubicBezTo>
                <a:cubicBezTo>
                  <a:pt x="2152174" y="837248"/>
                  <a:pt x="2174752" y="861402"/>
                  <a:pt x="2120900" y="825500"/>
                </a:cubicBezTo>
                <a:cubicBezTo>
                  <a:pt x="2064113" y="711926"/>
                  <a:pt x="2106021" y="735874"/>
                  <a:pt x="2032000" y="711200"/>
                </a:cubicBezTo>
                <a:cubicBezTo>
                  <a:pt x="2015067" y="685800"/>
                  <a:pt x="2005297" y="653742"/>
                  <a:pt x="1981200" y="635000"/>
                </a:cubicBezTo>
                <a:lnTo>
                  <a:pt x="1866900" y="546100"/>
                </a:lnTo>
                <a:cubicBezTo>
                  <a:pt x="1850123" y="533194"/>
                  <a:pt x="1831067" y="522967"/>
                  <a:pt x="1816100" y="508000"/>
                </a:cubicBezTo>
                <a:cubicBezTo>
                  <a:pt x="1783311" y="475211"/>
                  <a:pt x="1755309" y="442419"/>
                  <a:pt x="1714500" y="419100"/>
                </a:cubicBezTo>
                <a:cubicBezTo>
                  <a:pt x="1702877" y="412458"/>
                  <a:pt x="1689100" y="410633"/>
                  <a:pt x="1676400" y="406400"/>
                </a:cubicBezTo>
                <a:cubicBezTo>
                  <a:pt x="1608667" y="304800"/>
                  <a:pt x="1697567" y="427567"/>
                  <a:pt x="1612900" y="342900"/>
                </a:cubicBezTo>
                <a:cubicBezTo>
                  <a:pt x="1602107" y="332107"/>
                  <a:pt x="1598293" y="315593"/>
                  <a:pt x="1587500" y="304800"/>
                </a:cubicBezTo>
                <a:cubicBezTo>
                  <a:pt x="1573010" y="290310"/>
                  <a:pt x="1466724" y="217975"/>
                  <a:pt x="1460500" y="215900"/>
                </a:cubicBezTo>
                <a:cubicBezTo>
                  <a:pt x="1447800" y="211667"/>
                  <a:pt x="1434374" y="209187"/>
                  <a:pt x="1422400" y="203200"/>
                </a:cubicBezTo>
                <a:cubicBezTo>
                  <a:pt x="1408748" y="196374"/>
                  <a:pt x="1398248" y="183999"/>
                  <a:pt x="1384300" y="177800"/>
                </a:cubicBezTo>
                <a:cubicBezTo>
                  <a:pt x="1359834" y="166926"/>
                  <a:pt x="1330377" y="167252"/>
                  <a:pt x="1308100" y="152400"/>
                </a:cubicBezTo>
                <a:cubicBezTo>
                  <a:pt x="1295400" y="143933"/>
                  <a:pt x="1284029" y="133013"/>
                  <a:pt x="1270000" y="127000"/>
                </a:cubicBezTo>
                <a:cubicBezTo>
                  <a:pt x="1220304" y="105702"/>
                  <a:pt x="1194222" y="123048"/>
                  <a:pt x="1143000" y="88900"/>
                </a:cubicBezTo>
                <a:cubicBezTo>
                  <a:pt x="1130300" y="80433"/>
                  <a:pt x="1119192" y="68859"/>
                  <a:pt x="1104900" y="63500"/>
                </a:cubicBezTo>
                <a:cubicBezTo>
                  <a:pt x="1084689" y="55921"/>
                  <a:pt x="1041400" y="50800"/>
                  <a:pt x="1041400" y="50800"/>
                </a:cubicBezTo>
                <a:lnTo>
                  <a:pt x="100330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accent4">
                    <a:lumMod val="50000"/>
                  </a:schemeClr>
                </a:solidFill>
              </a:rPr>
              <a:t>Ú</a:t>
            </a:r>
            <a:r>
              <a:rPr lang="es-ES" sz="2000" b="1" dirty="0" smtClean="0">
                <a:solidFill>
                  <a:schemeClr val="accent4">
                    <a:lumMod val="50000"/>
                  </a:schemeClr>
                </a:solidFill>
              </a:rPr>
              <a:t>ltima zafra </a:t>
            </a:r>
            <a:r>
              <a:rPr lang="es-ES" sz="2000" b="1" dirty="0" err="1" smtClean="0">
                <a:solidFill>
                  <a:schemeClr val="accent4">
                    <a:lumMod val="50000"/>
                  </a:schemeClr>
                </a:solidFill>
              </a:rPr>
              <a:t>Rto</a:t>
            </a:r>
            <a:r>
              <a:rPr lang="es-ES" sz="2000" b="1" dirty="0" smtClean="0">
                <a:solidFill>
                  <a:schemeClr val="accent4">
                    <a:lumMod val="50000"/>
                  </a:schemeClr>
                </a:solidFill>
              </a:rPr>
              <a:t> promedio </a:t>
            </a:r>
          </a:p>
          <a:p>
            <a:pPr algn="ctr"/>
            <a:r>
              <a:rPr lang="es-ES" sz="2000" b="1" dirty="0" smtClean="0">
                <a:solidFill>
                  <a:schemeClr val="accent4">
                    <a:lumMod val="50000"/>
                  </a:schemeClr>
                </a:solidFill>
              </a:rPr>
              <a:t>8600 kg por ha</a:t>
            </a:r>
            <a:endParaRPr lang="es-ES" sz="2000" b="1" dirty="0">
              <a:solidFill>
                <a:schemeClr val="accent4">
                  <a:lumMod val="50000"/>
                </a:schemeClr>
              </a:solidFill>
            </a:endParaRPr>
          </a:p>
        </p:txBody>
      </p:sp>
      <p:sp>
        <p:nvSpPr>
          <p:cNvPr id="6" name="5 CuadroTexto"/>
          <p:cNvSpPr txBox="1"/>
          <p:nvPr/>
        </p:nvSpPr>
        <p:spPr>
          <a:xfrm>
            <a:off x="2786050" y="4929198"/>
            <a:ext cx="2376264" cy="70788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s-ES" sz="2000" b="1" dirty="0" smtClean="0"/>
              <a:t>12 kg de consumo per </a:t>
            </a:r>
            <a:r>
              <a:rPr lang="es-ES" sz="2000" b="1" dirty="0" err="1" smtClean="0"/>
              <a:t>capita</a:t>
            </a:r>
            <a:r>
              <a:rPr lang="es-ES" sz="2000" b="1" dirty="0" smtClean="0"/>
              <a:t> interno</a:t>
            </a:r>
            <a:endParaRPr lang="es-ES" sz="2000" b="1" dirty="0"/>
          </a:p>
        </p:txBody>
      </p:sp>
      <p:sp>
        <p:nvSpPr>
          <p:cNvPr id="7" name="6 Rectángulo"/>
          <p:cNvSpPr/>
          <p:nvPr/>
        </p:nvSpPr>
        <p:spPr>
          <a:xfrm>
            <a:off x="2357422" y="500042"/>
            <a:ext cx="2088232" cy="12382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2000" b="1" dirty="0" smtClean="0"/>
              <a:t>500 productores </a:t>
            </a:r>
            <a:r>
              <a:rPr lang="es-ES" sz="2000" b="1" dirty="0" err="1" smtClean="0"/>
              <a:t>aprox</a:t>
            </a:r>
            <a:endParaRPr lang="es-ES" sz="2000" b="1" dirty="0"/>
          </a:p>
        </p:txBody>
      </p:sp>
      <p:sp>
        <p:nvSpPr>
          <p:cNvPr id="8" name="7 Título"/>
          <p:cNvSpPr>
            <a:spLocks noGrp="1"/>
          </p:cNvSpPr>
          <p:nvPr>
            <p:ph type="title"/>
          </p:nvPr>
        </p:nvSpPr>
        <p:spPr>
          <a:xfrm>
            <a:off x="214282" y="3071810"/>
            <a:ext cx="3348486" cy="1000132"/>
          </a:xfrm>
          <a:solidFill>
            <a:srgbClr val="FFFF00"/>
          </a:solidFill>
        </p:spPr>
        <p:txBody>
          <a:bodyPr>
            <a:normAutofit/>
          </a:bodyPr>
          <a:lstStyle/>
          <a:p>
            <a:r>
              <a:rPr lang="es-ES_tradnl" sz="2400" dirty="0" smtClean="0"/>
              <a:t>Área promedio de cultivo      320 has</a:t>
            </a:r>
            <a:endParaRPr lang="es-ES_tradnl" sz="2400" dirty="0"/>
          </a:p>
        </p:txBody>
      </p:sp>
      <p:sp>
        <p:nvSpPr>
          <p:cNvPr id="9" name="8 Marcador de número de diapositiva"/>
          <p:cNvSpPr>
            <a:spLocks noGrp="1"/>
          </p:cNvSpPr>
          <p:nvPr>
            <p:ph type="sldNum" sz="quarter" idx="12"/>
          </p:nvPr>
        </p:nvSpPr>
        <p:spPr>
          <a:xfrm>
            <a:off x="6500826" y="6000768"/>
            <a:ext cx="2133600" cy="365125"/>
          </a:xfrm>
        </p:spPr>
        <p:txBody>
          <a:bodyPr/>
          <a:lstStyle/>
          <a:p>
            <a:fld id="{240D5ECE-8B49-45CD-BE81-EF81920D1969}" type="slidenum">
              <a:rPr lang="es-ES_tradnl" b="1" smtClean="0">
                <a:solidFill>
                  <a:schemeClr val="tx1"/>
                </a:solidFill>
              </a:rPr>
              <a:pPr/>
              <a:t>7</a:t>
            </a:fld>
            <a:endParaRPr kumimoji="0" lang="es-ES_tradnl" b="1">
              <a:solidFill>
                <a:schemeClr val="tx1"/>
              </a:solidFill>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715200" cy="922114"/>
          </a:xfrm>
          <a:solidFill>
            <a:schemeClr val="accent2">
              <a:lumMod val="75000"/>
            </a:schemeClr>
          </a:solidFill>
        </p:spPr>
        <p:style>
          <a:lnRef idx="3">
            <a:schemeClr val="lt1"/>
          </a:lnRef>
          <a:fillRef idx="1">
            <a:schemeClr val="dk1"/>
          </a:fillRef>
          <a:effectRef idx="1">
            <a:schemeClr val="dk1"/>
          </a:effectRef>
          <a:fontRef idx="minor">
            <a:schemeClr val="lt1"/>
          </a:fontRef>
        </p:style>
        <p:txBody>
          <a:bodyPr>
            <a:normAutofit/>
          </a:bodyPr>
          <a:lstStyle/>
          <a:p>
            <a:r>
              <a:rPr lang="es-ES" sz="3600" dirty="0" smtClean="0"/>
              <a:t> </a:t>
            </a:r>
            <a:r>
              <a:rPr sz="3600" dirty="0" smtClean="0">
                <a:solidFill>
                  <a:schemeClr val="tx1"/>
                </a:solidFill>
              </a:rPr>
              <a:t>S</a:t>
            </a:r>
            <a:r>
              <a:rPr lang="es-ES" sz="3600" dirty="0" smtClean="0">
                <a:solidFill>
                  <a:schemeClr val="tx1"/>
                </a:solidFill>
              </a:rPr>
              <a:t>ituación del sector arrocero</a:t>
            </a:r>
            <a:endParaRPr lang="es-ES" sz="3600" dirty="0">
              <a:solidFill>
                <a:schemeClr val="tx1"/>
              </a:solidFill>
            </a:endParaRPr>
          </a:p>
        </p:txBody>
      </p:sp>
      <p:sp>
        <p:nvSpPr>
          <p:cNvPr id="3" name="2 Marcador de contenido"/>
          <p:cNvSpPr>
            <a:spLocks noGrp="1"/>
          </p:cNvSpPr>
          <p:nvPr>
            <p:ph idx="1"/>
          </p:nvPr>
        </p:nvSpPr>
        <p:spPr/>
        <p:txBody>
          <a:bodyPr>
            <a:normAutofit fontScale="77500" lnSpcReduction="20000"/>
          </a:bodyPr>
          <a:lstStyle/>
          <a:p>
            <a:pPr lvl="0"/>
            <a:r>
              <a:rPr lang="es-ES" dirty="0"/>
              <a:t>En los últimos años la situación </a:t>
            </a:r>
            <a:r>
              <a:rPr smtClean="0"/>
              <a:t>en</a:t>
            </a:r>
            <a:r>
              <a:rPr lang="es-ES" dirty="0" smtClean="0"/>
              <a:t> </a:t>
            </a:r>
            <a:r>
              <a:rPr lang="es-ES" dirty="0"/>
              <a:t>el sector arrocero se ha ido deteriorando </a:t>
            </a:r>
            <a:r>
              <a:rPr lang="es-ES" dirty="0" smtClean="0"/>
              <a:t>por un constante aumento en los costos de producción, con un precio de venta en los mercados internacionales que se mantenía estable. En la ultima zafra los costos </a:t>
            </a:r>
            <a:r>
              <a:rPr smtClean="0"/>
              <a:t>matuvieron la tendencia de aumento</a:t>
            </a:r>
            <a:r>
              <a:rPr lang="es-ES" dirty="0" smtClean="0"/>
              <a:t>, y lamentablemente los precios en el mercado internacional  han bajado. A esto se suma  la dificultad en el acceso a los mercados, lo que esta provocando una lentitud  en la comercialización de la actual zafra. </a:t>
            </a:r>
          </a:p>
          <a:p>
            <a:pPr lvl="0"/>
            <a:endParaRPr smtClean="0"/>
          </a:p>
          <a:p>
            <a:pPr lvl="0"/>
            <a:r>
              <a:rPr smtClean="0"/>
              <a:t>La rentabilidad del sector a descendido progresivamente, llegando a esta ultima zafra con resultados  negativos. Esto </a:t>
            </a:r>
            <a:r>
              <a:rPr lang="es-ES" dirty="0" smtClean="0"/>
              <a:t> se refleja en </a:t>
            </a:r>
            <a:r>
              <a:rPr lang="es-ES" dirty="0"/>
              <a:t>el área sembrada y </a:t>
            </a:r>
            <a:r>
              <a:rPr smtClean="0"/>
              <a:t>el numero de productores arroceros en actividad</a:t>
            </a:r>
            <a:r>
              <a:rPr lang="es-ES" dirty="0" smtClean="0"/>
              <a:t>. </a:t>
            </a:r>
          </a:p>
        </p:txBody>
      </p:sp>
      <p:sp>
        <p:nvSpPr>
          <p:cNvPr id="4" name="3 Marcador de número de diapositiva"/>
          <p:cNvSpPr>
            <a:spLocks noGrp="1"/>
          </p:cNvSpPr>
          <p:nvPr>
            <p:ph type="sldNum" sz="quarter" idx="12"/>
          </p:nvPr>
        </p:nvSpPr>
        <p:spPr>
          <a:xfrm>
            <a:off x="6572264" y="6000768"/>
            <a:ext cx="2133600" cy="365125"/>
          </a:xfrm>
        </p:spPr>
        <p:txBody>
          <a:bodyPr/>
          <a:lstStyle/>
          <a:p>
            <a:fld id="{240D5ECE-8B49-45CD-BE81-EF81920D1969}" type="slidenum">
              <a:rPr lang="es-ES_tradnl" b="1" smtClean="0"/>
              <a:pPr/>
              <a:t>8</a:t>
            </a:fld>
            <a:endParaRPr kumimoji="0" lang="es-ES_tradnl" b="1" dirty="0"/>
          </a:p>
        </p:txBody>
      </p:sp>
    </p:spTree>
    <p:extLst>
      <p:ext uri="{BB962C8B-B14F-4D97-AF65-F5344CB8AC3E}">
        <p14:creationId xmlns:p14="http://schemas.microsoft.com/office/powerpoint/2010/main" val="119042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Oval 3"/>
          <p:cNvSpPr/>
          <p:nvPr/>
        </p:nvSpPr>
        <p:spPr>
          <a:xfrm>
            <a:off x="7620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prstClr val="white"/>
                </a:solidFill>
              </a:rPr>
              <a:t>             </a:t>
            </a:r>
          </a:p>
        </p:txBody>
      </p:sp>
      <p:sp>
        <p:nvSpPr>
          <p:cNvPr id="8" name="Oval 7"/>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prstClr val="white"/>
                </a:solidFill>
              </a:rPr>
              <a:t>       </a:t>
            </a:r>
          </a:p>
        </p:txBody>
      </p:sp>
      <p:sp>
        <p:nvSpPr>
          <p:cNvPr id="17" name="TextBox 16"/>
          <p:cNvSpPr txBox="1"/>
          <p:nvPr/>
        </p:nvSpPr>
        <p:spPr>
          <a:xfrm>
            <a:off x="1159728" y="1531434"/>
            <a:ext cx="1219200" cy="2708434"/>
          </a:xfrm>
          <a:prstGeom prst="rect">
            <a:avLst/>
          </a:prstGeom>
          <a:noFill/>
        </p:spPr>
        <p:txBody>
          <a:bodyPr wrap="square" rtlCol="0">
            <a:spAutoFit/>
          </a:bodyPr>
          <a:lstStyle/>
          <a:p>
            <a:r>
              <a:rPr lang="es-ES" sz="17000" b="1">
                <a:solidFill>
                  <a:srgbClr val="2A7A9E">
                    <a:alpha val="40000"/>
                  </a:srgbClr>
                </a:solidFill>
                <a:cs typeface="Arial" pitchFamily="34" charset="0"/>
              </a:rPr>
              <a:t>2</a:t>
            </a:r>
          </a:p>
        </p:txBody>
      </p:sp>
      <p:sp>
        <p:nvSpPr>
          <p:cNvPr id="21" name="20 Título"/>
          <p:cNvSpPr>
            <a:spLocks noGrp="1"/>
          </p:cNvSpPr>
          <p:nvPr>
            <p:ph type="title"/>
          </p:nvPr>
        </p:nvSpPr>
        <p:spPr/>
        <p:txBody>
          <a:bodyPr/>
          <a:lstStyle/>
          <a:p>
            <a:endParaRPr lang="es-ES_tradnl"/>
          </a:p>
        </p:txBody>
      </p:sp>
      <p:sp>
        <p:nvSpPr>
          <p:cNvPr id="22" name="21 Marcador de texto"/>
          <p:cNvSpPr>
            <a:spLocks noGrp="1"/>
          </p:cNvSpPr>
          <p:nvPr>
            <p:ph type="body" idx="1"/>
          </p:nvPr>
        </p:nvSpPr>
        <p:spPr/>
        <p:txBody>
          <a:bodyPr/>
          <a:lstStyle/>
          <a:p>
            <a:endParaRPr lang="es-ES_tradnl"/>
          </a:p>
        </p:txBody>
      </p:sp>
      <p:sp>
        <p:nvSpPr>
          <p:cNvPr id="2" name="1 Rectángulo"/>
          <p:cNvSpPr/>
          <p:nvPr/>
        </p:nvSpPr>
        <p:spPr>
          <a:xfrm>
            <a:off x="2819400" y="908720"/>
            <a:ext cx="6082952" cy="369332"/>
          </a:xfrm>
          <a:prstGeom prst="rect">
            <a:avLst/>
          </a:prstGeom>
        </p:spPr>
        <p:txBody>
          <a:bodyPr wrap="square">
            <a:spAutoFit/>
          </a:bodyPr>
          <a:lstStyle/>
          <a:p>
            <a:pPr algn="ctr"/>
            <a:r>
              <a:rPr lang="es-UY" b="1" dirty="0">
                <a:solidFill>
                  <a:schemeClr val="accent2">
                    <a:lumMod val="75000"/>
                  </a:schemeClr>
                </a:solidFill>
              </a:rPr>
              <a:t> </a:t>
            </a:r>
            <a:endParaRPr lang="es-UY" sz="1400" dirty="0">
              <a:solidFill>
                <a:schemeClr val="accent3">
                  <a:lumMod val="50000"/>
                </a:schemeClr>
              </a:solidFill>
            </a:endParaRPr>
          </a:p>
        </p:txBody>
      </p:sp>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50207" y="968375"/>
            <a:ext cx="5621337" cy="491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936" y="1844824"/>
            <a:ext cx="3663726"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22 Marcador de número de diapositiva"/>
          <p:cNvSpPr>
            <a:spLocks noGrp="1"/>
          </p:cNvSpPr>
          <p:nvPr>
            <p:ph type="sldNum" sz="quarter" idx="12"/>
          </p:nvPr>
        </p:nvSpPr>
        <p:spPr>
          <a:xfrm>
            <a:off x="6572264" y="6000768"/>
            <a:ext cx="2133600" cy="365125"/>
          </a:xfrm>
        </p:spPr>
        <p:txBody>
          <a:bodyPr/>
          <a:lstStyle/>
          <a:p>
            <a:fld id="{240D5ECE-8B49-45CD-BE81-EF81920D1969}" type="slidenum">
              <a:rPr lang="es-ES_tradnl" b="1" smtClean="0"/>
              <a:pPr/>
              <a:t>9</a:t>
            </a:fld>
            <a:endParaRPr kumimoji="0" lang="es-ES_tradnl" b="1" dirty="0"/>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heme/theme1.xml><?xml version="1.0" encoding="utf-8"?>
<a:theme xmlns:a="http://schemas.openxmlformats.org/drawingml/2006/main" name="Presentación de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esentación de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IntroducingPowerPoint2010</Template>
  <TotalTime>0</TotalTime>
  <Words>2777</Words>
  <Application>Microsoft Office PowerPoint</Application>
  <PresentationFormat>Presentación en pantalla (4:3)</PresentationFormat>
  <Paragraphs>335</Paragraphs>
  <Slides>36</Slides>
  <Notes>7</Notes>
  <HiddenSlides>0</HiddenSlides>
  <MMClips>0</MMClips>
  <ScaleCrop>false</ScaleCrop>
  <HeadingPairs>
    <vt:vector size="4" baseType="variant">
      <vt:variant>
        <vt:lpstr>Tema</vt:lpstr>
      </vt:variant>
      <vt:variant>
        <vt:i4>2</vt:i4>
      </vt:variant>
      <vt:variant>
        <vt:lpstr>Títulos de diapositiva</vt:lpstr>
      </vt:variant>
      <vt:variant>
        <vt:i4>36</vt:i4>
      </vt:variant>
    </vt:vector>
  </HeadingPairs>
  <TitlesOfParts>
    <vt:vector size="38" baseType="lpstr">
      <vt:lpstr>Presentación de PowerPoint 2010</vt:lpstr>
      <vt:lpstr>1_Presentación de PowerPoint 2010</vt:lpstr>
      <vt:lpstr>Ing. Agr. Martín Domingo Uría Shaw Directivo Asociación Cultivadores de Arroz</vt:lpstr>
      <vt:lpstr>Presentación de PowerPoint</vt:lpstr>
      <vt:lpstr>Presentación de PowerPoint</vt:lpstr>
      <vt:lpstr>Aspectos productivos</vt:lpstr>
      <vt:lpstr>¿Cómo se organiza el sector arrocero?</vt:lpstr>
      <vt:lpstr>El ARROZ en números</vt:lpstr>
      <vt:lpstr>Área promedio de cultivo      320 has</vt:lpstr>
      <vt:lpstr> Situación del sector arrocero</vt:lpstr>
      <vt:lpstr>Presentación de PowerPoint</vt:lpstr>
      <vt:lpstr>Impactos de la producción arrocera  ECONÓMICO, SOCIAL Y AMBIENTAL</vt:lpstr>
      <vt:lpstr>Impacto Económico</vt:lpstr>
      <vt:lpstr>RESULTADO</vt:lpstr>
      <vt:lpstr>Presentación de PowerPoint</vt:lpstr>
      <vt:lpstr>Impacto Social</vt:lpstr>
      <vt:lpstr>Impacto Social</vt:lpstr>
      <vt:lpstr>Empleo y calificación de trabajadores</vt:lpstr>
      <vt:lpstr>SALUD Y SEGURIDAD DEL TRABAJADOR</vt:lpstr>
      <vt:lpstr>Impactos a nivel de infraestructura: electrificación, riego, caminos y rutas, industrias.</vt:lpstr>
      <vt:lpstr> PROGRAMA ELECTRIFICACIÓN </vt:lpstr>
      <vt:lpstr>Presentación de PowerPoint</vt:lpstr>
      <vt:lpstr> PROGRAMA de ELECTRIFICACIÓN </vt:lpstr>
      <vt:lpstr>Infraestructura para  Riego </vt:lpstr>
      <vt:lpstr>Embalses de agua e</vt:lpstr>
      <vt:lpstr>Impactos a nivel medioambiente</vt:lpstr>
      <vt:lpstr>Guía de Buenas Prácticas Agrícolas</vt:lpstr>
      <vt:lpstr>Impactos a nivel medioambiente: INOCUIDAD</vt:lpstr>
      <vt:lpstr>Presentación de PowerPoint</vt:lpstr>
      <vt:lpstr>Presentación de PowerPoint</vt:lpstr>
      <vt:lpstr>Aspectos generales de la estrategia ambiental </vt:lpstr>
      <vt:lpstr>Presentación de PowerPoint</vt:lpstr>
      <vt:lpstr>Aspectos Generales:  elementos a destacar</vt:lpstr>
      <vt:lpstr>Presentación de PowerPoint</vt:lpstr>
      <vt:lpstr>Presentación de PowerPoint</vt:lpstr>
      <vt:lpstr>Presentación de PowerPoint</vt:lpstr>
      <vt:lpstr> 600 es el  numero promedio aprox. de productores en los últimos 10 años </vt:lpstr>
      <vt:lpstr> Muchas 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2014-10-07T19:12:44Z</dcterms:created>
  <dcterms:modified xsi:type="dcterms:W3CDTF">2015-06-15T20:34:51Z</dcterms:modified>
</cp:coreProperties>
</file>