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34"/>
  </p:notesMasterIdLst>
  <p:handoutMasterIdLst>
    <p:handoutMasterId r:id="rId35"/>
  </p:handoutMasterIdLst>
  <p:sldIdLst>
    <p:sldId id="277" r:id="rId3"/>
    <p:sldId id="258" r:id="rId4"/>
    <p:sldId id="278" r:id="rId5"/>
    <p:sldId id="314" r:id="rId6"/>
    <p:sldId id="316" r:id="rId7"/>
    <p:sldId id="263" r:id="rId8"/>
    <p:sldId id="326" r:id="rId9"/>
    <p:sldId id="328" r:id="rId10"/>
    <p:sldId id="329" r:id="rId11"/>
    <p:sldId id="331" r:id="rId12"/>
    <p:sldId id="318" r:id="rId13"/>
    <p:sldId id="319" r:id="rId14"/>
    <p:sldId id="347" r:id="rId15"/>
    <p:sldId id="345" r:id="rId16"/>
    <p:sldId id="346" r:id="rId17"/>
    <p:sldId id="352" r:id="rId18"/>
    <p:sldId id="344" r:id="rId19"/>
    <p:sldId id="332" r:id="rId20"/>
    <p:sldId id="320" r:id="rId21"/>
    <p:sldId id="333" r:id="rId22"/>
    <p:sldId id="270" r:id="rId23"/>
    <p:sldId id="339" r:id="rId24"/>
    <p:sldId id="341" r:id="rId25"/>
    <p:sldId id="340" r:id="rId26"/>
    <p:sldId id="343" r:id="rId27"/>
    <p:sldId id="342" r:id="rId28"/>
    <p:sldId id="280" r:id="rId29"/>
    <p:sldId id="322" r:id="rId30"/>
    <p:sldId id="321" r:id="rId31"/>
    <p:sldId id="354" r:id="rId32"/>
    <p:sldId id="313" r:id="rId33"/>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2" autoAdjust="0"/>
    <p:restoredTop sz="89825" autoAdjust="0"/>
  </p:normalViewPr>
  <p:slideViewPr>
    <p:cSldViewPr>
      <p:cViewPr>
        <p:scale>
          <a:sx n="75" d="100"/>
          <a:sy n="75" d="100"/>
        </p:scale>
        <p:origin x="-1332"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E:\Arroz%20Activo\arroz\Arroz\CLIMA\Analisis%20retrospectivo%20de%20rendimiento%20y%20parametros%20climaticos\planillas%20excel\Datos%20historicos%20Clima%20UEPL%20v4.1.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G:\Arroz%20201213\arroz\Arroz\CLIMA\Analisis%20retrospectivo%20de%20rendimiento%20y%20parametros%20climaticos\planillas%20excel\Datos%20historicos%20Clima%20UEPL%20v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UY" sz="1400"/>
              <a:t>Radiación PAR (Mj/m2/d)</a:t>
            </a:r>
          </a:p>
        </c:rich>
      </c:tx>
      <c:overlay val="0"/>
    </c:title>
    <c:autoTitleDeleted val="0"/>
    <c:plotArea>
      <c:layout/>
      <c:lineChart>
        <c:grouping val="standard"/>
        <c:varyColors val="0"/>
        <c:ser>
          <c:idx val="1"/>
          <c:order val="0"/>
          <c:tx>
            <c:strRef>
              <c:f>'Rad Hist'!$IN$200</c:f>
              <c:strCache>
                <c:ptCount val="1"/>
                <c:pt idx="0">
                  <c:v>Prom 72-14</c:v>
                </c:pt>
              </c:strCache>
            </c:strRef>
          </c:tx>
          <c:marker>
            <c:symbol val="none"/>
          </c:marker>
          <c:cat>
            <c:strRef>
              <c:f>'Rad Hist'!$HM$201:$HM$206</c:f>
              <c:strCache>
                <c:ptCount val="6"/>
                <c:pt idx="0">
                  <c:v>1 DIC</c:v>
                </c:pt>
                <c:pt idx="1">
                  <c:v>2 DIC</c:v>
                </c:pt>
                <c:pt idx="2">
                  <c:v>1ENE</c:v>
                </c:pt>
                <c:pt idx="3">
                  <c:v>2ENE</c:v>
                </c:pt>
                <c:pt idx="4">
                  <c:v>1FEB</c:v>
                </c:pt>
                <c:pt idx="5">
                  <c:v>2FEB</c:v>
                </c:pt>
              </c:strCache>
            </c:strRef>
          </c:cat>
          <c:val>
            <c:numRef>
              <c:f>'Rad Hist'!$IN$201:$IN$206</c:f>
              <c:numCache>
                <c:formatCode>0.00</c:formatCode>
                <c:ptCount val="6"/>
                <c:pt idx="0">
                  <c:v>9.8296991790279993</c:v>
                </c:pt>
                <c:pt idx="1">
                  <c:v>9.8870123297646693</c:v>
                </c:pt>
                <c:pt idx="2">
                  <c:v>9.9365532921477868</c:v>
                </c:pt>
                <c:pt idx="3">
                  <c:v>9.5715690051543376</c:v>
                </c:pt>
                <c:pt idx="4">
                  <c:v>8.5268158757604731</c:v>
                </c:pt>
                <c:pt idx="5">
                  <c:v>8.1626549927602525</c:v>
                </c:pt>
              </c:numCache>
            </c:numRef>
          </c:val>
          <c:smooth val="0"/>
        </c:ser>
        <c:dLbls>
          <c:showLegendKey val="0"/>
          <c:showVal val="0"/>
          <c:showCatName val="0"/>
          <c:showSerName val="0"/>
          <c:showPercent val="0"/>
          <c:showBubbleSize val="0"/>
        </c:dLbls>
        <c:marker val="1"/>
        <c:smooth val="0"/>
        <c:axId val="36370944"/>
        <c:axId val="36592384"/>
      </c:lineChart>
      <c:catAx>
        <c:axId val="36370944"/>
        <c:scaling>
          <c:orientation val="minMax"/>
        </c:scaling>
        <c:delete val="0"/>
        <c:axPos val="b"/>
        <c:numFmt formatCode="General" sourceLinked="1"/>
        <c:majorTickMark val="none"/>
        <c:minorTickMark val="none"/>
        <c:tickLblPos val="nextTo"/>
        <c:crossAx val="36592384"/>
        <c:crosses val="autoZero"/>
        <c:auto val="1"/>
        <c:lblAlgn val="ctr"/>
        <c:lblOffset val="100"/>
        <c:noMultiLvlLbl val="0"/>
      </c:catAx>
      <c:valAx>
        <c:axId val="36592384"/>
        <c:scaling>
          <c:orientation val="minMax"/>
          <c:max val="14"/>
        </c:scaling>
        <c:delete val="0"/>
        <c:axPos val="l"/>
        <c:majorGridlines/>
        <c:numFmt formatCode="0.00" sourceLinked="1"/>
        <c:majorTickMark val="none"/>
        <c:minorTickMark val="none"/>
        <c:tickLblPos val="nextTo"/>
        <c:crossAx val="36370944"/>
        <c:crosses val="autoZero"/>
        <c:crossBetween val="between"/>
      </c:valAx>
    </c:plotArea>
    <c:legend>
      <c:legendPos val="r"/>
      <c:layout>
        <c:manualLayout>
          <c:xMode val="edge"/>
          <c:yMode val="edge"/>
          <c:x val="0.75913671392955429"/>
          <c:y val="0.36384778879386476"/>
          <c:w val="0.22626817177920885"/>
          <c:h val="7.2420154393400438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ahoma" pitchFamily="34" charset="0"/>
                <a:ea typeface="Tahoma" pitchFamily="34" charset="0"/>
                <a:cs typeface="Tahoma" pitchFamily="34" charset="0"/>
              </a:defRPr>
            </a:pPr>
            <a:r>
              <a:rPr lang="es-UY" b="1" dirty="0">
                <a:latin typeface="Tahoma" pitchFamily="34" charset="0"/>
                <a:ea typeface="Tahoma" pitchFamily="34" charset="0"/>
                <a:cs typeface="Tahoma" pitchFamily="34" charset="0"/>
              </a:rPr>
              <a:t>Radiación</a:t>
            </a:r>
          </a:p>
          <a:p>
            <a:pPr>
              <a:defRPr>
                <a:latin typeface="Tahoma" pitchFamily="34" charset="0"/>
                <a:ea typeface="Tahoma" pitchFamily="34" charset="0"/>
                <a:cs typeface="Tahoma" pitchFamily="34" charset="0"/>
              </a:defRPr>
            </a:pPr>
            <a:r>
              <a:rPr lang="es-UY" b="1" dirty="0">
                <a:latin typeface="Tahoma" pitchFamily="34" charset="0"/>
                <a:ea typeface="Tahoma" pitchFamily="34" charset="0"/>
                <a:cs typeface="Tahoma" pitchFamily="34" charset="0"/>
              </a:rPr>
              <a:t>prefloración (20d) + llenado de granos (20d) </a:t>
            </a:r>
          </a:p>
          <a:p>
            <a:pPr>
              <a:defRPr>
                <a:latin typeface="Tahoma" pitchFamily="34" charset="0"/>
                <a:ea typeface="Tahoma" pitchFamily="34" charset="0"/>
                <a:cs typeface="Tahoma" pitchFamily="34" charset="0"/>
              </a:defRPr>
            </a:pPr>
            <a:r>
              <a:rPr lang="es-UY" dirty="0">
                <a:latin typeface="Tahoma" pitchFamily="34" charset="0"/>
                <a:ea typeface="Tahoma" pitchFamily="34" charset="0"/>
                <a:cs typeface="Tahoma" pitchFamily="34" charset="0"/>
              </a:rPr>
              <a:t>según fecha de floración</a:t>
            </a:r>
          </a:p>
        </c:rich>
      </c:tx>
      <c:layout>
        <c:manualLayout>
          <c:xMode val="edge"/>
          <c:yMode val="edge"/>
          <c:x val="0.22056072866410367"/>
          <c:y val="2.0361984163744237E-2"/>
        </c:manualLayout>
      </c:layout>
      <c:overlay val="0"/>
      <c:spPr>
        <a:noFill/>
        <a:ln w="36940">
          <a:noFill/>
        </a:ln>
      </c:spPr>
    </c:title>
    <c:autoTitleDeleted val="0"/>
    <c:plotArea>
      <c:layout>
        <c:manualLayout>
          <c:layoutTarget val="inner"/>
          <c:xMode val="edge"/>
          <c:yMode val="edge"/>
          <c:x val="0.16219097409253619"/>
          <c:y val="0.22398190045248909"/>
          <c:w val="0.78779447874312525"/>
          <c:h val="0.68325791855203655"/>
        </c:manualLayout>
      </c:layout>
      <c:barChart>
        <c:barDir val="col"/>
        <c:grouping val="clustered"/>
        <c:varyColors val="0"/>
        <c:ser>
          <c:idx val="1"/>
          <c:order val="0"/>
          <c:spPr>
            <a:solidFill>
              <a:srgbClr val="969696"/>
            </a:solidFill>
            <a:ln w="36940">
              <a:noFill/>
            </a:ln>
          </c:spPr>
          <c:invertIfNegative val="0"/>
          <c:dPt>
            <c:idx val="61"/>
            <c:invertIfNegative val="0"/>
            <c:bubble3D val="0"/>
            <c:spPr>
              <a:solidFill>
                <a:srgbClr val="FF6600"/>
              </a:solidFill>
              <a:ln w="55411">
                <a:solidFill>
                  <a:srgbClr val="000000"/>
                </a:solidFill>
                <a:prstDash val="solid"/>
              </a:ln>
            </c:spPr>
          </c:dPt>
          <c:cat>
            <c:strRef>
              <c:f>'Rad Hist'!$DA$157:$DA$246</c:f>
              <c:strCache>
                <c:ptCount val="90"/>
                <c:pt idx="0">
                  <c:v>Dic1</c:v>
                </c:pt>
                <c:pt idx="1">
                  <c:v>Dic2</c:v>
                </c:pt>
                <c:pt idx="2">
                  <c:v>Dic3</c:v>
                </c:pt>
                <c:pt idx="3">
                  <c:v>Dic4</c:v>
                </c:pt>
                <c:pt idx="4">
                  <c:v>Dic5</c:v>
                </c:pt>
                <c:pt idx="5">
                  <c:v>Dic6</c:v>
                </c:pt>
                <c:pt idx="6">
                  <c:v>Dic7</c:v>
                </c:pt>
                <c:pt idx="7">
                  <c:v>Dic8</c:v>
                </c:pt>
                <c:pt idx="8">
                  <c:v>Dic9</c:v>
                </c:pt>
                <c:pt idx="9">
                  <c:v>Dic10</c:v>
                </c:pt>
                <c:pt idx="10">
                  <c:v>Dic11</c:v>
                </c:pt>
                <c:pt idx="11">
                  <c:v>Dic12</c:v>
                </c:pt>
                <c:pt idx="12">
                  <c:v>Dic13</c:v>
                </c:pt>
                <c:pt idx="13">
                  <c:v>Dic14</c:v>
                </c:pt>
                <c:pt idx="14">
                  <c:v>Dic15</c:v>
                </c:pt>
                <c:pt idx="15">
                  <c:v>Dic16</c:v>
                </c:pt>
                <c:pt idx="16">
                  <c:v>Dic17</c:v>
                </c:pt>
                <c:pt idx="17">
                  <c:v>Dic18</c:v>
                </c:pt>
                <c:pt idx="18">
                  <c:v>Dic19</c:v>
                </c:pt>
                <c:pt idx="19">
                  <c:v>Dic20</c:v>
                </c:pt>
                <c:pt idx="20">
                  <c:v>Dic21</c:v>
                </c:pt>
                <c:pt idx="21">
                  <c:v>Dic22</c:v>
                </c:pt>
                <c:pt idx="22">
                  <c:v>Dic23</c:v>
                </c:pt>
                <c:pt idx="23">
                  <c:v>Dic24</c:v>
                </c:pt>
                <c:pt idx="24">
                  <c:v>Dic25</c:v>
                </c:pt>
                <c:pt idx="25">
                  <c:v>Dic26</c:v>
                </c:pt>
                <c:pt idx="26">
                  <c:v>Dic27</c:v>
                </c:pt>
                <c:pt idx="27">
                  <c:v>Dic28</c:v>
                </c:pt>
                <c:pt idx="28">
                  <c:v>Dic29</c:v>
                </c:pt>
                <c:pt idx="29">
                  <c:v>Dic30</c:v>
                </c:pt>
                <c:pt idx="30">
                  <c:v>Dic31</c:v>
                </c:pt>
                <c:pt idx="31">
                  <c:v>Ene1</c:v>
                </c:pt>
                <c:pt idx="32">
                  <c:v>Ene2</c:v>
                </c:pt>
                <c:pt idx="33">
                  <c:v>Ene3</c:v>
                </c:pt>
                <c:pt idx="34">
                  <c:v>Ene4</c:v>
                </c:pt>
                <c:pt idx="35">
                  <c:v>Ene5</c:v>
                </c:pt>
                <c:pt idx="36">
                  <c:v>Ene6</c:v>
                </c:pt>
                <c:pt idx="37">
                  <c:v>Ene7</c:v>
                </c:pt>
                <c:pt idx="38">
                  <c:v>Ene8</c:v>
                </c:pt>
                <c:pt idx="39">
                  <c:v>Ene9</c:v>
                </c:pt>
                <c:pt idx="40">
                  <c:v>Ene10</c:v>
                </c:pt>
                <c:pt idx="41">
                  <c:v>Ene11</c:v>
                </c:pt>
                <c:pt idx="42">
                  <c:v>Ene12</c:v>
                </c:pt>
                <c:pt idx="43">
                  <c:v>Ene13</c:v>
                </c:pt>
                <c:pt idx="44">
                  <c:v>Ene14</c:v>
                </c:pt>
                <c:pt idx="45">
                  <c:v>Ene15</c:v>
                </c:pt>
                <c:pt idx="46">
                  <c:v>Ene16</c:v>
                </c:pt>
                <c:pt idx="47">
                  <c:v>Ene17</c:v>
                </c:pt>
                <c:pt idx="48">
                  <c:v>Ene18</c:v>
                </c:pt>
                <c:pt idx="49">
                  <c:v>Ene19</c:v>
                </c:pt>
                <c:pt idx="50">
                  <c:v>Ene20</c:v>
                </c:pt>
                <c:pt idx="51">
                  <c:v>Ene21</c:v>
                </c:pt>
                <c:pt idx="52">
                  <c:v>Ene22</c:v>
                </c:pt>
                <c:pt idx="53">
                  <c:v>Ene23</c:v>
                </c:pt>
                <c:pt idx="54">
                  <c:v>Ene24</c:v>
                </c:pt>
                <c:pt idx="55">
                  <c:v>Ene25</c:v>
                </c:pt>
                <c:pt idx="56">
                  <c:v>Ene26</c:v>
                </c:pt>
                <c:pt idx="57">
                  <c:v>Ene27</c:v>
                </c:pt>
                <c:pt idx="58">
                  <c:v>Ene28</c:v>
                </c:pt>
                <c:pt idx="59">
                  <c:v>Ene29</c:v>
                </c:pt>
                <c:pt idx="60">
                  <c:v>Ene30</c:v>
                </c:pt>
                <c:pt idx="61">
                  <c:v>Ene31</c:v>
                </c:pt>
                <c:pt idx="62">
                  <c:v>01-feb</c:v>
                </c:pt>
                <c:pt idx="63">
                  <c:v>02-feb</c:v>
                </c:pt>
                <c:pt idx="64">
                  <c:v>03-feb</c:v>
                </c:pt>
                <c:pt idx="65">
                  <c:v>04-feb</c:v>
                </c:pt>
                <c:pt idx="66">
                  <c:v>05-feb</c:v>
                </c:pt>
                <c:pt idx="67">
                  <c:v>06-feb</c:v>
                </c:pt>
                <c:pt idx="68">
                  <c:v>07-feb</c:v>
                </c:pt>
                <c:pt idx="69">
                  <c:v>08-feb</c:v>
                </c:pt>
                <c:pt idx="70">
                  <c:v>09-feb</c:v>
                </c:pt>
                <c:pt idx="71">
                  <c:v>10-feb</c:v>
                </c:pt>
                <c:pt idx="72">
                  <c:v>11-feb</c:v>
                </c:pt>
                <c:pt idx="73">
                  <c:v>12-feb</c:v>
                </c:pt>
                <c:pt idx="74">
                  <c:v>13-feb</c:v>
                </c:pt>
                <c:pt idx="75">
                  <c:v>14-feb</c:v>
                </c:pt>
                <c:pt idx="76">
                  <c:v>15-feb</c:v>
                </c:pt>
                <c:pt idx="77">
                  <c:v>16-feb</c:v>
                </c:pt>
                <c:pt idx="78">
                  <c:v>17-feb</c:v>
                </c:pt>
                <c:pt idx="79">
                  <c:v>18-feb</c:v>
                </c:pt>
                <c:pt idx="80">
                  <c:v>19-feb</c:v>
                </c:pt>
                <c:pt idx="81">
                  <c:v>20-feb</c:v>
                </c:pt>
                <c:pt idx="82">
                  <c:v>21-feb</c:v>
                </c:pt>
                <c:pt idx="83">
                  <c:v>22-feb</c:v>
                </c:pt>
                <c:pt idx="84">
                  <c:v>23-feb</c:v>
                </c:pt>
                <c:pt idx="85">
                  <c:v>24-feb</c:v>
                </c:pt>
                <c:pt idx="86">
                  <c:v>25-feb</c:v>
                </c:pt>
                <c:pt idx="87">
                  <c:v>26-feb</c:v>
                </c:pt>
                <c:pt idx="88">
                  <c:v>27-feb</c:v>
                </c:pt>
                <c:pt idx="89">
                  <c:v>28-feb</c:v>
                </c:pt>
              </c:strCache>
            </c:strRef>
          </c:cat>
          <c:val>
            <c:numRef>
              <c:f>'Rad Hist'!$DC$157:$DC$246</c:f>
              <c:numCache>
                <c:formatCode>General</c:formatCode>
                <c:ptCount val="90"/>
                <c:pt idx="9">
                  <c:v>100</c:v>
                </c:pt>
                <c:pt idx="19">
                  <c:v>100</c:v>
                </c:pt>
                <c:pt idx="31">
                  <c:v>100</c:v>
                </c:pt>
                <c:pt idx="40">
                  <c:v>100</c:v>
                </c:pt>
                <c:pt idx="50">
                  <c:v>100</c:v>
                </c:pt>
                <c:pt idx="61">
                  <c:v>100</c:v>
                </c:pt>
                <c:pt idx="71">
                  <c:v>100</c:v>
                </c:pt>
                <c:pt idx="81">
                  <c:v>100</c:v>
                </c:pt>
              </c:numCache>
            </c:numRef>
          </c:val>
        </c:ser>
        <c:dLbls>
          <c:showLegendKey val="0"/>
          <c:showVal val="0"/>
          <c:showCatName val="0"/>
          <c:showSerName val="0"/>
          <c:showPercent val="0"/>
          <c:showBubbleSize val="0"/>
        </c:dLbls>
        <c:gapWidth val="200"/>
        <c:overlap val="20"/>
        <c:axId val="36370432"/>
        <c:axId val="36570240"/>
      </c:barChart>
      <c:lineChart>
        <c:grouping val="standard"/>
        <c:varyColors val="0"/>
        <c:ser>
          <c:idx val="0"/>
          <c:order val="1"/>
          <c:spPr>
            <a:ln w="55411">
              <a:solidFill>
                <a:srgbClr val="000080"/>
              </a:solidFill>
              <a:prstDash val="solid"/>
            </a:ln>
          </c:spPr>
          <c:marker>
            <c:symbol val="diamond"/>
            <c:size val="5"/>
            <c:spPr>
              <a:solidFill>
                <a:srgbClr val="000080"/>
              </a:solidFill>
              <a:ln>
                <a:solidFill>
                  <a:srgbClr val="000080"/>
                </a:solidFill>
                <a:prstDash val="solid"/>
              </a:ln>
            </c:spPr>
          </c:marker>
          <c:dPt>
            <c:idx val="31"/>
            <c:marker>
              <c:symbol val="circle"/>
              <c:size val="12"/>
              <c:spPr>
                <a:solidFill>
                  <a:srgbClr val="FF6600"/>
                </a:solidFill>
                <a:ln>
                  <a:solidFill>
                    <a:srgbClr val="FF6600"/>
                  </a:solidFill>
                  <a:prstDash val="solid"/>
                </a:ln>
              </c:spPr>
            </c:marker>
            <c:bubble3D val="0"/>
          </c:dPt>
          <c:dPt>
            <c:idx val="41"/>
            <c:marker>
              <c:symbol val="diamond"/>
              <c:size val="12"/>
              <c:spPr>
                <a:solidFill>
                  <a:srgbClr val="FF6600"/>
                </a:solidFill>
                <a:ln>
                  <a:solidFill>
                    <a:srgbClr val="FF6600"/>
                  </a:solidFill>
                  <a:prstDash val="solid"/>
                </a:ln>
              </c:spPr>
            </c:marker>
            <c:bubble3D val="0"/>
          </c:dPt>
          <c:dPt>
            <c:idx val="61"/>
            <c:marker>
              <c:symbol val="diamond"/>
              <c:size val="12"/>
              <c:spPr>
                <a:solidFill>
                  <a:srgbClr val="FF6600"/>
                </a:solidFill>
                <a:ln>
                  <a:solidFill>
                    <a:srgbClr val="FF6600"/>
                  </a:solidFill>
                  <a:prstDash val="solid"/>
                </a:ln>
              </c:spPr>
            </c:marker>
            <c:bubble3D val="0"/>
          </c:dPt>
          <c:cat>
            <c:strRef>
              <c:f>'Rad Hist'!$DA$157:$DA$246</c:f>
              <c:strCache>
                <c:ptCount val="90"/>
                <c:pt idx="0">
                  <c:v>Dic1</c:v>
                </c:pt>
                <c:pt idx="1">
                  <c:v>Dic2</c:v>
                </c:pt>
                <c:pt idx="2">
                  <c:v>Dic3</c:v>
                </c:pt>
                <c:pt idx="3">
                  <c:v>Dic4</c:v>
                </c:pt>
                <c:pt idx="4">
                  <c:v>Dic5</c:v>
                </c:pt>
                <c:pt idx="5">
                  <c:v>Dic6</c:v>
                </c:pt>
                <c:pt idx="6">
                  <c:v>Dic7</c:v>
                </c:pt>
                <c:pt idx="7">
                  <c:v>Dic8</c:v>
                </c:pt>
                <c:pt idx="8">
                  <c:v>Dic9</c:v>
                </c:pt>
                <c:pt idx="9">
                  <c:v>Dic10</c:v>
                </c:pt>
                <c:pt idx="10">
                  <c:v>Dic11</c:v>
                </c:pt>
                <c:pt idx="11">
                  <c:v>Dic12</c:v>
                </c:pt>
                <c:pt idx="12">
                  <c:v>Dic13</c:v>
                </c:pt>
                <c:pt idx="13">
                  <c:v>Dic14</c:v>
                </c:pt>
                <c:pt idx="14">
                  <c:v>Dic15</c:v>
                </c:pt>
                <c:pt idx="15">
                  <c:v>Dic16</c:v>
                </c:pt>
                <c:pt idx="16">
                  <c:v>Dic17</c:v>
                </c:pt>
                <c:pt idx="17">
                  <c:v>Dic18</c:v>
                </c:pt>
                <c:pt idx="18">
                  <c:v>Dic19</c:v>
                </c:pt>
                <c:pt idx="19">
                  <c:v>Dic20</c:v>
                </c:pt>
                <c:pt idx="20">
                  <c:v>Dic21</c:v>
                </c:pt>
                <c:pt idx="21">
                  <c:v>Dic22</c:v>
                </c:pt>
                <c:pt idx="22">
                  <c:v>Dic23</c:v>
                </c:pt>
                <c:pt idx="23">
                  <c:v>Dic24</c:v>
                </c:pt>
                <c:pt idx="24">
                  <c:v>Dic25</c:v>
                </c:pt>
                <c:pt idx="25">
                  <c:v>Dic26</c:v>
                </c:pt>
                <c:pt idx="26">
                  <c:v>Dic27</c:v>
                </c:pt>
                <c:pt idx="27">
                  <c:v>Dic28</c:v>
                </c:pt>
                <c:pt idx="28">
                  <c:v>Dic29</c:v>
                </c:pt>
                <c:pt idx="29">
                  <c:v>Dic30</c:v>
                </c:pt>
                <c:pt idx="30">
                  <c:v>Dic31</c:v>
                </c:pt>
                <c:pt idx="31">
                  <c:v>Ene1</c:v>
                </c:pt>
                <c:pt idx="32">
                  <c:v>Ene2</c:v>
                </c:pt>
                <c:pt idx="33">
                  <c:v>Ene3</c:v>
                </c:pt>
                <c:pt idx="34">
                  <c:v>Ene4</c:v>
                </c:pt>
                <c:pt idx="35">
                  <c:v>Ene5</c:v>
                </c:pt>
                <c:pt idx="36">
                  <c:v>Ene6</c:v>
                </c:pt>
                <c:pt idx="37">
                  <c:v>Ene7</c:v>
                </c:pt>
                <c:pt idx="38">
                  <c:v>Ene8</c:v>
                </c:pt>
                <c:pt idx="39">
                  <c:v>Ene9</c:v>
                </c:pt>
                <c:pt idx="40">
                  <c:v>Ene10</c:v>
                </c:pt>
                <c:pt idx="41">
                  <c:v>Ene11</c:v>
                </c:pt>
                <c:pt idx="42">
                  <c:v>Ene12</c:v>
                </c:pt>
                <c:pt idx="43">
                  <c:v>Ene13</c:v>
                </c:pt>
                <c:pt idx="44">
                  <c:v>Ene14</c:v>
                </c:pt>
                <c:pt idx="45">
                  <c:v>Ene15</c:v>
                </c:pt>
                <c:pt idx="46">
                  <c:v>Ene16</c:v>
                </c:pt>
                <c:pt idx="47">
                  <c:v>Ene17</c:v>
                </c:pt>
                <c:pt idx="48">
                  <c:v>Ene18</c:v>
                </c:pt>
                <c:pt idx="49">
                  <c:v>Ene19</c:v>
                </c:pt>
                <c:pt idx="50">
                  <c:v>Ene20</c:v>
                </c:pt>
                <c:pt idx="51">
                  <c:v>Ene21</c:v>
                </c:pt>
                <c:pt idx="52">
                  <c:v>Ene22</c:v>
                </c:pt>
                <c:pt idx="53">
                  <c:v>Ene23</c:v>
                </c:pt>
                <c:pt idx="54">
                  <c:v>Ene24</c:v>
                </c:pt>
                <c:pt idx="55">
                  <c:v>Ene25</c:v>
                </c:pt>
                <c:pt idx="56">
                  <c:v>Ene26</c:v>
                </c:pt>
                <c:pt idx="57">
                  <c:v>Ene27</c:v>
                </c:pt>
                <c:pt idx="58">
                  <c:v>Ene28</c:v>
                </c:pt>
                <c:pt idx="59">
                  <c:v>Ene29</c:v>
                </c:pt>
                <c:pt idx="60">
                  <c:v>Ene30</c:v>
                </c:pt>
                <c:pt idx="61">
                  <c:v>Ene31</c:v>
                </c:pt>
                <c:pt idx="62">
                  <c:v>01-feb</c:v>
                </c:pt>
                <c:pt idx="63">
                  <c:v>02-feb</c:v>
                </c:pt>
                <c:pt idx="64">
                  <c:v>03-feb</c:v>
                </c:pt>
                <c:pt idx="65">
                  <c:v>04-feb</c:v>
                </c:pt>
                <c:pt idx="66">
                  <c:v>05-feb</c:v>
                </c:pt>
                <c:pt idx="67">
                  <c:v>06-feb</c:v>
                </c:pt>
                <c:pt idx="68">
                  <c:v>07-feb</c:v>
                </c:pt>
                <c:pt idx="69">
                  <c:v>08-feb</c:v>
                </c:pt>
                <c:pt idx="70">
                  <c:v>09-feb</c:v>
                </c:pt>
                <c:pt idx="71">
                  <c:v>10-feb</c:v>
                </c:pt>
                <c:pt idx="72">
                  <c:v>11-feb</c:v>
                </c:pt>
                <c:pt idx="73">
                  <c:v>12-feb</c:v>
                </c:pt>
                <c:pt idx="74">
                  <c:v>13-feb</c:v>
                </c:pt>
                <c:pt idx="75">
                  <c:v>14-feb</c:v>
                </c:pt>
                <c:pt idx="76">
                  <c:v>15-feb</c:v>
                </c:pt>
                <c:pt idx="77">
                  <c:v>16-feb</c:v>
                </c:pt>
                <c:pt idx="78">
                  <c:v>17-feb</c:v>
                </c:pt>
                <c:pt idx="79">
                  <c:v>18-feb</c:v>
                </c:pt>
                <c:pt idx="80">
                  <c:v>19-feb</c:v>
                </c:pt>
                <c:pt idx="81">
                  <c:v>20-feb</c:v>
                </c:pt>
                <c:pt idx="82">
                  <c:v>21-feb</c:v>
                </c:pt>
                <c:pt idx="83">
                  <c:v>22-feb</c:v>
                </c:pt>
                <c:pt idx="84">
                  <c:v>23-feb</c:v>
                </c:pt>
                <c:pt idx="85">
                  <c:v>24-feb</c:v>
                </c:pt>
                <c:pt idx="86">
                  <c:v>25-feb</c:v>
                </c:pt>
                <c:pt idx="87">
                  <c:v>26-feb</c:v>
                </c:pt>
                <c:pt idx="88">
                  <c:v>27-feb</c:v>
                </c:pt>
                <c:pt idx="89">
                  <c:v>28-feb</c:v>
                </c:pt>
              </c:strCache>
            </c:strRef>
          </c:cat>
          <c:val>
            <c:numRef>
              <c:f>'Rad Hist'!$DB$157:$DB$246</c:f>
              <c:numCache>
                <c:formatCode>0</c:formatCode>
                <c:ptCount val="90"/>
                <c:pt idx="0">
                  <c:v>98.498068985455106</c:v>
                </c:pt>
                <c:pt idx="1">
                  <c:v>98.936472331620479</c:v>
                </c:pt>
                <c:pt idx="2">
                  <c:v>99.213922265722488</c:v>
                </c:pt>
                <c:pt idx="3">
                  <c:v>99.458921915133899</c:v>
                </c:pt>
                <c:pt idx="4">
                  <c:v>99.491858954094511</c:v>
                </c:pt>
                <c:pt idx="5">
                  <c:v>99.383961757499264</c:v>
                </c:pt>
                <c:pt idx="6">
                  <c:v>99.273955292399378</c:v>
                </c:pt>
                <c:pt idx="7">
                  <c:v>99.223819602552908</c:v>
                </c:pt>
                <c:pt idx="8">
                  <c:v>99.075521801518349</c:v>
                </c:pt>
                <c:pt idx="9">
                  <c:v>99.164922335840103</c:v>
                </c:pt>
                <c:pt idx="10">
                  <c:v>99.264382458415753</c:v>
                </c:pt>
                <c:pt idx="11">
                  <c:v>99.237610973546296</c:v>
                </c:pt>
                <c:pt idx="12">
                  <c:v>99.499874174413009</c:v>
                </c:pt>
                <c:pt idx="13">
                  <c:v>99.343788305052755</c:v>
                </c:pt>
                <c:pt idx="14">
                  <c:v>99.07758186113125</c:v>
                </c:pt>
                <c:pt idx="15">
                  <c:v>99.088843398647214</c:v>
                </c:pt>
                <c:pt idx="16">
                  <c:v>99.204864726620954</c:v>
                </c:pt>
                <c:pt idx="17">
                  <c:v>99.233012319536073</c:v>
                </c:pt>
                <c:pt idx="18">
                  <c:v>99.51742074560795</c:v>
                </c:pt>
                <c:pt idx="19">
                  <c:v>99.851048309730828</c:v>
                </c:pt>
                <c:pt idx="20">
                  <c:v>100.17420316115562</c:v>
                </c:pt>
                <c:pt idx="21">
                  <c:v>100.39549090157351</c:v>
                </c:pt>
                <c:pt idx="22">
                  <c:v>100.46826983572406</c:v>
                </c:pt>
                <c:pt idx="23">
                  <c:v>100.40881088123326</c:v>
                </c:pt>
                <c:pt idx="24">
                  <c:v>100.06961605036359</c:v>
                </c:pt>
                <c:pt idx="25">
                  <c:v>99.924351645506633</c:v>
                </c:pt>
                <c:pt idx="26">
                  <c:v>99.887179609246971</c:v>
                </c:pt>
                <c:pt idx="27">
                  <c:v>99.765881385662652</c:v>
                </c:pt>
                <c:pt idx="28">
                  <c:v>100.08005030615567</c:v>
                </c:pt>
                <c:pt idx="29">
                  <c:v>100.23656414303866</c:v>
                </c:pt>
                <c:pt idx="30">
                  <c:v>100.17395860828545</c:v>
                </c:pt>
                <c:pt idx="31">
                  <c:v>99.885712292025985</c:v>
                </c:pt>
                <c:pt idx="32">
                  <c:v>100.05559501914279</c:v>
                </c:pt>
                <c:pt idx="33">
                  <c:v>100</c:v>
                </c:pt>
                <c:pt idx="34">
                  <c:v>99.82359586301321</c:v>
                </c:pt>
                <c:pt idx="35">
                  <c:v>99.940166064441712</c:v>
                </c:pt>
                <c:pt idx="36">
                  <c:v>100.10059274724664</c:v>
                </c:pt>
                <c:pt idx="37">
                  <c:v>100.14464487091929</c:v>
                </c:pt>
                <c:pt idx="38">
                  <c:v>100.13034667977905</c:v>
                </c:pt>
                <c:pt idx="39">
                  <c:v>100.08860965661029</c:v>
                </c:pt>
                <c:pt idx="40">
                  <c:v>99.912694625363898</c:v>
                </c:pt>
                <c:pt idx="41">
                  <c:v>99.707922355441951</c:v>
                </c:pt>
                <c:pt idx="42">
                  <c:v>99.323256994252844</c:v>
                </c:pt>
                <c:pt idx="43">
                  <c:v>99.107854826242729</c:v>
                </c:pt>
                <c:pt idx="44">
                  <c:v>98.954911461263805</c:v>
                </c:pt>
                <c:pt idx="45">
                  <c:v>98.761714693861393</c:v>
                </c:pt>
                <c:pt idx="46">
                  <c:v>98.403059068293388</c:v>
                </c:pt>
                <c:pt idx="47">
                  <c:v>98.115370455870789</c:v>
                </c:pt>
                <c:pt idx="48">
                  <c:v>97.960207812232468</c:v>
                </c:pt>
                <c:pt idx="49">
                  <c:v>97.708278239778508</c:v>
                </c:pt>
                <c:pt idx="50">
                  <c:v>97.500696255367728</c:v>
                </c:pt>
                <c:pt idx="51">
                  <c:v>97.123733746945888</c:v>
                </c:pt>
                <c:pt idx="52">
                  <c:v>96.814587437336215</c:v>
                </c:pt>
                <c:pt idx="53">
                  <c:v>96.363389511667108</c:v>
                </c:pt>
                <c:pt idx="54">
                  <c:v>95.769701187918912</c:v>
                </c:pt>
                <c:pt idx="55">
                  <c:v>95.158461583385403</c:v>
                </c:pt>
                <c:pt idx="56">
                  <c:v>94.429547141661018</c:v>
                </c:pt>
                <c:pt idx="57">
                  <c:v>93.943636682883294</c:v>
                </c:pt>
                <c:pt idx="58">
                  <c:v>93.444075227939166</c:v>
                </c:pt>
                <c:pt idx="59">
                  <c:v>92.891534906920953</c:v>
                </c:pt>
                <c:pt idx="60">
                  <c:v>92.367271649390247</c:v>
                </c:pt>
                <c:pt idx="61">
                  <c:v>91.925239392575548</c:v>
                </c:pt>
                <c:pt idx="62">
                  <c:v>91.574538800587987</c:v>
                </c:pt>
                <c:pt idx="63">
                  <c:v>91.335971391395518</c:v>
                </c:pt>
                <c:pt idx="64">
                  <c:v>90.89865197849555</c:v>
                </c:pt>
                <c:pt idx="65">
                  <c:v>90.533812854764278</c:v>
                </c:pt>
                <c:pt idx="66">
                  <c:v>89.887503191032224</c:v>
                </c:pt>
                <c:pt idx="67">
                  <c:v>89.218116843304557</c:v>
                </c:pt>
                <c:pt idx="68">
                  <c:v>88.375655365610911</c:v>
                </c:pt>
                <c:pt idx="69">
                  <c:v>87.727525569056567</c:v>
                </c:pt>
                <c:pt idx="70">
                  <c:v>87.220114791316874</c:v>
                </c:pt>
                <c:pt idx="71">
                  <c:v>86.985610178602286</c:v>
                </c:pt>
                <c:pt idx="72">
                  <c:v>86.679600347873659</c:v>
                </c:pt>
                <c:pt idx="73">
                  <c:v>86.302897858426348</c:v>
                </c:pt>
                <c:pt idx="74">
                  <c:v>85.97907672793805</c:v>
                </c:pt>
                <c:pt idx="75">
                  <c:v>85.770281491336831</c:v>
                </c:pt>
                <c:pt idx="76">
                  <c:v>85.32696539083517</c:v>
                </c:pt>
                <c:pt idx="77">
                  <c:v>85.043542972454048</c:v>
                </c:pt>
                <c:pt idx="78">
                  <c:v>84.950332618322918</c:v>
                </c:pt>
                <c:pt idx="79">
                  <c:v>84.613522078099251</c:v>
                </c:pt>
                <c:pt idx="80">
                  <c:v>84.248959224528633</c:v>
                </c:pt>
                <c:pt idx="81">
                  <c:v>83.803384209185168</c:v>
                </c:pt>
                <c:pt idx="82">
                  <c:v>83.271807917993726</c:v>
                </c:pt>
                <c:pt idx="83">
                  <c:v>82.759017997717095</c:v>
                </c:pt>
                <c:pt idx="84">
                  <c:v>82.208153712197372</c:v>
                </c:pt>
                <c:pt idx="85">
                  <c:v>81.746844004125307</c:v>
                </c:pt>
                <c:pt idx="86">
                  <c:v>81.503239222524442</c:v>
                </c:pt>
                <c:pt idx="87">
                  <c:v>81.339380013676674</c:v>
                </c:pt>
                <c:pt idx="88">
                  <c:v>81.382053881564133</c:v>
                </c:pt>
                <c:pt idx="89">
                  <c:v>81.147087797724367</c:v>
                </c:pt>
              </c:numCache>
            </c:numRef>
          </c:val>
          <c:smooth val="1"/>
        </c:ser>
        <c:dLbls>
          <c:showLegendKey val="0"/>
          <c:showVal val="0"/>
          <c:showCatName val="0"/>
          <c:showSerName val="0"/>
          <c:showPercent val="0"/>
          <c:showBubbleSize val="0"/>
        </c:dLbls>
        <c:marker val="1"/>
        <c:smooth val="0"/>
        <c:axId val="36371968"/>
        <c:axId val="36570816"/>
      </c:lineChart>
      <c:catAx>
        <c:axId val="36370432"/>
        <c:scaling>
          <c:orientation val="minMax"/>
        </c:scaling>
        <c:delete val="0"/>
        <c:axPos val="b"/>
        <c:numFmt formatCode="General" sourceLinked="1"/>
        <c:majorTickMark val="cross"/>
        <c:minorTickMark val="none"/>
        <c:tickLblPos val="nextTo"/>
        <c:spPr>
          <a:ln w="4618">
            <a:solidFill>
              <a:srgbClr val="000000"/>
            </a:solidFill>
            <a:prstDash val="solid"/>
          </a:ln>
        </c:spPr>
        <c:txPr>
          <a:bodyPr rot="0" vert="horz"/>
          <a:lstStyle/>
          <a:p>
            <a:pPr>
              <a:defRPr/>
            </a:pPr>
            <a:endParaRPr lang="es-UY"/>
          </a:p>
        </c:txPr>
        <c:crossAx val="36570240"/>
        <c:crosses val="autoZero"/>
        <c:auto val="0"/>
        <c:lblAlgn val="ctr"/>
        <c:lblOffset val="100"/>
        <c:tickLblSkip val="15"/>
        <c:tickMarkSkip val="5"/>
        <c:noMultiLvlLbl val="0"/>
      </c:catAx>
      <c:valAx>
        <c:axId val="36570240"/>
        <c:scaling>
          <c:orientation val="minMax"/>
          <c:max val="100"/>
          <c:min val="60"/>
        </c:scaling>
        <c:delete val="0"/>
        <c:axPos val="l"/>
        <c:title>
          <c:tx>
            <c:rich>
              <a:bodyPr/>
              <a:lstStyle/>
              <a:p>
                <a:pPr>
                  <a:defRPr/>
                </a:pPr>
                <a:r>
                  <a:rPr lang="es-UY"/>
                  <a:t>porcentaje</a:t>
                </a:r>
              </a:p>
            </c:rich>
          </c:tx>
          <c:layout>
            <c:manualLayout>
              <c:xMode val="edge"/>
              <c:yMode val="edge"/>
              <c:x val="5.1229888432707392E-2"/>
              <c:y val="0.47912963396256142"/>
            </c:manualLayout>
          </c:layout>
          <c:overlay val="0"/>
          <c:spPr>
            <a:noFill/>
            <a:ln w="36940">
              <a:noFill/>
            </a:ln>
          </c:spPr>
        </c:title>
        <c:numFmt formatCode="General" sourceLinked="1"/>
        <c:majorTickMark val="none"/>
        <c:minorTickMark val="none"/>
        <c:tickLblPos val="nextTo"/>
        <c:spPr>
          <a:ln w="4618">
            <a:solidFill>
              <a:srgbClr val="000000"/>
            </a:solidFill>
            <a:prstDash val="solid"/>
          </a:ln>
        </c:spPr>
        <c:txPr>
          <a:bodyPr rot="0" vert="horz"/>
          <a:lstStyle/>
          <a:p>
            <a:pPr>
              <a:defRPr/>
            </a:pPr>
            <a:endParaRPr lang="es-UY"/>
          </a:p>
        </c:txPr>
        <c:crossAx val="36370432"/>
        <c:crosses val="autoZero"/>
        <c:crossBetween val="between"/>
      </c:valAx>
      <c:catAx>
        <c:axId val="36371968"/>
        <c:scaling>
          <c:orientation val="minMax"/>
        </c:scaling>
        <c:delete val="1"/>
        <c:axPos val="b"/>
        <c:majorTickMark val="out"/>
        <c:minorTickMark val="none"/>
        <c:tickLblPos val="none"/>
        <c:crossAx val="36570816"/>
        <c:crosses val="autoZero"/>
        <c:auto val="0"/>
        <c:lblAlgn val="ctr"/>
        <c:lblOffset val="100"/>
        <c:noMultiLvlLbl val="0"/>
      </c:catAx>
      <c:valAx>
        <c:axId val="36570816"/>
        <c:scaling>
          <c:orientation val="minMax"/>
        </c:scaling>
        <c:delete val="1"/>
        <c:axPos val="l"/>
        <c:numFmt formatCode="0" sourceLinked="1"/>
        <c:majorTickMark val="out"/>
        <c:minorTickMark val="none"/>
        <c:tickLblPos val="none"/>
        <c:crossAx val="36371968"/>
        <c:crosses val="autoZero"/>
        <c:crossBetween val="between"/>
      </c:valAx>
      <c:spPr>
        <a:solidFill>
          <a:srgbClr val="C0C0C0"/>
        </a:solidFill>
        <a:ln w="18471">
          <a:solidFill>
            <a:srgbClr val="808080"/>
          </a:solidFill>
          <a:prstDash val="solid"/>
        </a:ln>
      </c:spPr>
    </c:plotArea>
    <c:plotVisOnly val="1"/>
    <c:dispBlanksAs val="gap"/>
    <c:showDLblsOverMax val="0"/>
  </c:chart>
  <c:spPr>
    <a:solidFill>
      <a:srgbClr val="FFFFFF"/>
    </a:solidFill>
    <a:ln w="4618">
      <a:noFill/>
      <a:prstDash val="solid"/>
    </a:ln>
  </c:spPr>
  <c:txPr>
    <a:bodyPr/>
    <a:lstStyle/>
    <a:p>
      <a:pPr>
        <a:defRPr sz="900" b="0" i="0" u="none" strike="noStrike" baseline="0">
          <a:solidFill>
            <a:srgbClr val="000000"/>
          </a:solidFill>
          <a:latin typeface="Arial"/>
          <a:ea typeface="Arial"/>
          <a:cs typeface="Arial"/>
        </a:defRPr>
      </a:pPr>
      <a:endParaRPr lang="es-UY"/>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UY" sz="1000"/>
              <a:t>Rend Potencial (INIA Olimar)</a:t>
            </a:r>
          </a:p>
        </c:rich>
      </c:tx>
      <c:overlay val="0"/>
    </c:title>
    <c:autoTitleDeleted val="0"/>
    <c:plotArea>
      <c:layout/>
      <c:lineChart>
        <c:grouping val="standard"/>
        <c:varyColors val="0"/>
        <c:ser>
          <c:idx val="0"/>
          <c:order val="0"/>
          <c:tx>
            <c:strRef>
              <c:f>'Rad Hist'!$DR$296</c:f>
              <c:strCache>
                <c:ptCount val="1"/>
                <c:pt idx="0">
                  <c:v>Este Historico</c:v>
                </c:pt>
              </c:strCache>
            </c:strRef>
          </c:tx>
          <c:marker>
            <c:symbol val="none"/>
          </c:marker>
          <c:cat>
            <c:strRef>
              <c:f>'Rad Hist'!$FA$296:$FG$296</c:f>
              <c:strCache>
                <c:ptCount val="7"/>
                <c:pt idx="0">
                  <c:v>10sept</c:v>
                </c:pt>
                <c:pt idx="1">
                  <c:v>20sept</c:v>
                </c:pt>
                <c:pt idx="2">
                  <c:v>1 oct</c:v>
                </c:pt>
                <c:pt idx="3">
                  <c:v>10oct</c:v>
                </c:pt>
                <c:pt idx="4">
                  <c:v>20oct</c:v>
                </c:pt>
                <c:pt idx="5">
                  <c:v>30oct</c:v>
                </c:pt>
                <c:pt idx="6">
                  <c:v>10Nov</c:v>
                </c:pt>
              </c:strCache>
            </c:strRef>
          </c:cat>
          <c:val>
            <c:numRef>
              <c:f>'Rad Hist'!$FA$295:$FG$295</c:f>
              <c:numCache>
                <c:formatCode>0.0</c:formatCode>
                <c:ptCount val="7"/>
                <c:pt idx="0">
                  <c:v>10.232372459383145</c:v>
                </c:pt>
                <c:pt idx="1">
                  <c:v>10.397704623824076</c:v>
                </c:pt>
                <c:pt idx="2">
                  <c:v>10.223683248500855</c:v>
                </c:pt>
                <c:pt idx="3">
                  <c:v>10.19257747312332</c:v>
                </c:pt>
                <c:pt idx="4">
                  <c:v>10.145395024774157</c:v>
                </c:pt>
                <c:pt idx="5">
                  <c:v>10.032141925124996</c:v>
                </c:pt>
                <c:pt idx="6">
                  <c:v>9.7998582423287814</c:v>
                </c:pt>
              </c:numCache>
            </c:numRef>
          </c:val>
          <c:smooth val="0"/>
        </c:ser>
        <c:ser>
          <c:idx val="1"/>
          <c:order val="1"/>
          <c:tx>
            <c:strRef>
              <c:f>'Rad Hist'!$DR$295</c:f>
              <c:strCache>
                <c:ptCount val="1"/>
                <c:pt idx="0">
                  <c:v>Este 2013/14</c:v>
                </c:pt>
              </c:strCache>
            </c:strRef>
          </c:tx>
          <c:marker>
            <c:symbol val="none"/>
          </c:marker>
          <c:val>
            <c:numRef>
              <c:f>'Rad Hist'!$DS$295:$DY$295</c:f>
              <c:numCache>
                <c:formatCode>0.0</c:formatCode>
                <c:ptCount val="7"/>
                <c:pt idx="0">
                  <c:v>10.974803996945752</c:v>
                </c:pt>
                <c:pt idx="1">
                  <c:v>11.42185012027068</c:v>
                </c:pt>
                <c:pt idx="2">
                  <c:v>10.952849488329065</c:v>
                </c:pt>
                <c:pt idx="3">
                  <c:v>10.592793461199895</c:v>
                </c:pt>
                <c:pt idx="4">
                  <c:v>10.401865268600497</c:v>
                </c:pt>
                <c:pt idx="5">
                  <c:v>10.203569821818684</c:v>
                </c:pt>
                <c:pt idx="6">
                  <c:v>9.1490404463047934</c:v>
                </c:pt>
              </c:numCache>
            </c:numRef>
          </c:val>
          <c:smooth val="0"/>
        </c:ser>
        <c:ser>
          <c:idx val="4"/>
          <c:order val="2"/>
          <c:tx>
            <c:strRef>
              <c:f>'Rad Hist'!$EK$295</c:f>
              <c:strCache>
                <c:ptCount val="1"/>
                <c:pt idx="0">
                  <c:v>"año  ideal"</c:v>
                </c:pt>
              </c:strCache>
            </c:strRef>
          </c:tx>
          <c:marker>
            <c:symbol val="none"/>
          </c:marker>
          <c:val>
            <c:numRef>
              <c:f>'Rad Hist'!$EL$295:$ER$295</c:f>
              <c:numCache>
                <c:formatCode>0.0</c:formatCode>
                <c:ptCount val="7"/>
                <c:pt idx="0">
                  <c:v>10.974803996945752</c:v>
                </c:pt>
                <c:pt idx="1">
                  <c:v>11.479418619796474</c:v>
                </c:pt>
                <c:pt idx="2">
                  <c:v>11.542476854565761</c:v>
                </c:pt>
                <c:pt idx="3">
                  <c:v>11.313164286906479</c:v>
                </c:pt>
                <c:pt idx="4">
                  <c:v>11.340493485868562</c:v>
                </c:pt>
                <c:pt idx="5">
                  <c:v>11.172398609709019</c:v>
                </c:pt>
                <c:pt idx="6">
                  <c:v>11.188581675850255</c:v>
                </c:pt>
              </c:numCache>
            </c:numRef>
          </c:val>
          <c:smooth val="0"/>
        </c:ser>
        <c:dLbls>
          <c:showLegendKey val="0"/>
          <c:showVal val="0"/>
          <c:showCatName val="0"/>
          <c:showSerName val="0"/>
          <c:showPercent val="0"/>
          <c:showBubbleSize val="0"/>
        </c:dLbls>
        <c:marker val="1"/>
        <c:smooth val="0"/>
        <c:axId val="36371456"/>
        <c:axId val="36572544"/>
      </c:lineChart>
      <c:catAx>
        <c:axId val="36371456"/>
        <c:scaling>
          <c:orientation val="minMax"/>
        </c:scaling>
        <c:delete val="0"/>
        <c:axPos val="b"/>
        <c:numFmt formatCode="@" sourceLinked="1"/>
        <c:majorTickMark val="none"/>
        <c:minorTickMark val="none"/>
        <c:tickLblPos val="nextTo"/>
        <c:crossAx val="36572544"/>
        <c:crosses val="autoZero"/>
        <c:auto val="1"/>
        <c:lblAlgn val="ctr"/>
        <c:lblOffset val="100"/>
        <c:noMultiLvlLbl val="0"/>
      </c:catAx>
      <c:valAx>
        <c:axId val="36572544"/>
        <c:scaling>
          <c:orientation val="minMax"/>
          <c:max val="14"/>
          <c:min val="8"/>
        </c:scaling>
        <c:delete val="0"/>
        <c:axPos val="l"/>
        <c:majorGridlines/>
        <c:title>
          <c:tx>
            <c:rich>
              <a:bodyPr/>
              <a:lstStyle/>
              <a:p>
                <a:pPr>
                  <a:defRPr/>
                </a:pPr>
                <a:r>
                  <a:rPr lang="en-US"/>
                  <a:t>Rend (T/ha)</a:t>
                </a:r>
              </a:p>
            </c:rich>
          </c:tx>
          <c:overlay val="0"/>
        </c:title>
        <c:numFmt formatCode="0.0" sourceLinked="1"/>
        <c:majorTickMark val="none"/>
        <c:minorTickMark val="none"/>
        <c:tickLblPos val="nextTo"/>
        <c:crossAx val="36371456"/>
        <c:crosses val="autoZero"/>
        <c:crossBetween val="between"/>
        <c:minorUnit val="0.4"/>
      </c:valAx>
    </c:plotArea>
    <c:legend>
      <c:legendPos val="r"/>
      <c:layout>
        <c:manualLayout>
          <c:xMode val="edge"/>
          <c:yMode val="edge"/>
          <c:x val="0.85932589615646571"/>
          <c:y val="0.32598266660281722"/>
          <c:w val="0.13147222772348965"/>
          <c:h val="0.37325152839595971"/>
        </c:manualLayout>
      </c:layout>
      <c:overlay val="0"/>
      <c:spPr>
        <a:solidFill>
          <a:srgbClr val="1F497D">
            <a:lumMod val="20000"/>
            <a:lumOff val="80000"/>
          </a:srgbClr>
        </a:solidFill>
      </c:sp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601103-24C2-4517-BD6C-2A37AB975398}" type="datetimeFigureOut">
              <a:rPr lang="es-UY" smtClean="0"/>
              <a:t>15/06/2015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063172-BA8F-4E05-B319-E9DADA144FCC}" type="slidenum">
              <a:rPr lang="es-UY" smtClean="0"/>
              <a:t>‹Nº›</a:t>
            </a:fld>
            <a:endParaRPr lang="es-UY"/>
          </a:p>
        </p:txBody>
      </p:sp>
    </p:spTree>
    <p:extLst>
      <p:ext uri="{BB962C8B-B14F-4D97-AF65-F5344CB8AC3E}">
        <p14:creationId xmlns:p14="http://schemas.microsoft.com/office/powerpoint/2010/main" val="4281020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15/06/2015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1712331532"/>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a:t>
            </a:fld>
            <a:endParaRPr lang="es-E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21</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22</a:t>
            </a:fld>
            <a:endParaRPr lang="es-E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27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29</a:t>
            </a:fld>
            <a:endParaRPr lang="es-E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31</a:t>
            </a:fld>
            <a:endParaRP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3">
                <a:shade val="45000"/>
                <a:satMod val="135000"/>
              </a:schemeClr>
              <a:prstClr val="white"/>
            </a:duotone>
          </a:blip>
          <a:stretch>
            <a:fillRect/>
          </a:stretch>
        </p:blipFill>
        <p:spPr>
          <a:xfrm>
            <a:off x="3503486" y="20548"/>
            <a:ext cx="5624418" cy="2825496"/>
          </a:xfrm>
          <a:prstGeom prst="rect">
            <a:avLst/>
          </a:prstGeom>
          <a:solidFill>
            <a:schemeClr val="accent2">
              <a:lumMod val="20000"/>
              <a:lumOff val="80000"/>
            </a:schemeClr>
          </a:solidFill>
        </p:spPr>
      </p:pic>
      <p:pic>
        <p:nvPicPr>
          <p:cNvPr id="9" name="Picture 8"/>
          <p:cNvPicPr>
            <a:picLocks noChangeAspect="1"/>
          </p:cNvPicPr>
          <p:nvPr userDrawn="1"/>
        </p:nvPicPr>
        <p:blipFill>
          <a:blip r:embed="rId3" cstate="print">
            <a:duotone>
              <a:prstClr val="black"/>
              <a:schemeClr val="accent2">
                <a:tint val="45000"/>
                <a:satMod val="400000"/>
              </a:schemeClr>
            </a:duotone>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duotone>
              <a:schemeClr val="accent3">
                <a:shade val="45000"/>
                <a:satMod val="135000"/>
              </a:schemeClr>
              <a:prstClr val="white"/>
            </a:duotone>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5" cstate="print"/>
          <a:stretch>
            <a:fillRect/>
          </a:stretch>
        </p:blipFill>
        <p:spPr>
          <a:xfrm>
            <a:off x="20548" y="5089818"/>
            <a:ext cx="9098280" cy="1737360"/>
          </a:xfrm>
          <a:prstGeom prst="rect">
            <a:avLst/>
          </a:prstGeom>
        </p:spPr>
      </p:pic>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15/06/2015</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dirty="0"/>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79512" y="105332"/>
            <a:ext cx="2201056" cy="2655928"/>
          </a:xfrm>
          <a:prstGeom prst="rect">
            <a:avLst/>
          </a:prstGeom>
        </p:spPr>
      </p:pic>
      <p:pic>
        <p:nvPicPr>
          <p:cNvPr id="13" name="12 Imagen"/>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5853994">
            <a:off x="8411760" y="1782558"/>
            <a:ext cx="240928" cy="1205444"/>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15/06/2015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15/06/2015</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ransition spd="slow">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15/06/2015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ransition spd="slow">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15/06/2015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p:transition spd="slow">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15/06/2015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3">
                <a:shade val="45000"/>
                <a:satMod val="135000"/>
              </a:schemeClr>
              <a:prstClr val="white"/>
            </a:duotone>
          </a:blip>
          <a:stretch>
            <a:fillRect/>
          </a:stretch>
        </p:blipFill>
        <p:spPr>
          <a:xfrm>
            <a:off x="3503486" y="20548"/>
            <a:ext cx="5624418" cy="2825496"/>
          </a:xfrm>
          <a:prstGeom prst="rect">
            <a:avLst/>
          </a:prstGeom>
          <a:solidFill>
            <a:schemeClr val="accent2">
              <a:lumMod val="20000"/>
              <a:lumOff val="80000"/>
            </a:schemeClr>
          </a:solidFill>
        </p:spPr>
      </p:pic>
      <p:pic>
        <p:nvPicPr>
          <p:cNvPr id="9" name="Picture 8"/>
          <p:cNvPicPr>
            <a:picLocks noChangeAspect="1"/>
          </p:cNvPicPr>
          <p:nvPr userDrawn="1"/>
        </p:nvPicPr>
        <p:blipFill>
          <a:blip r:embed="rId3" cstate="print">
            <a:duotone>
              <a:prstClr val="black"/>
              <a:schemeClr val="accent2">
                <a:tint val="45000"/>
                <a:satMod val="400000"/>
              </a:schemeClr>
            </a:duotone>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duotone>
              <a:schemeClr val="accent3">
                <a:shade val="45000"/>
                <a:satMod val="135000"/>
              </a:schemeClr>
              <a:prstClr val="white"/>
            </a:duotone>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5" cstate="print"/>
          <a:stretch>
            <a:fillRect/>
          </a:stretch>
        </p:blipFill>
        <p:spPr>
          <a:xfrm>
            <a:off x="20548" y="5089818"/>
            <a:ext cx="9098280" cy="1737360"/>
          </a:xfrm>
          <a:prstGeom prst="rect">
            <a:avLst/>
          </a:prstGeom>
        </p:spPr>
      </p:pic>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15/06/2015</a:t>
            </a:fld>
            <a:endParaRPr dirty="0">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dirty="0"/>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79512" y="105332"/>
            <a:ext cx="2201056" cy="2655928"/>
          </a:xfrm>
          <a:prstGeom prst="rect">
            <a:avLst/>
          </a:prstGeom>
        </p:spPr>
      </p:pic>
      <p:pic>
        <p:nvPicPr>
          <p:cNvPr id="13" name="12 Imagen"/>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5853994">
            <a:off x="8411760" y="1782558"/>
            <a:ext cx="240928" cy="1205444"/>
          </a:xfrm>
          <a:prstGeom prst="rect">
            <a:avLst/>
          </a:prstGeom>
        </p:spPr>
      </p:pic>
    </p:spTree>
    <p:extLst>
      <p:ext uri="{BB962C8B-B14F-4D97-AF65-F5344CB8AC3E}">
        <p14:creationId xmlns:p14="http://schemas.microsoft.com/office/powerpoint/2010/main" val="41849829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dirty="0" smtClean="0"/>
              <a:t>Haga clic para modificar el estilo de título del patrón</a:t>
            </a:r>
            <a:endParaRPr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dirty="0"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prstClr val="white"/>
                </a:solidFill>
              </a:rPr>
              <a:t>             </a:t>
            </a:r>
          </a:p>
        </p:txBody>
      </p:sp>
      <p:sp>
        <p:nvSpPr>
          <p:cNvPr id="8" name="Rectangle 7"/>
          <p:cNvSpPr/>
          <p:nvPr userDrawn="1"/>
        </p:nvSpPr>
        <p:spPr>
          <a:xfrm>
            <a:off x="8686800" y="5265376"/>
            <a:ext cx="457200" cy="9667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prstClr val="white"/>
                </a:solidFill>
              </a:rPr>
              <a:t>       </a:t>
            </a: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4" y="8621"/>
            <a:ext cx="9131796" cy="72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664391"/>
      </p:ext>
    </p:extLst>
  </p:cSld>
  <p:clrMapOvr>
    <a:masterClrMapping/>
  </p:clrMapOvr>
  <p:transition spd="slow">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UY">
                <a:solidFill>
                  <a:srgbClr val="262626">
                    <a:lumMod val="85000"/>
                    <a:lumOff val="15000"/>
                  </a:srgbClr>
                </a:solidFill>
              </a:rPr>
              <a:pPr/>
              <a:t>15/06/2015</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18795810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UY">
                <a:solidFill>
                  <a:srgbClr val="262626">
                    <a:lumMod val="85000"/>
                    <a:lumOff val="15000"/>
                  </a:srgbClr>
                </a:solidFill>
              </a:rPr>
              <a:pPr/>
              <a:t>15/06/2015</a:t>
            </a:fld>
            <a:endParaRPr>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2234687853"/>
      </p:ext>
    </p:extLst>
  </p:cSld>
  <p:clrMapOvr>
    <a:masterClrMapping/>
  </p:clrMapOvr>
  <p:transition spd="slow">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808663"/>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9049"/>
            <a:ext cx="7524327" cy="92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lang="es-UY">
                <a:solidFill>
                  <a:srgbClr val="262626">
                    <a:tint val="75000"/>
                  </a:srgbClr>
                </a:solidFill>
              </a:rPr>
              <a:pPr/>
              <a:t>15/06/2015</a:t>
            </a:fld>
            <a:endParaRPr>
              <a:solidFill>
                <a:srgbClr val="262626">
                  <a:tint val="75000"/>
                </a:srgbClr>
              </a:solidFill>
            </a:endParaRPr>
          </a:p>
        </p:txBody>
      </p:sp>
      <p:sp>
        <p:nvSpPr>
          <p:cNvPr id="6" name="Footer Placeholder 5"/>
          <p:cNvSpPr>
            <a:spLocks noGrp="1"/>
          </p:cNvSpPr>
          <p:nvPr>
            <p:ph type="ftr" sz="quarter" idx="11"/>
          </p:nvPr>
        </p:nvSpPr>
        <p:spPr/>
        <p:txBody>
          <a:bodyPr/>
          <a:lstStyle/>
          <a:p>
            <a:endParaRPr>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pic>
        <p:nvPicPr>
          <p:cNvPr id="2051"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rot="16200000">
            <a:off x="7870280" y="-365001"/>
            <a:ext cx="927769" cy="161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273451"/>
      </p:ext>
    </p:extLst>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dirty="0" smtClean="0"/>
              <a:t>Haga clic para modificar el estilo de título del patrón</a:t>
            </a:r>
            <a:endParaRPr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dirty="0"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7" name="Oval 6"/>
          <p:cNvSpPr/>
          <p:nvPr userDrawn="1"/>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4" y="8621"/>
            <a:ext cx="9131796" cy="72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949280"/>
            <a:ext cx="9157072" cy="93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userDrawn="1"/>
        </p:nvPicPr>
        <p:blipFill>
          <a:blip r:embed="rId4" cstate="email">
            <a:grayscl/>
            <a:extLst>
              <a:ext uri="{28A0092B-C50C-407E-A947-70E740481C1C}">
                <a14:useLocalDpi xmlns:a14="http://schemas.microsoft.com/office/drawing/2010/main" val="0"/>
              </a:ext>
            </a:extLst>
          </a:blip>
          <a:stretch>
            <a:fillRect/>
          </a:stretch>
        </p:blipFill>
        <p:spPr>
          <a:xfrm>
            <a:off x="29692" y="19968"/>
            <a:ext cx="2376264" cy="2867345"/>
          </a:xfrm>
          <a:prstGeom prst="rect">
            <a:avLst/>
          </a:prstGeom>
        </p:spPr>
      </p:pic>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15/06/2015</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pic>
        <p:nvPicPr>
          <p:cNvPr id="3075"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3412" y="5788700"/>
            <a:ext cx="8388424" cy="16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401836"/>
      </p:ext>
    </p:extLst>
  </p:cSld>
  <p:clrMapOvr>
    <a:masterClrMapping/>
  </p:clrMapOvr>
  <p:transition spd="slow">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ólo el título: Énfasis">
    <p:bg>
      <p:bgPr>
        <a:gradFill flip="none" rotWithShape="1">
          <a:gsLst>
            <a:gs pos="0">
              <a:schemeClr val="bg1"/>
            </a:gs>
            <a:gs pos="50000">
              <a:schemeClr val="accent2">
                <a:lumMod val="20000"/>
                <a:lumOff val="80000"/>
              </a:schemeClr>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s-UY">
                <a:solidFill>
                  <a:srgbClr val="262626">
                    <a:tint val="75000"/>
                  </a:srgbClr>
                </a:solidFill>
              </a:rPr>
              <a:pPr/>
              <a:t>15/06/2015</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6" name="Title 1"/>
          <p:cNvSpPr>
            <a:spLocks noGrp="1"/>
          </p:cNvSpPr>
          <p:nvPr>
            <p:ph type="title" hasCustomPrompt="1"/>
          </p:nvPr>
        </p:nvSpPr>
        <p:spPr>
          <a:xfrm>
            <a:off x="323528" y="764704"/>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dirty="0"/>
              <a:t>Haga clic para modificar el estilo de título del patrón</a:t>
            </a:r>
          </a:p>
        </p:txBody>
      </p:sp>
      <p:sp>
        <p:nvSpPr>
          <p:cNvPr id="7" name="Text Placeholder 2"/>
          <p:cNvSpPr>
            <a:spLocks noGrp="1"/>
          </p:cNvSpPr>
          <p:nvPr>
            <p:ph type="body" idx="1"/>
          </p:nvPr>
        </p:nvSpPr>
        <p:spPr>
          <a:xfrm>
            <a:off x="395536" y="2348880"/>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659637395"/>
      </p:ext>
    </p:extLst>
  </p:cSld>
  <p:clrMapOvr>
    <a:masterClrMapping/>
  </p:clrMapOvr>
  <p:transition spd="slow">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con texto ">
    <p:bg>
      <p:bgPr>
        <a:gradFill>
          <a:gsLst>
            <a:gs pos="0">
              <a:schemeClr val="bg1"/>
            </a:gs>
            <a:gs pos="50000">
              <a:schemeClr val="accent2">
                <a:lumMod val="20000"/>
                <a:lumOff val="80000"/>
              </a:schemeClr>
            </a:gs>
            <a:gs pos="100000">
              <a:srgbClr val="156B13"/>
            </a:gs>
          </a:gsLst>
          <a:lin ang="162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15/06/2015</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7" name="Rectangle 6"/>
          <p:cNvSpPr/>
          <p:nvPr userDrawn="1"/>
        </p:nvSpPr>
        <p:spPr>
          <a:xfrm>
            <a:off x="0" y="3068960"/>
            <a:ext cx="7543800" cy="196024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dirty="0" smtClean="0"/>
              <a:t>Haga clic para modificar el estilo de título del patrón</a:t>
            </a:r>
            <a:endParaRPr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33799050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4400" y="404664"/>
            <a:ext cx="56896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15/06/2015</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1305025981"/>
      </p:ext>
    </p:extLst>
  </p:cSld>
  <p:clrMapOvr>
    <a:masterClrMapping/>
  </p:clrMapOvr>
  <p:transition spd="slow">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15/06/2015</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459389342"/>
      </p:ext>
    </p:extLst>
  </p:cSld>
  <p:clrMapOvr>
    <a:masterClrMapping/>
  </p:clrMapOvr>
  <p:transition spd="slow">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15/06/2015</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585594372"/>
      </p:ext>
    </p:extLst>
  </p:cSld>
  <p:clrMapOvr>
    <a:masterClrMapping/>
  </p:clrMapOvr>
  <p:transition spd="slow">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lang="es-UY">
                <a:solidFill>
                  <a:srgbClr val="262626">
                    <a:tint val="75000"/>
                  </a:srgbClr>
                </a:solidFill>
              </a:rPr>
              <a:pPr/>
              <a:t>15/06/2015</a:t>
            </a:fld>
            <a:endParaRPr>
              <a:solidFill>
                <a:srgbClr val="262626">
                  <a:tint val="7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346572578"/>
      </p:ext>
    </p:extLst>
  </p:cSld>
  <p:clrMapOvr>
    <a:masterClrMapping/>
  </p:clrMapOvr>
  <p:transition spd="slow">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UY">
                <a:solidFill>
                  <a:srgbClr val="262626">
                    <a:lumMod val="85000"/>
                    <a:lumOff val="15000"/>
                  </a:srgbClr>
                </a:solidFill>
              </a:rPr>
              <a:pPr/>
              <a:t>15/06/2015</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3521283632"/>
      </p:ext>
    </p:extLst>
  </p:cSld>
  <p:clrMapOvr>
    <a:masterClrMapping/>
  </p:clrMapOvr>
  <p:transition spd="slow">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s-UY">
                <a:solidFill>
                  <a:srgbClr val="262626">
                    <a:tint val="75000"/>
                  </a:srgbClr>
                </a:solidFill>
              </a:rPr>
              <a:pPr/>
              <a:t>15/06/2015</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a:solidFill>
                <a:srgbClr val="262626">
                  <a:tint val="75000"/>
                </a:srgbClr>
              </a:solidFill>
            </a:endParaRPr>
          </a:p>
        </p:txBody>
      </p:sp>
    </p:spTree>
    <p:extLst>
      <p:ext uri="{BB962C8B-B14F-4D97-AF65-F5344CB8AC3E}">
        <p14:creationId xmlns:p14="http://schemas.microsoft.com/office/powerpoint/2010/main" val="1638858683"/>
      </p:ext>
    </p:extLst>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15/06/2015</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15/06/2015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808663"/>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9049"/>
            <a:ext cx="7524327" cy="92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pPr/>
              <a:t>15/06/2015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a:p>
        </p:txBody>
      </p:sp>
      <p:pic>
        <p:nvPicPr>
          <p:cNvPr id="2051"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rot="16200000">
            <a:off x="7870280" y="-365001"/>
            <a:ext cx="927769" cy="161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949280"/>
            <a:ext cx="9157072" cy="93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userDrawn="1"/>
        </p:nvPicPr>
        <p:blipFill>
          <a:blip r:embed="rId4" cstate="email">
            <a:grayscl/>
            <a:extLst>
              <a:ext uri="{28A0092B-C50C-407E-A947-70E740481C1C}">
                <a14:useLocalDpi xmlns:a14="http://schemas.microsoft.com/office/drawing/2010/main" val="0"/>
              </a:ext>
            </a:extLst>
          </a:blip>
          <a:stretch>
            <a:fillRect/>
          </a:stretch>
        </p:blipFill>
        <p:spPr>
          <a:xfrm>
            <a:off x="29692" y="19968"/>
            <a:ext cx="2376264" cy="2867345"/>
          </a:xfrm>
          <a:prstGeom prst="rect">
            <a:avLst/>
          </a:prstGeom>
        </p:spPr>
      </p:pic>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15/06/2015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pic>
        <p:nvPicPr>
          <p:cNvPr id="3075"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3412" y="5788700"/>
            <a:ext cx="8388424" cy="16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ólo el título: Énfasis">
    <p:bg>
      <p:bgPr>
        <a:gradFill flip="none" rotWithShape="1">
          <a:gsLst>
            <a:gs pos="0">
              <a:schemeClr val="bg1"/>
            </a:gs>
            <a:gs pos="50000">
              <a:schemeClr val="accent2">
                <a:lumMod val="20000"/>
                <a:lumOff val="80000"/>
              </a:schemeClr>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15/06/2015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323528" y="764704"/>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dirty="0"/>
              <a:t>Haga clic para modificar el estilo de título del patrón</a:t>
            </a:r>
          </a:p>
        </p:txBody>
      </p:sp>
      <p:sp>
        <p:nvSpPr>
          <p:cNvPr id="7" name="Text Placeholder 2"/>
          <p:cNvSpPr>
            <a:spLocks noGrp="1"/>
          </p:cNvSpPr>
          <p:nvPr>
            <p:ph type="body" idx="1"/>
          </p:nvPr>
        </p:nvSpPr>
        <p:spPr>
          <a:xfrm>
            <a:off x="395536" y="2348880"/>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con texto ">
    <p:bg>
      <p:bgPr>
        <a:gradFill>
          <a:gsLst>
            <a:gs pos="0">
              <a:schemeClr val="bg1"/>
            </a:gs>
            <a:gs pos="50000">
              <a:schemeClr val="accent2">
                <a:lumMod val="20000"/>
                <a:lumOff val="80000"/>
              </a:schemeClr>
            </a:gs>
            <a:gs pos="100000">
              <a:srgbClr val="156B13"/>
            </a:gs>
          </a:gsLst>
          <a:lin ang="162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15/06/2015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3068960"/>
            <a:ext cx="7543800" cy="196024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dirty="0" smtClean="0"/>
              <a:t>Haga clic para modificar el estilo de título del patrón</a:t>
            </a:r>
            <a:endParaRPr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4400" y="404664"/>
            <a:ext cx="56896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15/06/2015</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15/06/2015</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ransition spd="slow">
    <p:fade thruBlk="1"/>
  </p:transition>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lang="es-UY">
                <a:solidFill>
                  <a:srgbClr val="262626">
                    <a:tint val="75000"/>
                  </a:srgbClr>
                </a:solidFill>
              </a:rPr>
              <a:pPr/>
              <a:t>15/06/2015</a:t>
            </a:fld>
            <a:endParaRPr>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38763755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ransition spd="slow">
    <p:fade thruBlk="1"/>
  </p:transition>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987824" y="404664"/>
            <a:ext cx="5184576" cy="2184009"/>
          </a:xfrm>
        </p:spPr>
        <p:txBody>
          <a:bodyPr>
            <a:normAutofit fontScale="92500"/>
          </a:bodyPr>
          <a:lstStyle/>
          <a:p>
            <a:r>
              <a:rPr lang="es-ES" sz="2800" b="1" dirty="0"/>
              <a:t>Seminario</a:t>
            </a:r>
            <a:endParaRPr lang="es-ES" sz="2800" dirty="0"/>
          </a:p>
          <a:p>
            <a:r>
              <a:rPr lang="es-ES" sz="2800" b="1" dirty="0"/>
              <a:t> “El sector arrocero Uruguayo. Desafíos para la competitividad</a:t>
            </a:r>
            <a:r>
              <a:rPr lang="es-ES" sz="2800" b="1" dirty="0" smtClean="0"/>
              <a:t>”</a:t>
            </a:r>
          </a:p>
          <a:p>
            <a:endParaRPr lang="es-ES" b="1" dirty="0" smtClean="0"/>
          </a:p>
          <a:p>
            <a:r>
              <a:rPr lang="es-ES" b="1" dirty="0" smtClean="0"/>
              <a:t>16 de junio de 2015</a:t>
            </a:r>
          </a:p>
        </p:txBody>
      </p:sp>
      <p:sp>
        <p:nvSpPr>
          <p:cNvPr id="5" name="Title 4"/>
          <p:cNvSpPr>
            <a:spLocks noGrp="1"/>
          </p:cNvSpPr>
          <p:nvPr>
            <p:ph type="title"/>
          </p:nvPr>
        </p:nvSpPr>
        <p:spPr>
          <a:xfrm>
            <a:off x="251520" y="3212976"/>
            <a:ext cx="6935688" cy="2685256"/>
          </a:xfrm>
        </p:spPr>
        <p:txBody>
          <a:bodyPr>
            <a:normAutofit/>
          </a:bodyPr>
          <a:lstStyle/>
          <a:p>
            <a:r>
              <a:rPr lang="es-ES" sz="2000" dirty="0" smtClean="0">
                <a:latin typeface="Arial"/>
                <a:ea typeface="Calibri"/>
                <a:cs typeface="Times New Roman"/>
              </a:rPr>
              <a:t>Ing</a:t>
            </a:r>
            <a:r>
              <a:rPr lang="es-ES" sz="2000" dirty="0">
                <a:latin typeface="Arial"/>
                <a:ea typeface="Calibri"/>
                <a:cs typeface="Times New Roman"/>
              </a:rPr>
              <a:t>. </a:t>
            </a:r>
            <a:r>
              <a:rPr lang="es-ES" sz="2000" dirty="0" smtClean="0">
                <a:latin typeface="Arial"/>
                <a:ea typeface="Calibri"/>
                <a:cs typeface="Times New Roman"/>
              </a:rPr>
              <a:t>Agr. Hernán </a:t>
            </a:r>
            <a:r>
              <a:rPr lang="es-ES" sz="2000" dirty="0">
                <a:latin typeface="Arial"/>
                <a:ea typeface="Calibri"/>
                <a:cs typeface="Times New Roman"/>
              </a:rPr>
              <a:t>Zorrilla</a:t>
            </a:r>
            <a:br>
              <a:rPr lang="es-ES" sz="2000" dirty="0">
                <a:latin typeface="Arial"/>
                <a:ea typeface="Calibri"/>
                <a:cs typeface="Times New Roman"/>
              </a:rPr>
            </a:br>
            <a:r>
              <a:rPr lang="es-ES" sz="2000" dirty="0">
                <a:latin typeface="Arial"/>
                <a:ea typeface="Calibri"/>
                <a:cs typeface="Times New Roman"/>
              </a:rPr>
              <a:t>Vicepresidente Asociación Cultivadores de Arroz</a:t>
            </a:r>
          </a:p>
        </p:txBody>
      </p:sp>
      <p:sp>
        <p:nvSpPr>
          <p:cNvPr id="2" name="1 Rectángulo"/>
          <p:cNvSpPr/>
          <p:nvPr/>
        </p:nvSpPr>
        <p:spPr>
          <a:xfrm>
            <a:off x="827584" y="3064285"/>
            <a:ext cx="6552728" cy="1083374"/>
          </a:xfrm>
          <a:prstGeom prst="rect">
            <a:avLst/>
          </a:prstGeom>
        </p:spPr>
        <p:txBody>
          <a:bodyPr wrap="square">
            <a:spAutoFit/>
          </a:bodyPr>
          <a:lstStyle/>
          <a:p>
            <a:pPr algn="ctr">
              <a:lnSpc>
                <a:spcPct val="115000"/>
              </a:lnSpc>
              <a:spcAft>
                <a:spcPts val="1000"/>
              </a:spcAft>
            </a:pPr>
            <a:r>
              <a:rPr lang="es-ES" sz="2800" b="1" dirty="0">
                <a:solidFill>
                  <a:schemeClr val="bg1"/>
                </a:solidFill>
                <a:latin typeface="Arial"/>
                <a:ea typeface="Calibri"/>
                <a:cs typeface="Times New Roman"/>
              </a:rPr>
              <a:t>Producir y exportar arroz en Uruguay: fortalezas y obstáculos. </a:t>
            </a:r>
            <a:endParaRPr lang="es-ES" sz="2800" b="1" dirty="0">
              <a:solidFill>
                <a:schemeClr val="bg1"/>
              </a:solidFill>
              <a:ea typeface="Calibri"/>
              <a:cs typeface="Times New Roman"/>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9996" y="76672"/>
            <a:ext cx="3404604" cy="194421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FORTALEZAS</a:t>
            </a:r>
          </a:p>
          <a:p>
            <a:pPr algn="ct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sector arrocero</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1259632" y="2420888"/>
            <a:ext cx="7056784" cy="3170099"/>
          </a:xfrm>
          <a:prstGeom prst="rect">
            <a:avLst/>
          </a:prstGeom>
          <a:noFill/>
        </p:spPr>
        <p:txBody>
          <a:bodyPr wrap="square" rtlCol="0">
            <a:spAutoFit/>
          </a:bodyPr>
          <a:lstStyle/>
          <a:p>
            <a:pPr marL="285750" indent="-285750">
              <a:buFont typeface="Arial" pitchFamily="34" charset="0"/>
              <a:buChar char="•"/>
            </a:pPr>
            <a:r>
              <a:rPr lang="es-ES" sz="2000" b="1" u="sng" dirty="0" smtClean="0">
                <a:solidFill>
                  <a:schemeClr val="accent4">
                    <a:lumMod val="75000"/>
                  </a:schemeClr>
                </a:solidFill>
              </a:rPr>
              <a:t>Dimensiones a destacar:</a:t>
            </a:r>
          </a:p>
          <a:p>
            <a:pPr marL="285750" indent="-285750">
              <a:buFont typeface="Arial" pitchFamily="34" charset="0"/>
              <a:buChar char="•"/>
            </a:pPr>
            <a:endParaRPr lang="es-ES" sz="2000" b="1" dirty="0"/>
          </a:p>
          <a:p>
            <a:r>
              <a:rPr lang="es-ES" sz="2000" b="1" dirty="0" smtClean="0"/>
              <a:t>1. Crecimiento del rendimiento promedio</a:t>
            </a:r>
          </a:p>
          <a:p>
            <a:pPr marL="285750" indent="-285750">
              <a:buFont typeface="Arial" pitchFamily="34" charset="0"/>
              <a:buChar char="•"/>
            </a:pPr>
            <a:endParaRPr lang="es-ES" sz="2000" b="1" dirty="0"/>
          </a:p>
          <a:p>
            <a:r>
              <a:rPr lang="es-ES" sz="2000" b="1" dirty="0" smtClean="0"/>
              <a:t>2. Disminución de la brecha entre productores</a:t>
            </a:r>
          </a:p>
          <a:p>
            <a:endParaRPr lang="es-ES" sz="2000" b="1" dirty="0"/>
          </a:p>
          <a:p>
            <a:r>
              <a:rPr lang="es-ES" sz="2000" b="1" dirty="0" smtClean="0"/>
              <a:t>3. Disminución de la brecha con el potencial de rendimiento experimental</a:t>
            </a:r>
          </a:p>
          <a:p>
            <a:endParaRPr lang="es-ES" sz="2000" b="1" dirty="0"/>
          </a:p>
          <a:p>
            <a:r>
              <a:rPr lang="es-ES" sz="2000" b="1" dirty="0" smtClean="0"/>
              <a:t>4. Se mantienen las zonas más aptas para el cultivo</a:t>
            </a:r>
            <a:endParaRPr lang="es-ES" sz="2000" b="1" dirty="0"/>
          </a:p>
        </p:txBody>
      </p:sp>
      <p:sp>
        <p:nvSpPr>
          <p:cNvPr id="8" name="2 Marcador de contenido"/>
          <p:cNvSpPr txBox="1">
            <a:spLocks/>
          </p:cNvSpPr>
          <p:nvPr/>
        </p:nvSpPr>
        <p:spPr>
          <a:xfrm>
            <a:off x="3394608" y="724744"/>
            <a:ext cx="4777792" cy="1296144"/>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endParaRPr lang="es-ES" sz="2400" dirty="0" smtClean="0">
              <a:solidFill>
                <a:schemeClr val="bg1"/>
              </a:solidFill>
            </a:endParaRPr>
          </a:p>
          <a:p>
            <a:r>
              <a:rPr lang="es-ES" sz="2400" dirty="0" smtClean="0">
                <a:solidFill>
                  <a:schemeClr val="bg1"/>
                </a:solidFill>
              </a:rPr>
              <a:t>RENDIMIENTO</a:t>
            </a:r>
          </a:p>
          <a:p>
            <a:endParaRPr lang="es-ES" sz="2400" dirty="0" smtClean="0">
              <a:solidFill>
                <a:schemeClr val="bg1"/>
              </a:solidFill>
            </a:endParaRPr>
          </a:p>
        </p:txBody>
      </p:sp>
    </p:spTree>
    <p:extLst>
      <p:ext uri="{BB962C8B-B14F-4D97-AF65-F5344CB8AC3E}">
        <p14:creationId xmlns:p14="http://schemas.microsoft.com/office/powerpoint/2010/main" val="510067859"/>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smtClean="0"/>
              <a:t>Evolución del rendimiento en los últimos 26 años</a:t>
            </a:r>
            <a:endParaRPr lang="es-UY"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75656" y="1340768"/>
            <a:ext cx="6035295" cy="4433391"/>
          </a:xfrm>
          <a:prstGeom prst="rect">
            <a:avLst/>
          </a:prstGeom>
          <a:noFill/>
          <a:ln w="9525">
            <a:noFill/>
            <a:miter lim="800000"/>
            <a:headEnd/>
            <a:tailEnd/>
          </a:ln>
          <a:effectLst/>
        </p:spPr>
      </p:pic>
      <p:sp>
        <p:nvSpPr>
          <p:cNvPr id="3" name="2 CuadroTexto"/>
          <p:cNvSpPr txBox="1"/>
          <p:nvPr/>
        </p:nvSpPr>
        <p:spPr>
          <a:xfrm>
            <a:off x="6660232" y="5733256"/>
            <a:ext cx="1944216" cy="369332"/>
          </a:xfrm>
          <a:prstGeom prst="rect">
            <a:avLst/>
          </a:prstGeom>
          <a:noFill/>
        </p:spPr>
        <p:txBody>
          <a:bodyPr wrap="square" rtlCol="0">
            <a:spAutoFit/>
          </a:bodyPr>
          <a:lstStyle/>
          <a:p>
            <a:r>
              <a:rPr lang="es-ES" dirty="0" smtClean="0"/>
              <a:t>Fuente: INIA</a:t>
            </a:r>
            <a:endParaRPr lang="es-ES" dirty="0"/>
          </a:p>
        </p:txBody>
      </p:sp>
    </p:spTree>
    <p:extLst>
      <p:ext uri="{BB962C8B-B14F-4D97-AF65-F5344CB8AC3E}">
        <p14:creationId xmlns:p14="http://schemas.microsoft.com/office/powerpoint/2010/main" val="31250811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dirty="0" smtClean="0"/>
              <a:t>Evolución del rendimiento en los últimos 46 años</a:t>
            </a:r>
            <a:endParaRPr lang="es-UY" dirty="0"/>
          </a:p>
        </p:txBody>
      </p:sp>
      <p:pic>
        <p:nvPicPr>
          <p:cNvPr id="1030" name="Picture 6"/>
          <p:cNvPicPr>
            <a:picLocks noChangeAspect="1" noChangeArrowheads="1"/>
          </p:cNvPicPr>
          <p:nvPr/>
        </p:nvPicPr>
        <p:blipFill>
          <a:blip r:embed="rId2" cstate="print"/>
          <a:srcRect/>
          <a:stretch>
            <a:fillRect/>
          </a:stretch>
        </p:blipFill>
        <p:spPr bwMode="auto">
          <a:xfrm>
            <a:off x="1656643" y="1543397"/>
            <a:ext cx="5830714" cy="4621908"/>
          </a:xfrm>
          <a:prstGeom prst="rect">
            <a:avLst/>
          </a:prstGeom>
          <a:noFill/>
          <a:ln w="9525">
            <a:noFill/>
            <a:miter lim="800000"/>
            <a:headEnd/>
            <a:tailEnd/>
          </a:ln>
          <a:effectLst/>
        </p:spPr>
      </p:pic>
      <p:sp>
        <p:nvSpPr>
          <p:cNvPr id="14" name="Text Box 11"/>
          <p:cNvSpPr txBox="1">
            <a:spLocks noChangeArrowheads="1"/>
          </p:cNvSpPr>
          <p:nvPr/>
        </p:nvSpPr>
        <p:spPr bwMode="auto">
          <a:xfrm>
            <a:off x="3059832" y="4077072"/>
            <a:ext cx="1390650" cy="641350"/>
          </a:xfrm>
          <a:prstGeom prst="rect">
            <a:avLst/>
          </a:prstGeom>
          <a:solidFill>
            <a:srgbClr val="FFFFFF"/>
          </a:solidFill>
          <a:ln w="9525">
            <a:solidFill>
              <a:srgbClr val="000000"/>
            </a:solidFill>
            <a:miter lim="800000"/>
            <a:headEnd/>
            <a:tailEnd/>
          </a:ln>
        </p:spPr>
        <p:txBody>
          <a:bodyPr wrap="square" lIns="27432" tIns="27432"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UY" sz="1200" b="0" i="0" u="none" strike="noStrike" baseline="0">
                <a:solidFill>
                  <a:srgbClr val="000000"/>
                </a:solidFill>
                <a:latin typeface="Arial"/>
                <a:cs typeface="Arial"/>
              </a:rPr>
              <a:t>1970-2015:</a:t>
            </a:r>
            <a:endParaRPr lang="es-UY" sz="1200" b="1" i="0" u="none" strike="noStrike" baseline="0">
              <a:solidFill>
                <a:srgbClr val="000000"/>
              </a:solidFill>
              <a:latin typeface="Arial"/>
              <a:cs typeface="Arial"/>
            </a:endParaRPr>
          </a:p>
          <a:p>
            <a:pPr algn="ctr" rtl="0">
              <a:defRPr sz="1000"/>
            </a:pPr>
            <a:r>
              <a:rPr lang="es-UY" sz="1200" b="0" i="0" u="none" strike="noStrike" baseline="0">
                <a:solidFill>
                  <a:srgbClr val="000000"/>
                </a:solidFill>
                <a:latin typeface="Arial"/>
                <a:cs typeface="Arial"/>
              </a:rPr>
              <a:t>y=102.62x + 3215</a:t>
            </a:r>
          </a:p>
          <a:p>
            <a:pPr algn="ctr" rtl="0">
              <a:defRPr sz="1000"/>
            </a:pPr>
            <a:r>
              <a:rPr lang="es-UY" sz="1200" b="0" i="0" u="none" strike="noStrike" baseline="0">
                <a:solidFill>
                  <a:srgbClr val="000000"/>
                </a:solidFill>
                <a:latin typeface="Arial"/>
                <a:cs typeface="Arial"/>
              </a:rPr>
              <a:t>R</a:t>
            </a:r>
            <a:r>
              <a:rPr lang="es-UY" sz="1200" b="0" i="0" u="none" strike="noStrike" baseline="30000">
                <a:solidFill>
                  <a:srgbClr val="000000"/>
                </a:solidFill>
                <a:latin typeface="Arial"/>
                <a:cs typeface="Arial"/>
              </a:rPr>
              <a:t>2</a:t>
            </a:r>
            <a:r>
              <a:rPr lang="es-UY" sz="1200" b="0" i="0" u="none" strike="noStrike" baseline="0">
                <a:solidFill>
                  <a:srgbClr val="000000"/>
                </a:solidFill>
                <a:latin typeface="Arial"/>
                <a:cs typeface="Arial"/>
              </a:rPr>
              <a:t> = 0.8372</a:t>
            </a:r>
          </a:p>
        </p:txBody>
      </p:sp>
      <p:sp>
        <p:nvSpPr>
          <p:cNvPr id="15" name="Text Box 1"/>
          <p:cNvSpPr txBox="1">
            <a:spLocks noChangeArrowheads="1"/>
          </p:cNvSpPr>
          <p:nvPr/>
        </p:nvSpPr>
        <p:spPr bwMode="auto">
          <a:xfrm>
            <a:off x="5554563" y="3645024"/>
            <a:ext cx="1609725" cy="679450"/>
          </a:xfrm>
          <a:prstGeom prst="rect">
            <a:avLst/>
          </a:prstGeom>
          <a:solidFill>
            <a:srgbClr val="FFFFFF"/>
          </a:solidFill>
          <a:ln w="9525">
            <a:solidFill>
              <a:srgbClr val="000000"/>
            </a:solidFill>
            <a:miter lim="800000"/>
            <a:headEnd/>
            <a:tailEnd/>
          </a:ln>
        </p:spPr>
        <p:txBody>
          <a:bodyPr wrap="square" lIns="27432" tIns="27432"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UY" sz="1200" b="0" i="0" u="none" strike="noStrike" baseline="0" dirty="0">
                <a:solidFill>
                  <a:srgbClr val="FF0000"/>
                </a:solidFill>
                <a:latin typeface="Arial"/>
                <a:cs typeface="Arial"/>
              </a:rPr>
              <a:t>1990-2015:</a:t>
            </a:r>
          </a:p>
          <a:p>
            <a:pPr algn="ctr" rtl="0">
              <a:defRPr sz="1000"/>
            </a:pPr>
            <a:r>
              <a:rPr lang="es-UY" sz="1200" b="0" i="0" u="none" strike="noStrike" baseline="0" dirty="0">
                <a:solidFill>
                  <a:srgbClr val="FF0000"/>
                </a:solidFill>
                <a:latin typeface="Arial"/>
                <a:cs typeface="Arial"/>
              </a:rPr>
              <a:t>y = 149.99x + 4547.8</a:t>
            </a:r>
          </a:p>
          <a:p>
            <a:pPr algn="ctr" rtl="0">
              <a:defRPr sz="1000"/>
            </a:pPr>
            <a:r>
              <a:rPr lang="es-UY" sz="1200" b="0" i="0" u="none" strike="noStrike" baseline="0" dirty="0">
                <a:solidFill>
                  <a:srgbClr val="FF0000"/>
                </a:solidFill>
                <a:latin typeface="Arial"/>
                <a:cs typeface="Arial"/>
              </a:rPr>
              <a:t>R</a:t>
            </a:r>
            <a:r>
              <a:rPr lang="es-UY" sz="1200" b="0" i="0" u="none" strike="noStrike" baseline="30000" dirty="0">
                <a:solidFill>
                  <a:srgbClr val="FF0000"/>
                </a:solidFill>
                <a:latin typeface="Arial"/>
                <a:cs typeface="Arial"/>
              </a:rPr>
              <a:t>2</a:t>
            </a:r>
            <a:r>
              <a:rPr lang="es-UY" sz="1200" b="0" i="0" u="none" strike="noStrike" baseline="0" dirty="0">
                <a:solidFill>
                  <a:srgbClr val="FF0000"/>
                </a:solidFill>
                <a:latin typeface="Arial"/>
                <a:cs typeface="Arial"/>
              </a:rPr>
              <a:t> = 0.8278</a:t>
            </a:r>
          </a:p>
        </p:txBody>
      </p:sp>
      <p:cxnSp>
        <p:nvCxnSpPr>
          <p:cNvPr id="17" name="16 Conector recto"/>
          <p:cNvCxnSpPr/>
          <p:nvPr/>
        </p:nvCxnSpPr>
        <p:spPr>
          <a:xfrm flipV="1">
            <a:off x="4788024" y="1844824"/>
            <a:ext cx="2520280" cy="1512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6660232" y="5818793"/>
            <a:ext cx="2123728" cy="369332"/>
          </a:xfrm>
          <a:prstGeom prst="rect">
            <a:avLst/>
          </a:prstGeom>
          <a:noFill/>
        </p:spPr>
        <p:txBody>
          <a:bodyPr wrap="square" rtlCol="0">
            <a:spAutoFit/>
          </a:bodyPr>
          <a:lstStyle/>
          <a:p>
            <a:r>
              <a:rPr lang="es-ES" dirty="0" smtClean="0"/>
              <a:t>Fuente: INIA</a:t>
            </a:r>
            <a:endParaRPr lang="es-ES" dirty="0"/>
          </a:p>
        </p:txBody>
      </p:sp>
    </p:spTree>
    <p:extLst>
      <p:ext uri="{BB962C8B-B14F-4D97-AF65-F5344CB8AC3E}">
        <p14:creationId xmlns:p14="http://schemas.microsoft.com/office/powerpoint/2010/main" val="179962514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style>
          <a:lnRef idx="3">
            <a:schemeClr val="lt1"/>
          </a:lnRef>
          <a:fillRef idx="1">
            <a:schemeClr val="dk1"/>
          </a:fillRef>
          <a:effectRef idx="1">
            <a:schemeClr val="dk1"/>
          </a:effectRef>
          <a:fontRef idx="minor">
            <a:schemeClr val="lt1"/>
          </a:fontRef>
        </p:style>
        <p:txBody>
          <a:bodyPr>
            <a:normAutofit/>
          </a:bodyPr>
          <a:lstStyle/>
          <a:p>
            <a:r>
              <a:rPr lang="es-ES" sz="2400" b="1" dirty="0" smtClean="0"/>
              <a:t>Evolución del rendimiento por has</a:t>
            </a:r>
            <a:endParaRPr lang="es-ES" sz="2400" b="1" dirty="0"/>
          </a:p>
        </p:txBody>
      </p:sp>
      <p:sp>
        <p:nvSpPr>
          <p:cNvPr id="5" name="4 CuadroTexto"/>
          <p:cNvSpPr txBox="1"/>
          <p:nvPr/>
        </p:nvSpPr>
        <p:spPr>
          <a:xfrm>
            <a:off x="7028905" y="5661248"/>
            <a:ext cx="1512168" cy="369332"/>
          </a:xfrm>
          <a:prstGeom prst="rect">
            <a:avLst/>
          </a:prstGeom>
          <a:noFill/>
        </p:spPr>
        <p:txBody>
          <a:bodyPr wrap="square" rtlCol="0">
            <a:spAutoFit/>
          </a:bodyPr>
          <a:lstStyle/>
          <a:p>
            <a:r>
              <a:rPr lang="es-ES" dirty="0" err="1" smtClean="0"/>
              <a:t>Fuente:INIA</a:t>
            </a:r>
            <a:endParaRPr lang="es-E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05105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83906" y="205105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722657" y="5085184"/>
            <a:ext cx="3139386" cy="369332"/>
          </a:xfrm>
          <a:prstGeom prst="rect">
            <a:avLst/>
          </a:prstGeom>
        </p:spPr>
        <p:txBody>
          <a:bodyPr wrap="none">
            <a:spAutoFit/>
          </a:bodyPr>
          <a:lstStyle/>
          <a:p>
            <a:r>
              <a:rPr lang="es-ES" b="1" dirty="0"/>
              <a:t>zafras 1989/1990 – 2002/2003 </a:t>
            </a:r>
            <a:endParaRPr lang="es-ES" dirty="0"/>
          </a:p>
        </p:txBody>
      </p:sp>
      <p:sp>
        <p:nvSpPr>
          <p:cNvPr id="7" name="6 Rectángulo"/>
          <p:cNvSpPr/>
          <p:nvPr/>
        </p:nvSpPr>
        <p:spPr>
          <a:xfrm>
            <a:off x="5508104" y="5085184"/>
            <a:ext cx="3041602" cy="369332"/>
          </a:xfrm>
          <a:prstGeom prst="rect">
            <a:avLst/>
          </a:prstGeom>
        </p:spPr>
        <p:txBody>
          <a:bodyPr wrap="none">
            <a:spAutoFit/>
          </a:bodyPr>
          <a:lstStyle/>
          <a:p>
            <a:r>
              <a:rPr lang="es-ES" b="1" dirty="0" smtClean="0"/>
              <a:t>Zafras 2003/2004 </a:t>
            </a:r>
            <a:r>
              <a:rPr lang="es-ES" b="1" dirty="0"/>
              <a:t>- 2014/2015</a:t>
            </a:r>
            <a:endParaRPr lang="es-ES" dirty="0"/>
          </a:p>
        </p:txBody>
      </p:sp>
    </p:spTree>
    <p:extLst>
      <p:ext uri="{BB962C8B-B14F-4D97-AF65-F5344CB8AC3E}">
        <p14:creationId xmlns:p14="http://schemas.microsoft.com/office/powerpoint/2010/main" val="4214468229"/>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7 Gráfico"/>
          <p:cNvGraphicFramePr>
            <a:graphicFrameLocks/>
          </p:cNvGraphicFramePr>
          <p:nvPr/>
        </p:nvGraphicFramePr>
        <p:xfrm>
          <a:off x="395536" y="1556792"/>
          <a:ext cx="4350771" cy="3171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8"/>
          <p:cNvGraphicFramePr>
            <a:graphicFrameLocks noChangeAspect="1"/>
          </p:cNvGraphicFramePr>
          <p:nvPr/>
        </p:nvGraphicFramePr>
        <p:xfrm>
          <a:off x="4499992" y="2708920"/>
          <a:ext cx="4440728" cy="3607172"/>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323528" y="332656"/>
            <a:ext cx="7848872" cy="1015663"/>
          </a:xfrm>
          <a:prstGeom prst="rect">
            <a:avLst/>
          </a:prstGeom>
        </p:spPr>
        <p:txBody>
          <a:bodyPr wrap="square">
            <a:spAutoFit/>
          </a:bodyPr>
          <a:lstStyle/>
          <a:p>
            <a:pPr>
              <a:spcBef>
                <a:spcPct val="0"/>
              </a:spcBef>
              <a:defRPr/>
            </a:pPr>
            <a:r>
              <a:rPr lang="es-UY" sz="1400" b="1" cap="all" dirty="0" smtClean="0">
                <a:latin typeface="Tahoma" pitchFamily="34" charset="0"/>
                <a:ea typeface="Tahoma" pitchFamily="34" charset="0"/>
                <a:cs typeface="Tahoma" pitchFamily="34" charset="0"/>
              </a:rPr>
              <a:t>Zafra 2013/14</a:t>
            </a:r>
            <a:endParaRPr lang="es-UY" sz="1400" b="1" i="1" cap="all" dirty="0" smtClean="0">
              <a:latin typeface="Tahoma" pitchFamily="34" charset="0"/>
              <a:ea typeface="Tahoma" pitchFamily="34" charset="0"/>
              <a:cs typeface="Tahoma" pitchFamily="34" charset="0"/>
            </a:endParaRPr>
          </a:p>
          <a:p>
            <a:pPr>
              <a:spcBef>
                <a:spcPct val="0"/>
              </a:spcBef>
              <a:defRPr/>
            </a:pPr>
            <a:endParaRPr lang="es-UY" sz="1400" b="1" cap="all" dirty="0" smtClean="0">
              <a:latin typeface="Tahoma" pitchFamily="34" charset="0"/>
              <a:ea typeface="Tahoma" pitchFamily="34" charset="0"/>
              <a:cs typeface="Tahoma" pitchFamily="34" charset="0"/>
            </a:endParaRPr>
          </a:p>
          <a:p>
            <a:pPr>
              <a:spcBef>
                <a:spcPct val="0"/>
              </a:spcBef>
              <a:defRPr/>
            </a:pPr>
            <a:r>
              <a:rPr lang="es-UY" sz="1600" b="1" cap="all"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Poca </a:t>
            </a:r>
            <a:r>
              <a:rPr lang="es-UY" sz="1600" b="1" i="1" cap="all"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radiación</a:t>
            </a:r>
            <a:r>
              <a:rPr lang="es-UY" sz="1600" b="1" cap="all"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UY" sz="1100" b="1" cap="all"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o  </a:t>
            </a:r>
            <a:r>
              <a:rPr lang="es-UY" sz="1600" b="1" cap="all"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mucho </a:t>
            </a:r>
            <a:r>
              <a:rPr lang="es-UY" sz="1600" b="1" i="1" cap="all"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rendimiento</a:t>
            </a:r>
            <a:r>
              <a:rPr lang="es-UY" sz="1600" b="1" cap="all"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spcBef>
                <a:spcPct val="0"/>
              </a:spcBef>
              <a:defRPr/>
            </a:pPr>
            <a:endParaRPr lang="es-UY" sz="1600" b="1" i="1" cap="all"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2 CuadroTexto"/>
          <p:cNvSpPr txBox="1"/>
          <p:nvPr/>
        </p:nvSpPr>
        <p:spPr>
          <a:xfrm>
            <a:off x="1619672" y="5157192"/>
            <a:ext cx="1944216" cy="369332"/>
          </a:xfrm>
          <a:prstGeom prst="rect">
            <a:avLst/>
          </a:prstGeom>
          <a:noFill/>
        </p:spPr>
        <p:txBody>
          <a:bodyPr wrap="square" rtlCol="0">
            <a:spAutoFit/>
          </a:bodyPr>
          <a:lstStyle/>
          <a:p>
            <a:r>
              <a:rPr lang="es-ES" dirty="0" smtClean="0"/>
              <a:t>Fuente: INIA</a:t>
            </a:r>
            <a:endParaRPr lang="es-ES" dirty="0"/>
          </a:p>
        </p:txBody>
      </p:sp>
    </p:spTree>
    <p:extLst>
      <p:ext uri="{BB962C8B-B14F-4D97-AF65-F5344CB8AC3E}">
        <p14:creationId xmlns:p14="http://schemas.microsoft.com/office/powerpoint/2010/main" val="36515946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23 Gráfico"/>
          <p:cNvGraphicFramePr>
            <a:graphicFrameLocks/>
          </p:cNvGraphicFramePr>
          <p:nvPr>
            <p:extLst>
              <p:ext uri="{D42A27DB-BD31-4B8C-83A1-F6EECF244321}">
                <p14:modId xmlns:p14="http://schemas.microsoft.com/office/powerpoint/2010/main" val="3095560548"/>
              </p:ext>
            </p:extLst>
          </p:nvPr>
        </p:nvGraphicFramePr>
        <p:xfrm>
          <a:off x="251520" y="1340768"/>
          <a:ext cx="8280920" cy="4635906"/>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971600" y="5792008"/>
            <a:ext cx="1584176" cy="369332"/>
          </a:xfrm>
          <a:prstGeom prst="rect">
            <a:avLst/>
          </a:prstGeom>
          <a:noFill/>
        </p:spPr>
        <p:txBody>
          <a:bodyPr wrap="square" rtlCol="0">
            <a:spAutoFit/>
          </a:bodyPr>
          <a:lstStyle/>
          <a:p>
            <a:r>
              <a:rPr lang="es-ES" dirty="0" smtClean="0"/>
              <a:t>fuente: INIA</a:t>
            </a:r>
            <a:endParaRPr lang="es-ES" dirty="0"/>
          </a:p>
        </p:txBody>
      </p:sp>
    </p:spTree>
    <p:extLst>
      <p:ext uri="{BB962C8B-B14F-4D97-AF65-F5344CB8AC3E}">
        <p14:creationId xmlns:p14="http://schemas.microsoft.com/office/powerpoint/2010/main" val="17329926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pPr algn="ctr"/>
            <a:r>
              <a:rPr lang="es-ES" sz="2800" dirty="0" smtClean="0">
                <a:solidFill>
                  <a:schemeClr val="bg1"/>
                </a:solidFill>
              </a:rPr>
              <a:t>Evolución del rendimiento, costo y resultado por has</a:t>
            </a:r>
            <a:endParaRPr lang="es-ES" sz="2800" dirty="0">
              <a:solidFill>
                <a:schemeClr val="bg1"/>
              </a:solidFill>
            </a:endParaRPr>
          </a:p>
        </p:txBody>
      </p:sp>
      <p:sp>
        <p:nvSpPr>
          <p:cNvPr id="5" name="4 CuadroTexto"/>
          <p:cNvSpPr txBox="1"/>
          <p:nvPr/>
        </p:nvSpPr>
        <p:spPr>
          <a:xfrm>
            <a:off x="6804248" y="5785254"/>
            <a:ext cx="1584176" cy="646331"/>
          </a:xfrm>
          <a:prstGeom prst="rect">
            <a:avLst/>
          </a:prstGeom>
          <a:noFill/>
        </p:spPr>
        <p:txBody>
          <a:bodyPr wrap="square" rtlCol="0">
            <a:spAutoFit/>
          </a:bodyPr>
          <a:lstStyle/>
          <a:p>
            <a:r>
              <a:rPr lang="es-ES" dirty="0" smtClean="0"/>
              <a:t>fuentes: CSA y ACA</a:t>
            </a:r>
            <a:endParaRPr lang="es-ES" dirty="0"/>
          </a:p>
        </p:txBody>
      </p:sp>
      <p:pic>
        <p:nvPicPr>
          <p:cNvPr id="41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504" y="1340768"/>
            <a:ext cx="6768752" cy="406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58728" y="2454278"/>
            <a:ext cx="2109382" cy="17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442209"/>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51520" y="2708920"/>
            <a:ext cx="4038600" cy="1320550"/>
          </a:xfrm>
        </p:spPr>
        <p:style>
          <a:lnRef idx="3">
            <a:schemeClr val="lt1"/>
          </a:lnRef>
          <a:fillRef idx="1">
            <a:schemeClr val="accent2"/>
          </a:fillRef>
          <a:effectRef idx="1">
            <a:schemeClr val="accent2"/>
          </a:effectRef>
          <a:fontRef idx="minor">
            <a:schemeClr val="lt1"/>
          </a:fontRef>
        </p:style>
        <p:txBody>
          <a:bodyPr>
            <a:normAutofit lnSpcReduction="10000"/>
          </a:bodyPr>
          <a:lstStyle/>
          <a:p>
            <a:pPr marL="0" indent="0" algn="ctr">
              <a:buNone/>
            </a:pPr>
            <a:r>
              <a:rPr lang="es-ES" b="1" dirty="0" smtClean="0">
                <a:solidFill>
                  <a:schemeClr val="bg1"/>
                </a:solidFill>
              </a:rPr>
              <a:t>Logros en términos de rendimiento</a:t>
            </a:r>
            <a:endParaRPr lang="es-ES" b="1" dirty="0">
              <a:solidFill>
                <a:schemeClr val="bg1"/>
              </a:solidFill>
            </a:endParaRPr>
          </a:p>
        </p:txBody>
      </p:sp>
      <p:sp>
        <p:nvSpPr>
          <p:cNvPr id="4" name="3 Marcador de contenido"/>
          <p:cNvSpPr>
            <a:spLocks noGrp="1"/>
          </p:cNvSpPr>
          <p:nvPr>
            <p:ph sz="half" idx="2"/>
          </p:nvPr>
        </p:nvSpPr>
        <p:spPr>
          <a:xfrm>
            <a:off x="4648200" y="1268760"/>
            <a:ext cx="4038600" cy="4608512"/>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s-ES" dirty="0" smtClean="0"/>
              <a:t>Fecha de siembra</a:t>
            </a:r>
          </a:p>
          <a:p>
            <a:r>
              <a:rPr lang="es-ES" dirty="0" smtClean="0"/>
              <a:t>Nivelación y drenaje</a:t>
            </a:r>
          </a:p>
          <a:p>
            <a:r>
              <a:rPr lang="es-ES" dirty="0" smtClean="0"/>
              <a:t>Manejo de riego</a:t>
            </a:r>
          </a:p>
          <a:p>
            <a:r>
              <a:rPr lang="es-ES" dirty="0" smtClean="0"/>
              <a:t>Control de malezas</a:t>
            </a:r>
          </a:p>
          <a:p>
            <a:r>
              <a:rPr lang="es-ES" dirty="0" smtClean="0"/>
              <a:t>Fertilización adecuada</a:t>
            </a:r>
          </a:p>
          <a:p>
            <a:r>
              <a:rPr lang="es-ES" dirty="0" smtClean="0"/>
              <a:t>Variedades por ambiente</a:t>
            </a:r>
          </a:p>
          <a:p>
            <a:r>
              <a:rPr lang="es-ES" dirty="0" smtClean="0"/>
              <a:t>Manejo de enfermedades</a:t>
            </a:r>
          </a:p>
          <a:p>
            <a:r>
              <a:rPr lang="es-ES" dirty="0" smtClean="0"/>
              <a:t>Rotación arroz-pastura</a:t>
            </a:r>
            <a:endParaRPr lang="es-ES" dirty="0"/>
          </a:p>
        </p:txBody>
      </p:sp>
    </p:spTree>
    <p:extLst>
      <p:ext uri="{BB962C8B-B14F-4D97-AF65-F5344CB8AC3E}">
        <p14:creationId xmlns:p14="http://schemas.microsoft.com/office/powerpoint/2010/main" val="63221427"/>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9996" y="76672"/>
            <a:ext cx="3404604" cy="194421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FORTALEZAS</a:t>
            </a:r>
          </a:p>
          <a:p>
            <a:pPr algn="ct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sector arrocero</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395536" y="2636912"/>
            <a:ext cx="5112568" cy="2677656"/>
          </a:xfrm>
          <a:prstGeom prst="rect">
            <a:avLst/>
          </a:prstGeom>
          <a:noFill/>
        </p:spPr>
        <p:txBody>
          <a:bodyPr wrap="square" rtlCol="0">
            <a:spAutoFit/>
          </a:bodyPr>
          <a:lstStyle/>
          <a:p>
            <a:pPr marL="285750" indent="-285750">
              <a:buFont typeface="Arial" pitchFamily="34" charset="0"/>
              <a:buChar char="•"/>
            </a:pPr>
            <a:r>
              <a:rPr lang="es-ES" sz="2400" b="1" dirty="0" smtClean="0"/>
              <a:t>Cadena Agroindustrial integrada</a:t>
            </a:r>
          </a:p>
          <a:p>
            <a:pPr marL="285750" indent="-285750">
              <a:buFont typeface="Arial" pitchFamily="34" charset="0"/>
              <a:buChar char="•"/>
            </a:pPr>
            <a:endParaRPr lang="es-ES" sz="2400" b="1" dirty="0"/>
          </a:p>
          <a:p>
            <a:pPr marL="285750" indent="-285750">
              <a:buFont typeface="Arial" pitchFamily="34" charset="0"/>
              <a:buChar char="•"/>
            </a:pPr>
            <a:r>
              <a:rPr lang="es-ES" sz="2400" b="1" dirty="0" smtClean="0"/>
              <a:t>Precio – Convenio</a:t>
            </a:r>
          </a:p>
          <a:p>
            <a:pPr marL="285750" indent="-285750">
              <a:buFont typeface="Arial" pitchFamily="34" charset="0"/>
              <a:buChar char="•"/>
            </a:pPr>
            <a:endParaRPr lang="es-ES" sz="2400" b="1" dirty="0"/>
          </a:p>
          <a:p>
            <a:pPr marL="285750" indent="-285750">
              <a:buFont typeface="Arial" pitchFamily="34" charset="0"/>
              <a:buChar char="•"/>
            </a:pPr>
            <a:r>
              <a:rPr lang="es-ES" sz="2400" b="1" dirty="0" smtClean="0"/>
              <a:t>Comisión Sectorial del Arroz</a:t>
            </a:r>
          </a:p>
          <a:p>
            <a:pPr marL="285750" indent="-285750">
              <a:buFont typeface="Arial" pitchFamily="34" charset="0"/>
              <a:buChar char="•"/>
            </a:pPr>
            <a:endParaRPr lang="es-ES" sz="2400" b="1" dirty="0"/>
          </a:p>
          <a:p>
            <a:pPr marL="285750" indent="-285750">
              <a:buFont typeface="Arial" pitchFamily="34" charset="0"/>
              <a:buChar char="•"/>
            </a:pPr>
            <a:r>
              <a:rPr lang="es-ES" sz="2400" b="1" dirty="0" smtClean="0"/>
              <a:t>Múltiples Programas y proyectos </a:t>
            </a:r>
            <a:endParaRPr lang="es-ES" sz="2400" b="1" dirty="0"/>
          </a:p>
        </p:txBody>
      </p:sp>
      <p:sp>
        <p:nvSpPr>
          <p:cNvPr id="5" name="2 Marcador de contenido"/>
          <p:cNvSpPr txBox="1">
            <a:spLocks/>
          </p:cNvSpPr>
          <p:nvPr/>
        </p:nvSpPr>
        <p:spPr>
          <a:xfrm>
            <a:off x="3369456" y="476672"/>
            <a:ext cx="4824536" cy="139393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endParaRPr lang="es-ES" sz="2400" b="1" dirty="0" smtClean="0">
              <a:solidFill>
                <a:schemeClr val="bg1"/>
              </a:solidFill>
            </a:endParaRPr>
          </a:p>
          <a:p>
            <a:r>
              <a:rPr lang="es-ES" sz="2400" b="1" dirty="0" smtClean="0">
                <a:solidFill>
                  <a:schemeClr val="bg1"/>
                </a:solidFill>
              </a:rPr>
              <a:t>INSTITUCIONALIDAD</a:t>
            </a:r>
          </a:p>
        </p:txBody>
      </p:sp>
      <p:sp>
        <p:nvSpPr>
          <p:cNvPr id="2" name="1 CuadroTexto"/>
          <p:cNvSpPr txBox="1"/>
          <p:nvPr/>
        </p:nvSpPr>
        <p:spPr>
          <a:xfrm>
            <a:off x="5781724" y="2020888"/>
            <a:ext cx="3168352" cy="209288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2800" b="1" dirty="0" smtClean="0"/>
              <a:t>Red sectorial con participación tanto privado como público</a:t>
            </a:r>
          </a:p>
          <a:p>
            <a:endParaRPr lang="es-ES" dirty="0"/>
          </a:p>
        </p:txBody>
      </p:sp>
      <p:sp>
        <p:nvSpPr>
          <p:cNvPr id="3" name="2 Elipse"/>
          <p:cNvSpPr/>
          <p:nvPr/>
        </p:nvSpPr>
        <p:spPr>
          <a:xfrm>
            <a:off x="5759624" y="4113769"/>
            <a:ext cx="3384376" cy="160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Visión interinstitucional e integrada</a:t>
            </a:r>
            <a:endParaRPr lang="es-ES" sz="2400" b="1" dirty="0"/>
          </a:p>
        </p:txBody>
      </p:sp>
    </p:spTree>
    <p:extLst>
      <p:ext uri="{BB962C8B-B14F-4D97-AF65-F5344CB8AC3E}">
        <p14:creationId xmlns:p14="http://schemas.microsoft.com/office/powerpoint/2010/main" val="1521632933"/>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UY" b="1" dirty="0" smtClean="0"/>
              <a:t>Cadena </a:t>
            </a:r>
            <a:r>
              <a:rPr lang="es-UY" sz="2400" b="1" dirty="0"/>
              <a:t>agroindustrial</a:t>
            </a:r>
            <a:r>
              <a:rPr lang="es-UY" b="1" dirty="0" smtClean="0"/>
              <a:t> del arroz</a:t>
            </a:r>
            <a:endParaRPr lang="es-UY" b="1" dirty="0"/>
          </a:p>
        </p:txBody>
      </p:sp>
      <p:sp>
        <p:nvSpPr>
          <p:cNvPr id="4" name="Rectangle 2"/>
          <p:cNvSpPr>
            <a:spLocks noChangeArrowheads="1"/>
          </p:cNvSpPr>
          <p:nvPr/>
        </p:nvSpPr>
        <p:spPr bwMode="auto">
          <a:xfrm>
            <a:off x="1" y="64663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UY" sz="1350"/>
          </a:p>
        </p:txBody>
      </p:sp>
      <p:graphicFrame>
        <p:nvGraphicFramePr>
          <p:cNvPr id="5" name="Object 4"/>
          <p:cNvGraphicFramePr>
            <a:graphicFrameLocks noChangeAspect="1"/>
          </p:cNvGraphicFramePr>
          <p:nvPr>
            <p:extLst>
              <p:ext uri="{D42A27DB-BD31-4B8C-83A1-F6EECF244321}">
                <p14:modId xmlns:p14="http://schemas.microsoft.com/office/powerpoint/2010/main" val="462036998"/>
              </p:ext>
            </p:extLst>
          </p:nvPr>
        </p:nvGraphicFramePr>
        <p:xfrm>
          <a:off x="99613" y="218011"/>
          <a:ext cx="685800" cy="857250"/>
        </p:xfrm>
        <a:graphic>
          <a:graphicData uri="http://schemas.openxmlformats.org/presentationml/2006/ole">
            <mc:AlternateContent xmlns:mc="http://schemas.openxmlformats.org/markup-compatibility/2006">
              <mc:Choice xmlns:v="urn:schemas-microsoft-com:vml" Requires="v">
                <p:oleObj spid="_x0000_s2090" r:id="rId3" imgW="1323000" imgH="1631880" progId="CorelDRAW.Graphic.12">
                  <p:embed/>
                </p:oleObj>
              </mc:Choice>
              <mc:Fallback>
                <p:oleObj r:id="rId3" imgW="1323000" imgH="163188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13" y="218011"/>
                        <a:ext cx="6858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23528" y="1772816"/>
            <a:ext cx="2088231" cy="523220"/>
          </a:xfrm>
          <a:prstGeom prst="rect">
            <a:avLst/>
          </a:prstGeom>
          <a:solidFill>
            <a:schemeClr val="accent2">
              <a:lumMod val="60000"/>
              <a:lumOff val="40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UY" sz="2800" b="1" dirty="0">
                <a:ln w="0">
                  <a:solidFill>
                    <a:schemeClr val="bg1"/>
                  </a:solidFill>
                </a:ln>
                <a:solidFill>
                  <a:schemeClr val="bg1"/>
                </a:solidFill>
              </a:rPr>
              <a:t>CULTIVO</a:t>
            </a:r>
          </a:p>
        </p:txBody>
      </p:sp>
      <p:sp>
        <p:nvSpPr>
          <p:cNvPr id="8" name="TextBox 7"/>
          <p:cNvSpPr txBox="1"/>
          <p:nvPr/>
        </p:nvSpPr>
        <p:spPr>
          <a:xfrm>
            <a:off x="3059832" y="1769393"/>
            <a:ext cx="2024807" cy="523220"/>
          </a:xfrm>
          <a:prstGeom prst="rect">
            <a:avLst/>
          </a:prstGeom>
          <a:solidFill>
            <a:schemeClr val="accent2">
              <a:lumMod val="60000"/>
              <a:lumOff val="40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UY" sz="2800" b="1" dirty="0">
                <a:ln w="0">
                  <a:solidFill>
                    <a:schemeClr val="bg1"/>
                  </a:solidFill>
                </a:ln>
                <a:solidFill>
                  <a:schemeClr val="bg1"/>
                </a:solidFill>
              </a:rPr>
              <a:t>INDUSTRIA</a:t>
            </a:r>
          </a:p>
        </p:txBody>
      </p:sp>
      <p:sp>
        <p:nvSpPr>
          <p:cNvPr id="10" name="TextBox 9"/>
          <p:cNvSpPr txBox="1"/>
          <p:nvPr/>
        </p:nvSpPr>
        <p:spPr>
          <a:xfrm>
            <a:off x="5452594" y="1764209"/>
            <a:ext cx="3363812" cy="523220"/>
          </a:xfrm>
          <a:prstGeom prst="rect">
            <a:avLst/>
          </a:prstGeom>
          <a:solidFill>
            <a:schemeClr val="accent2">
              <a:lumMod val="60000"/>
              <a:lumOff val="40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UY" sz="2800" b="1" dirty="0">
                <a:ln w="0">
                  <a:solidFill>
                    <a:schemeClr val="bg1"/>
                  </a:solidFill>
                </a:ln>
                <a:solidFill>
                  <a:schemeClr val="bg1"/>
                </a:solidFill>
              </a:rPr>
              <a:t>COMERCIALIZACIÓN</a:t>
            </a:r>
          </a:p>
        </p:txBody>
      </p:sp>
      <p:sp>
        <p:nvSpPr>
          <p:cNvPr id="11" name="TextBox 10"/>
          <p:cNvSpPr txBox="1"/>
          <p:nvPr/>
        </p:nvSpPr>
        <p:spPr>
          <a:xfrm>
            <a:off x="323528" y="2549355"/>
            <a:ext cx="170720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UY" b="1" dirty="0"/>
              <a:t>Productores remitentes</a:t>
            </a:r>
          </a:p>
        </p:txBody>
      </p:sp>
      <p:sp>
        <p:nvSpPr>
          <p:cNvPr id="12" name="TextBox 11"/>
          <p:cNvSpPr txBox="1"/>
          <p:nvPr/>
        </p:nvSpPr>
        <p:spPr>
          <a:xfrm>
            <a:off x="323528" y="3934229"/>
            <a:ext cx="168043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UY" b="1" dirty="0"/>
              <a:t>Cultivos realizados por la industria</a:t>
            </a:r>
          </a:p>
        </p:txBody>
      </p:sp>
      <p:sp>
        <p:nvSpPr>
          <p:cNvPr id="14" name="TextBox 13"/>
          <p:cNvSpPr txBox="1"/>
          <p:nvPr/>
        </p:nvSpPr>
        <p:spPr>
          <a:xfrm>
            <a:off x="3181494" y="2318377"/>
            <a:ext cx="1786944" cy="251607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UY" b="1" dirty="0"/>
              <a:t>Recibo</a:t>
            </a:r>
          </a:p>
          <a:p>
            <a:pPr algn="ctr"/>
            <a:endParaRPr lang="es-UY" b="1" dirty="0"/>
          </a:p>
          <a:p>
            <a:pPr algn="ctr"/>
            <a:r>
              <a:rPr lang="es-UY" b="1" dirty="0"/>
              <a:t>Secado</a:t>
            </a:r>
          </a:p>
          <a:p>
            <a:pPr algn="ctr"/>
            <a:endParaRPr lang="es-UY" b="1" dirty="0"/>
          </a:p>
          <a:p>
            <a:pPr algn="ctr"/>
            <a:r>
              <a:rPr lang="es-UY" b="1" dirty="0"/>
              <a:t>Almacenaje en silos</a:t>
            </a:r>
          </a:p>
          <a:p>
            <a:pPr algn="ctr"/>
            <a:endParaRPr lang="es-UY" b="1" dirty="0"/>
          </a:p>
          <a:p>
            <a:pPr algn="ctr"/>
            <a:r>
              <a:rPr lang="es-UY" b="1" dirty="0"/>
              <a:t>Elaboración</a:t>
            </a:r>
          </a:p>
          <a:p>
            <a:endParaRPr lang="es-UY" sz="1350" dirty="0"/>
          </a:p>
        </p:txBody>
      </p:sp>
      <p:sp>
        <p:nvSpPr>
          <p:cNvPr id="15" name="TextBox 14"/>
          <p:cNvSpPr txBox="1"/>
          <p:nvPr/>
        </p:nvSpPr>
        <p:spPr>
          <a:xfrm>
            <a:off x="5796136" y="2549356"/>
            <a:ext cx="2143742" cy="140807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UY" b="1" dirty="0"/>
              <a:t>Mercado </a:t>
            </a:r>
            <a:r>
              <a:rPr lang="es-UY" b="1" dirty="0" smtClean="0"/>
              <a:t>interno + semillas 5%</a:t>
            </a:r>
            <a:endParaRPr lang="es-UY" b="1" dirty="0"/>
          </a:p>
          <a:p>
            <a:pPr algn="ctr"/>
            <a:endParaRPr lang="es-UY" b="1" dirty="0"/>
          </a:p>
          <a:p>
            <a:pPr algn="ctr"/>
            <a:r>
              <a:rPr lang="es-UY" b="1" dirty="0" smtClean="0"/>
              <a:t>Exportaciones 95%</a:t>
            </a:r>
            <a:endParaRPr lang="es-UY" b="1" dirty="0"/>
          </a:p>
          <a:p>
            <a:endParaRPr lang="es-UY" sz="1350" dirty="0"/>
          </a:p>
        </p:txBody>
      </p:sp>
      <p:sp>
        <p:nvSpPr>
          <p:cNvPr id="13" name="Rectangle 12"/>
          <p:cNvSpPr/>
          <p:nvPr/>
        </p:nvSpPr>
        <p:spPr>
          <a:xfrm>
            <a:off x="596343" y="4980523"/>
            <a:ext cx="7455411" cy="553998"/>
          </a:xfrm>
          <a:prstGeom prst="rect">
            <a:avLst/>
          </a:prstGeom>
          <a:noFill/>
          <a:ln>
            <a:solidFill>
              <a:srgbClr val="00B050"/>
            </a:solidFill>
          </a:ln>
        </p:spPr>
        <p:txBody>
          <a:bodyPr wrap="square" lIns="68580" tIns="34290" rIns="68580" bIns="34290">
            <a:spAutoFit/>
          </a:bodyPr>
          <a:lstStyle/>
          <a:p>
            <a:pPr algn="ctr"/>
            <a:r>
              <a:rPr lang="en-US" dirty="0" err="1">
                <a:ln w="0"/>
                <a:solidFill>
                  <a:schemeClr val="accent1"/>
                </a:solidFill>
                <a:effectLst>
                  <a:outerShdw blurRad="38100" dist="25400" dir="5400000" algn="ctr" rotWithShape="0">
                    <a:srgbClr val="6E747A">
                      <a:alpha val="43000"/>
                    </a:srgbClr>
                  </a:outerShdw>
                </a:effectLst>
              </a:rPr>
              <a:t>Comisión</a:t>
            </a:r>
            <a:r>
              <a:rPr lang="en-US" dirty="0">
                <a:ln w="0"/>
                <a:solidFill>
                  <a:schemeClr val="accent1"/>
                </a:solidFill>
                <a:effectLst>
                  <a:outerShdw blurRad="38100" dist="25400" dir="5400000" algn="ctr" rotWithShape="0">
                    <a:srgbClr val="6E747A">
                      <a:alpha val="43000"/>
                    </a:srgbClr>
                  </a:outerShdw>
                </a:effectLst>
              </a:rPr>
              <a:t> Sectorial del </a:t>
            </a:r>
            <a:r>
              <a:rPr lang="en-US" dirty="0" err="1">
                <a:ln w="0"/>
                <a:solidFill>
                  <a:schemeClr val="accent1"/>
                </a:solidFill>
                <a:effectLst>
                  <a:outerShdw blurRad="38100" dist="25400" dir="5400000" algn="ctr" rotWithShape="0">
                    <a:srgbClr val="6E747A">
                      <a:alpha val="43000"/>
                    </a:srgbClr>
                  </a:outerShdw>
                </a:effectLst>
              </a:rPr>
              <a:t>Arroz</a:t>
            </a:r>
            <a:endParaRPr lang="en-US" dirty="0">
              <a:ln w="0"/>
              <a:solidFill>
                <a:schemeClr val="accent1"/>
              </a:solidFill>
              <a:effectLst>
                <a:outerShdw blurRad="38100" dist="25400" dir="5400000" algn="ctr" rotWithShape="0">
                  <a:srgbClr val="6E747A">
                    <a:alpha val="43000"/>
                  </a:srgbClr>
                </a:outerShdw>
              </a:effectLst>
            </a:endParaRPr>
          </a:p>
          <a:p>
            <a:pPr algn="ctr"/>
            <a:r>
              <a:rPr lang="en-US" sz="1350" dirty="0" err="1">
                <a:ln w="0"/>
                <a:effectLst>
                  <a:outerShdw blurRad="38100" dist="25400" dir="5400000" algn="ctr" rotWithShape="0">
                    <a:srgbClr val="6E747A">
                      <a:alpha val="43000"/>
                    </a:srgbClr>
                  </a:outerShdw>
                </a:effectLst>
              </a:rPr>
              <a:t>Espacio</a:t>
            </a:r>
            <a:r>
              <a:rPr lang="en-US" sz="1350" dirty="0">
                <a:ln w="0"/>
                <a:effectLst>
                  <a:outerShdw blurRad="38100" dist="25400" dir="5400000" algn="ctr" rotWithShape="0">
                    <a:srgbClr val="6E747A">
                      <a:alpha val="43000"/>
                    </a:srgbClr>
                  </a:outerShdw>
                </a:effectLst>
              </a:rPr>
              <a:t> </a:t>
            </a:r>
            <a:r>
              <a:rPr lang="en-US" sz="1350" dirty="0" err="1">
                <a:ln w="0"/>
                <a:effectLst>
                  <a:outerShdw blurRad="38100" dist="25400" dir="5400000" algn="ctr" rotWithShape="0">
                    <a:srgbClr val="6E747A">
                      <a:alpha val="43000"/>
                    </a:srgbClr>
                  </a:outerShdw>
                </a:effectLst>
              </a:rPr>
              <a:t>Público</a:t>
            </a:r>
            <a:r>
              <a:rPr lang="en-US" sz="1350" dirty="0">
                <a:ln w="0"/>
                <a:effectLst>
                  <a:outerShdw blurRad="38100" dist="25400" dir="5400000" algn="ctr" rotWithShape="0">
                    <a:srgbClr val="6E747A">
                      <a:alpha val="43000"/>
                    </a:srgbClr>
                  </a:outerShdw>
                </a:effectLst>
              </a:rPr>
              <a:t> </a:t>
            </a:r>
            <a:r>
              <a:rPr lang="en-US" sz="1350" dirty="0" err="1">
                <a:ln w="0"/>
                <a:effectLst>
                  <a:outerShdw blurRad="38100" dist="25400" dir="5400000" algn="ctr" rotWithShape="0">
                    <a:srgbClr val="6E747A">
                      <a:alpha val="43000"/>
                    </a:srgbClr>
                  </a:outerShdw>
                </a:effectLst>
              </a:rPr>
              <a:t>Privado</a:t>
            </a:r>
            <a:endParaRPr lang="en-US" sz="1350" dirty="0">
              <a:ln w="0"/>
              <a:effectLst>
                <a:outerShdw blurRad="38100" dist="25400" dir="5400000" algn="ctr" rotWithShape="0">
                  <a:srgbClr val="6E747A">
                    <a:alpha val="43000"/>
                  </a:srgbClr>
                </a:outerShdw>
              </a:effectLst>
            </a:endParaRPr>
          </a:p>
        </p:txBody>
      </p:sp>
      <p:sp>
        <p:nvSpPr>
          <p:cNvPr id="16" name="Rectangle 15"/>
          <p:cNvSpPr/>
          <p:nvPr/>
        </p:nvSpPr>
        <p:spPr>
          <a:xfrm>
            <a:off x="644981" y="5559907"/>
            <a:ext cx="7455411" cy="484748"/>
          </a:xfrm>
          <a:prstGeom prst="rect">
            <a:avLst/>
          </a:prstGeom>
          <a:noFill/>
          <a:ln>
            <a:solidFill>
              <a:srgbClr val="00B050"/>
            </a:solidFill>
          </a:ln>
        </p:spPr>
        <p:txBody>
          <a:bodyPr wrap="square" lIns="68580" tIns="34290" rIns="68580" bIns="34290">
            <a:spAutoFit/>
          </a:bodyPr>
          <a:lstStyle/>
          <a:p>
            <a:pPr algn="ctr"/>
            <a:r>
              <a:rPr lang="en-US" sz="1350" dirty="0" err="1">
                <a:ln w="0"/>
                <a:solidFill>
                  <a:schemeClr val="bg1">
                    <a:lumMod val="50000"/>
                  </a:schemeClr>
                </a:solidFill>
                <a:effectLst>
                  <a:outerShdw blurRad="38100" dist="25400" dir="5400000" algn="ctr" rotWithShape="0">
                    <a:srgbClr val="6E747A">
                      <a:alpha val="43000"/>
                    </a:srgbClr>
                  </a:outerShdw>
                </a:effectLst>
              </a:rPr>
              <a:t>Asociación</a:t>
            </a:r>
            <a:r>
              <a:rPr lang="en-US" sz="1350" dirty="0">
                <a:ln w="0"/>
                <a:solidFill>
                  <a:schemeClr val="bg1">
                    <a:lumMod val="50000"/>
                  </a:schemeClr>
                </a:solidFill>
                <a:effectLst>
                  <a:outerShdw blurRad="38100" dist="25400" dir="5400000" algn="ctr" rotWithShape="0">
                    <a:srgbClr val="6E747A">
                      <a:alpha val="43000"/>
                    </a:srgbClr>
                  </a:outerShdw>
                </a:effectLst>
              </a:rPr>
              <a:t> </a:t>
            </a:r>
            <a:r>
              <a:rPr lang="en-US" sz="1350" dirty="0" err="1">
                <a:ln w="0"/>
                <a:solidFill>
                  <a:schemeClr val="bg1">
                    <a:lumMod val="50000"/>
                  </a:schemeClr>
                </a:solidFill>
                <a:effectLst>
                  <a:outerShdw blurRad="38100" dist="25400" dir="5400000" algn="ctr" rotWithShape="0">
                    <a:srgbClr val="6E747A">
                      <a:alpha val="43000"/>
                    </a:srgbClr>
                  </a:outerShdw>
                </a:effectLst>
              </a:rPr>
              <a:t>Cultivadores</a:t>
            </a:r>
            <a:r>
              <a:rPr lang="en-US" sz="1350" dirty="0">
                <a:ln w="0"/>
                <a:solidFill>
                  <a:schemeClr val="bg1">
                    <a:lumMod val="50000"/>
                  </a:schemeClr>
                </a:solidFill>
                <a:effectLst>
                  <a:outerShdw blurRad="38100" dist="25400" dir="5400000" algn="ctr" rotWithShape="0">
                    <a:srgbClr val="6E747A">
                      <a:alpha val="43000"/>
                    </a:srgbClr>
                  </a:outerShdw>
                </a:effectLst>
              </a:rPr>
              <a:t> de </a:t>
            </a:r>
            <a:r>
              <a:rPr lang="en-US" sz="1350" dirty="0" err="1">
                <a:ln w="0"/>
                <a:solidFill>
                  <a:schemeClr val="bg1">
                    <a:lumMod val="50000"/>
                  </a:schemeClr>
                </a:solidFill>
                <a:effectLst>
                  <a:outerShdw blurRad="38100" dist="25400" dir="5400000" algn="ctr" rotWithShape="0">
                    <a:srgbClr val="6E747A">
                      <a:alpha val="43000"/>
                    </a:srgbClr>
                  </a:outerShdw>
                </a:effectLst>
              </a:rPr>
              <a:t>Arroz</a:t>
            </a:r>
            <a:r>
              <a:rPr lang="en-US" sz="1350" dirty="0">
                <a:ln w="0"/>
                <a:solidFill>
                  <a:schemeClr val="bg1">
                    <a:lumMod val="50000"/>
                  </a:schemeClr>
                </a:solidFill>
                <a:effectLst>
                  <a:outerShdw blurRad="38100" dist="25400" dir="5400000" algn="ctr" rotWithShape="0">
                    <a:srgbClr val="6E747A">
                      <a:alpha val="43000"/>
                    </a:srgbClr>
                  </a:outerShdw>
                </a:effectLst>
              </a:rPr>
              <a:t>                  Gremial de </a:t>
            </a:r>
            <a:r>
              <a:rPr lang="en-US" sz="1350" dirty="0" err="1">
                <a:ln w="0"/>
                <a:solidFill>
                  <a:schemeClr val="bg1">
                    <a:lumMod val="50000"/>
                  </a:schemeClr>
                </a:solidFill>
                <a:effectLst>
                  <a:outerShdw blurRad="38100" dist="25400" dir="5400000" algn="ctr" rotWithShape="0">
                    <a:srgbClr val="6E747A">
                      <a:alpha val="43000"/>
                    </a:srgbClr>
                  </a:outerShdw>
                </a:effectLst>
              </a:rPr>
              <a:t>Molinos</a:t>
            </a:r>
            <a:r>
              <a:rPr lang="en-US" sz="1350" dirty="0">
                <a:ln w="0"/>
                <a:solidFill>
                  <a:schemeClr val="bg1">
                    <a:lumMod val="50000"/>
                  </a:schemeClr>
                </a:solidFill>
                <a:effectLst>
                  <a:outerShdw blurRad="38100" dist="25400" dir="5400000" algn="ctr" rotWithShape="0">
                    <a:srgbClr val="6E747A">
                      <a:alpha val="43000"/>
                    </a:srgbClr>
                  </a:outerShdw>
                </a:effectLst>
              </a:rPr>
              <a:t> </a:t>
            </a:r>
            <a:r>
              <a:rPr lang="en-US" sz="1350" dirty="0" err="1">
                <a:ln w="0"/>
                <a:solidFill>
                  <a:schemeClr val="bg1">
                    <a:lumMod val="50000"/>
                  </a:schemeClr>
                </a:solidFill>
                <a:effectLst>
                  <a:outerShdw blurRad="38100" dist="25400" dir="5400000" algn="ctr" rotWithShape="0">
                    <a:srgbClr val="6E747A">
                      <a:alpha val="43000"/>
                    </a:srgbClr>
                  </a:outerShdw>
                </a:effectLst>
              </a:rPr>
              <a:t>Arroceros</a:t>
            </a:r>
            <a:endParaRPr lang="en-US" sz="1350" dirty="0">
              <a:ln w="0"/>
              <a:solidFill>
                <a:schemeClr val="bg1">
                  <a:lumMod val="50000"/>
                </a:schemeClr>
              </a:solidFill>
              <a:effectLst>
                <a:outerShdw blurRad="38100" dist="25400" dir="5400000" algn="ctr" rotWithShape="0">
                  <a:srgbClr val="6E747A">
                    <a:alpha val="43000"/>
                  </a:srgbClr>
                </a:outerShdw>
              </a:effectLst>
            </a:endParaRPr>
          </a:p>
          <a:p>
            <a:pPr algn="ctr"/>
            <a:r>
              <a:rPr lang="en-US" sz="1350" dirty="0">
                <a:ln w="0"/>
                <a:solidFill>
                  <a:schemeClr val="bg1">
                    <a:lumMod val="50000"/>
                  </a:schemeClr>
                </a:solidFill>
                <a:effectLst>
                  <a:outerShdw blurRad="38100" dist="25400" dir="5400000" algn="ctr" rotWithShape="0">
                    <a:srgbClr val="6E747A">
                      <a:alpha val="43000"/>
                    </a:srgbClr>
                  </a:outerShdw>
                </a:effectLst>
              </a:rPr>
              <a:t>OPP        MGAP        MEF        MRREE        MIEM      </a:t>
            </a:r>
            <a:r>
              <a:rPr lang="en-US" sz="1350" dirty="0" smtClean="0">
                <a:ln w="0"/>
                <a:solidFill>
                  <a:schemeClr val="bg1">
                    <a:lumMod val="50000"/>
                  </a:schemeClr>
                </a:solidFill>
                <a:effectLst>
                  <a:outerShdw blurRad="38100" dist="25400" dir="5400000" algn="ctr" rotWithShape="0">
                    <a:srgbClr val="6E747A">
                      <a:alpha val="43000"/>
                    </a:srgbClr>
                  </a:outerShdw>
                </a:effectLst>
              </a:rPr>
              <a:t>MVOTMA   BROU</a:t>
            </a:r>
            <a:endParaRPr lang="en-US" sz="1350" dirty="0">
              <a:ln w="0"/>
              <a:solidFill>
                <a:schemeClr val="bg1">
                  <a:lumMod val="50000"/>
                </a:schemeClr>
              </a:solidFill>
              <a:effectLst>
                <a:outerShdw blurRad="38100" dist="25400" dir="5400000" algn="ctr" rotWithShape="0">
                  <a:srgbClr val="6E747A">
                    <a:alpha val="43000"/>
                  </a:srgbClr>
                </a:outerShdw>
              </a:effectLst>
            </a:endParaRPr>
          </a:p>
        </p:txBody>
      </p:sp>
      <p:sp>
        <p:nvSpPr>
          <p:cNvPr id="17" name="Rectangle 16"/>
          <p:cNvSpPr/>
          <p:nvPr/>
        </p:nvSpPr>
        <p:spPr>
          <a:xfrm>
            <a:off x="620729" y="6087196"/>
            <a:ext cx="7455411" cy="276999"/>
          </a:xfrm>
          <a:prstGeom prst="rect">
            <a:avLst/>
          </a:prstGeom>
          <a:noFill/>
          <a:ln>
            <a:solidFill>
              <a:srgbClr val="00B050"/>
            </a:solidFill>
          </a:ln>
        </p:spPr>
        <p:txBody>
          <a:bodyPr wrap="square" lIns="68580" tIns="34290" rIns="68580" bIns="34290">
            <a:spAutoFit/>
          </a:bodyPr>
          <a:lstStyle/>
          <a:p>
            <a:pPr algn="ctr"/>
            <a:r>
              <a:rPr lang="en-US" sz="1350" dirty="0" err="1">
                <a:ln w="0"/>
                <a:solidFill>
                  <a:schemeClr val="bg1">
                    <a:lumMod val="50000"/>
                  </a:schemeClr>
                </a:solidFill>
                <a:effectLst>
                  <a:outerShdw blurRad="38100" dist="25400" dir="5400000" algn="ctr" rotWithShape="0">
                    <a:srgbClr val="6E747A">
                      <a:alpha val="43000"/>
                    </a:srgbClr>
                  </a:outerShdw>
                </a:effectLst>
              </a:rPr>
              <a:t>Otros</a:t>
            </a:r>
            <a:r>
              <a:rPr lang="en-US" sz="1350" dirty="0">
                <a:ln w="0"/>
                <a:solidFill>
                  <a:schemeClr val="bg1">
                    <a:lumMod val="50000"/>
                  </a:schemeClr>
                </a:solidFill>
                <a:effectLst>
                  <a:outerShdw blurRad="38100" dist="25400" dir="5400000" algn="ctr" rotWithShape="0">
                    <a:srgbClr val="6E747A">
                      <a:alpha val="43000"/>
                    </a:srgbClr>
                  </a:outerShdw>
                </a:effectLst>
              </a:rPr>
              <a:t> </a:t>
            </a:r>
            <a:r>
              <a:rPr lang="en-US" sz="1350" dirty="0" err="1">
                <a:ln w="0"/>
                <a:solidFill>
                  <a:schemeClr val="bg1">
                    <a:lumMod val="50000"/>
                  </a:schemeClr>
                </a:solidFill>
                <a:effectLst>
                  <a:outerShdw blurRad="38100" dist="25400" dir="5400000" algn="ctr" rotWithShape="0">
                    <a:srgbClr val="6E747A">
                      <a:alpha val="43000"/>
                    </a:srgbClr>
                  </a:outerShdw>
                </a:effectLst>
              </a:rPr>
              <a:t>actores</a:t>
            </a:r>
            <a:r>
              <a:rPr lang="en-US" sz="1350" dirty="0">
                <a:ln w="0"/>
                <a:solidFill>
                  <a:schemeClr val="bg1">
                    <a:lumMod val="50000"/>
                  </a:schemeClr>
                </a:solidFill>
                <a:effectLst>
                  <a:outerShdw blurRad="38100" dist="25400" dir="5400000" algn="ctr" rotWithShape="0">
                    <a:srgbClr val="6E747A">
                      <a:alpha val="43000"/>
                    </a:srgbClr>
                  </a:outerShdw>
                </a:effectLst>
              </a:rPr>
              <a:t> de </a:t>
            </a:r>
            <a:r>
              <a:rPr lang="en-US" sz="1350" dirty="0" err="1">
                <a:ln w="0"/>
                <a:solidFill>
                  <a:schemeClr val="bg1">
                    <a:lumMod val="50000"/>
                  </a:schemeClr>
                </a:solidFill>
                <a:effectLst>
                  <a:outerShdw blurRad="38100" dist="25400" dir="5400000" algn="ctr" rotWithShape="0">
                    <a:srgbClr val="6E747A">
                      <a:alpha val="43000"/>
                    </a:srgbClr>
                  </a:outerShdw>
                </a:effectLst>
              </a:rPr>
              <a:t>relevancia</a:t>
            </a:r>
            <a:r>
              <a:rPr lang="en-US" sz="1350" dirty="0">
                <a:ln w="0"/>
                <a:solidFill>
                  <a:schemeClr val="bg1">
                    <a:lumMod val="50000"/>
                  </a:schemeClr>
                </a:solidFill>
                <a:effectLst>
                  <a:outerShdw blurRad="38100" dist="25400" dir="5400000" algn="ctr" rotWithShape="0">
                    <a:srgbClr val="6E747A">
                      <a:alpha val="43000"/>
                    </a:srgbClr>
                  </a:outerShdw>
                </a:effectLst>
              </a:rPr>
              <a:t> I+D: INIA  y  LATU</a:t>
            </a:r>
          </a:p>
        </p:txBody>
      </p:sp>
      <p:sp>
        <p:nvSpPr>
          <p:cNvPr id="3" name="2 CuadroTexto"/>
          <p:cNvSpPr txBox="1"/>
          <p:nvPr/>
        </p:nvSpPr>
        <p:spPr>
          <a:xfrm>
            <a:off x="2003966" y="2531404"/>
            <a:ext cx="1152128"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S" dirty="0" smtClean="0"/>
              <a:t>Precio Convenio</a:t>
            </a:r>
            <a:endParaRPr lang="es-ES" dirty="0"/>
          </a:p>
        </p:txBody>
      </p:sp>
      <p:sp>
        <p:nvSpPr>
          <p:cNvPr id="18" name="TextBox 10"/>
          <p:cNvSpPr txBox="1"/>
          <p:nvPr/>
        </p:nvSpPr>
        <p:spPr>
          <a:xfrm>
            <a:off x="323528" y="3253395"/>
            <a:ext cx="170720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UY" b="1" dirty="0"/>
              <a:t>Productores </a:t>
            </a:r>
            <a:r>
              <a:rPr lang="es-UY" b="1" dirty="0" smtClean="0"/>
              <a:t>independientes</a:t>
            </a:r>
            <a:endParaRPr lang="es-UY" b="1" dirty="0"/>
          </a:p>
        </p:txBody>
      </p:sp>
    </p:spTree>
    <p:extLst>
      <p:ext uri="{BB962C8B-B14F-4D97-AF65-F5344CB8AC3E}">
        <p14:creationId xmlns:p14="http://schemas.microsoft.com/office/powerpoint/2010/main" val="3257357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442" y="381000"/>
            <a:ext cx="7924800" cy="707886"/>
          </a:xfrm>
          <a:prstGeom prst="rect">
            <a:avLst/>
          </a:prstGeom>
          <a:noFill/>
        </p:spPr>
        <p:txBody>
          <a:bodyPr wrap="square" rtlCol="0">
            <a:normAutofit/>
          </a:bodyPr>
          <a:lstStyle/>
          <a:p>
            <a:pPr algn="ctr"/>
            <a:endParaRPr lang="es-E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3284831"/>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69435" y="2467647"/>
            <a:ext cx="1828800" cy="1749871"/>
            <a:chOff x="762000" y="1946209"/>
            <a:chExt cx="2057400" cy="2057400"/>
          </a:xfrm>
        </p:grpSpPr>
        <p:sp>
          <p:nvSpPr>
            <p:cNvPr id="6" name="Oval 5"/>
            <p:cNvSpPr/>
            <p:nvPr/>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1358519" y="1955337"/>
              <a:ext cx="1219200" cy="1917893"/>
            </a:xfrm>
            <a:prstGeom prst="rect">
              <a:avLst/>
            </a:prstGeom>
            <a:noFill/>
          </p:spPr>
          <p:txBody>
            <a:bodyPr wrap="square" rtlCol="0">
              <a:spAutoFit/>
            </a:bodyPr>
            <a:lstStyle/>
            <a:p>
              <a:r>
                <a:rPr lang="es-ES" sz="10000" b="1" dirty="0">
                  <a:solidFill>
                    <a:schemeClr val="accent1">
                      <a:alpha val="40000"/>
                    </a:schemeClr>
                  </a:solidFill>
                  <a:latin typeface="+mj-lt"/>
                  <a:cs typeface="Arial" pitchFamily="34" charset="0"/>
                </a:rPr>
                <a:t>1</a:t>
              </a:r>
            </a:p>
          </p:txBody>
        </p:sp>
        <p:sp>
          <p:nvSpPr>
            <p:cNvPr id="13" name="TextBox 12"/>
            <p:cNvSpPr txBox="1"/>
            <p:nvPr/>
          </p:nvSpPr>
          <p:spPr>
            <a:xfrm>
              <a:off x="888240" y="2845516"/>
              <a:ext cx="1931160" cy="367334"/>
            </a:xfrm>
            <a:prstGeom prst="rect">
              <a:avLst/>
            </a:prstGeom>
            <a:noFill/>
          </p:spPr>
          <p:txBody>
            <a:bodyPr wrap="square" rtlCol="0">
              <a:normAutofit fontScale="92500" lnSpcReduction="20000"/>
            </a:bodyPr>
            <a:lstStyle/>
            <a:p>
              <a:pPr algn="ctr">
                <a:lnSpc>
                  <a:spcPct val="80000"/>
                </a:lnSpc>
              </a:pPr>
              <a:endParaRPr lang="es-ES" sz="2400" b="1" dirty="0">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3" name="Group 22"/>
          <p:cNvGrpSpPr/>
          <p:nvPr/>
        </p:nvGrpSpPr>
        <p:grpSpPr>
          <a:xfrm>
            <a:off x="2569290" y="2467647"/>
            <a:ext cx="1828800" cy="1750517"/>
            <a:chOff x="3543300" y="1845689"/>
            <a:chExt cx="2057400" cy="2157920"/>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5" name="TextBox 14"/>
            <p:cNvSpPr txBox="1"/>
            <p:nvPr/>
          </p:nvSpPr>
          <p:spPr>
            <a:xfrm>
              <a:off x="4110097" y="1845689"/>
              <a:ext cx="1219200" cy="2010854"/>
            </a:xfrm>
            <a:prstGeom prst="rect">
              <a:avLst/>
            </a:prstGeom>
            <a:noFill/>
          </p:spPr>
          <p:txBody>
            <a:bodyPr wrap="square" rtlCol="0">
              <a:spAutoFit/>
            </a:bodyPr>
            <a:lstStyle/>
            <a:p>
              <a:r>
                <a:rPr lang="es-ES" sz="10000" b="1" dirty="0">
                  <a:solidFill>
                    <a:schemeClr val="accent4">
                      <a:lumMod val="20000"/>
                      <a:lumOff val="80000"/>
                      <a:alpha val="40000"/>
                    </a:schemeClr>
                  </a:solidFill>
                  <a:latin typeface="+mj-lt"/>
                  <a:cs typeface="Arial" pitchFamily="34" charset="0"/>
                </a:rPr>
                <a:t>2</a:t>
              </a: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endParaRPr lang="es-ES" sz="2300" b="1" spc="60" dirty="0" smtClean="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grpSp>
      <p:grpSp>
        <p:nvGrpSpPr>
          <p:cNvPr id="24" name="Group 23"/>
          <p:cNvGrpSpPr/>
          <p:nvPr/>
        </p:nvGrpSpPr>
        <p:grpSpPr>
          <a:xfrm>
            <a:off x="4744102" y="2475411"/>
            <a:ext cx="1828800" cy="1749600"/>
            <a:chOff x="6324600" y="1846197"/>
            <a:chExt cx="2057400" cy="2164846"/>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7" name="TextBox 16"/>
            <p:cNvSpPr txBox="1"/>
            <p:nvPr/>
          </p:nvSpPr>
          <p:spPr>
            <a:xfrm>
              <a:off x="6934200" y="1846197"/>
              <a:ext cx="1219200" cy="2006807"/>
            </a:xfrm>
            <a:prstGeom prst="rect">
              <a:avLst/>
            </a:prstGeom>
            <a:noFill/>
          </p:spPr>
          <p:txBody>
            <a:bodyPr wrap="square" rtlCol="0">
              <a:spAutoFit/>
            </a:bodyPr>
            <a:lstStyle/>
            <a:p>
              <a:r>
                <a:rPr lang="es-ES" sz="10000" b="1" dirty="0">
                  <a:solidFill>
                    <a:srgbClr val="65B131">
                      <a:alpha val="64000"/>
                    </a:srgbClr>
                  </a:solidFill>
                  <a:latin typeface="+mj-lt"/>
                  <a:cs typeface="Arial" pitchFamily="34" charset="0"/>
                </a:rPr>
                <a:t>3</a:t>
              </a: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endParaRPr lang="es-ES" sz="2300" b="1" spc="60" dirty="0" smtClean="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2" name="Group 25"/>
          <p:cNvGrpSpPr/>
          <p:nvPr/>
        </p:nvGrpSpPr>
        <p:grpSpPr>
          <a:xfrm>
            <a:off x="6814327" y="2467647"/>
            <a:ext cx="2019553" cy="1749871"/>
            <a:chOff x="663064" y="1946209"/>
            <a:chExt cx="2271997" cy="2057400"/>
          </a:xfrm>
        </p:grpSpPr>
        <p:sp>
          <p:nvSpPr>
            <p:cNvPr id="25" name="Oval 5"/>
            <p:cNvSpPr/>
            <p:nvPr/>
          </p:nvSpPr>
          <p:spPr>
            <a:xfrm>
              <a:off x="762000" y="1946209"/>
              <a:ext cx="2057400" cy="2057400"/>
            </a:xfrm>
            <a:prstGeom prst="ellipse">
              <a:avLst/>
            </a:prstGeom>
            <a:gradFill flip="none" rotWithShape="1">
              <a:gsLst>
                <a:gs pos="0">
                  <a:schemeClr val="accent6">
                    <a:lumMod val="20000"/>
                    <a:lumOff val="80000"/>
                  </a:schemeClr>
                </a:gs>
                <a:gs pos="50000">
                  <a:schemeClr val="accent6">
                    <a:lumMod val="60000"/>
                    <a:lumOff val="40000"/>
                  </a:schemeClr>
                </a:gs>
                <a:gs pos="100000">
                  <a:schemeClr val="accent6">
                    <a:lumMod val="75000"/>
                  </a:schemeClr>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27" name="TextBox 13"/>
            <p:cNvSpPr txBox="1"/>
            <p:nvPr/>
          </p:nvSpPr>
          <p:spPr>
            <a:xfrm>
              <a:off x="1358519" y="1955337"/>
              <a:ext cx="1219200" cy="1917893"/>
            </a:xfrm>
            <a:prstGeom prst="rect">
              <a:avLst/>
            </a:prstGeom>
            <a:noFill/>
          </p:spPr>
          <p:txBody>
            <a:bodyPr wrap="square" rtlCol="0">
              <a:spAutoFit/>
            </a:bodyPr>
            <a:lstStyle/>
            <a:p>
              <a:r>
                <a:rPr lang="es-ES" sz="10000" b="1" dirty="0" smtClean="0">
                  <a:solidFill>
                    <a:srgbClr val="F26200">
                      <a:alpha val="40000"/>
                    </a:srgbClr>
                  </a:solidFill>
                  <a:latin typeface="+mj-lt"/>
                  <a:cs typeface="Arial" pitchFamily="34" charset="0"/>
                </a:rPr>
                <a:t>4</a:t>
              </a:r>
              <a:endParaRPr lang="es-ES" sz="10000" b="1" dirty="0">
                <a:solidFill>
                  <a:srgbClr val="F26200">
                    <a:alpha val="40000"/>
                  </a:srgbClr>
                </a:solidFill>
                <a:latin typeface="+mj-lt"/>
                <a:cs typeface="Arial" pitchFamily="34" charset="0"/>
              </a:endParaRPr>
            </a:p>
          </p:txBody>
        </p:sp>
        <p:sp>
          <p:nvSpPr>
            <p:cNvPr id="28" name="TextBox 12"/>
            <p:cNvSpPr txBox="1"/>
            <p:nvPr/>
          </p:nvSpPr>
          <p:spPr>
            <a:xfrm>
              <a:off x="663064" y="2773841"/>
              <a:ext cx="2271997" cy="765891"/>
            </a:xfrm>
            <a:prstGeom prst="rect">
              <a:avLst/>
            </a:prstGeom>
            <a:noFill/>
          </p:spPr>
          <p:txBody>
            <a:bodyPr wrap="square" rtlCol="0">
              <a:normAutofit/>
            </a:bodyPr>
            <a:lstStyle/>
            <a:p>
              <a:pPr algn="ctr">
                <a:lnSpc>
                  <a:spcPct val="80000"/>
                </a:lnSpc>
              </a:pPr>
              <a:endParaRPr lang="es-ES" sz="2400" b="1" spc="60" dirty="0" smtClean="0">
                <a:effectLst>
                  <a:outerShdw blurRad="50800" dist="25400" dir="5400000" algn="t" rotWithShape="0">
                    <a:prstClr val="black">
                      <a:alpha val="15000"/>
                    </a:prstClr>
                  </a:outerShdw>
                </a:effectLst>
              </a:endParaRPr>
            </a:p>
          </p:txBody>
        </p:sp>
        <p:sp>
          <p:nvSpPr>
            <p:cNvPr id="2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
        <p:nvSpPr>
          <p:cNvPr id="3" name="2 CuadroTexto"/>
          <p:cNvSpPr txBox="1"/>
          <p:nvPr/>
        </p:nvSpPr>
        <p:spPr>
          <a:xfrm>
            <a:off x="191729" y="4217518"/>
            <a:ext cx="1806505"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s-ES" b="1" dirty="0" smtClean="0"/>
          </a:p>
          <a:p>
            <a:pPr algn="ctr"/>
            <a:r>
              <a:rPr lang="es-ES" b="1" dirty="0" smtClean="0"/>
              <a:t>Características de la producción de arroz en Uruguay</a:t>
            </a:r>
            <a:endParaRPr lang="es-ES" b="1" dirty="0"/>
          </a:p>
        </p:txBody>
      </p:sp>
      <p:sp>
        <p:nvSpPr>
          <p:cNvPr id="30" name="29 CuadroTexto"/>
          <p:cNvSpPr txBox="1"/>
          <p:nvPr/>
        </p:nvSpPr>
        <p:spPr>
          <a:xfrm>
            <a:off x="2411452" y="4225011"/>
            <a:ext cx="1806505"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es-ES" b="1" dirty="0" smtClean="0"/>
          </a:p>
          <a:p>
            <a:pPr algn="ctr"/>
            <a:r>
              <a:rPr lang="es-ES" b="1" dirty="0" smtClean="0"/>
              <a:t>Fortalezas sectoriales</a:t>
            </a:r>
          </a:p>
          <a:p>
            <a:pPr algn="ctr"/>
            <a:endParaRPr lang="es-ES" dirty="0"/>
          </a:p>
          <a:p>
            <a:pPr algn="ctr"/>
            <a:endParaRPr lang="es-ES" dirty="0"/>
          </a:p>
        </p:txBody>
      </p:sp>
      <p:sp>
        <p:nvSpPr>
          <p:cNvPr id="31" name="30 CuadroTexto"/>
          <p:cNvSpPr txBox="1"/>
          <p:nvPr/>
        </p:nvSpPr>
        <p:spPr>
          <a:xfrm>
            <a:off x="4732985" y="4225011"/>
            <a:ext cx="1806505"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s-ES" dirty="0" smtClean="0"/>
          </a:p>
          <a:p>
            <a:pPr algn="ctr"/>
            <a:r>
              <a:rPr lang="es-ES" b="1" dirty="0" smtClean="0"/>
              <a:t>Obstáculos</a:t>
            </a:r>
          </a:p>
          <a:p>
            <a:pPr algn="ctr"/>
            <a:endParaRPr lang="es-ES" dirty="0" smtClean="0"/>
          </a:p>
          <a:p>
            <a:pPr algn="ctr"/>
            <a:endParaRPr lang="es-ES" dirty="0"/>
          </a:p>
          <a:p>
            <a:pPr algn="ctr"/>
            <a:endParaRPr lang="es-ES" dirty="0"/>
          </a:p>
        </p:txBody>
      </p:sp>
      <p:sp>
        <p:nvSpPr>
          <p:cNvPr id="32" name="31 CuadroTexto"/>
          <p:cNvSpPr txBox="1"/>
          <p:nvPr/>
        </p:nvSpPr>
        <p:spPr>
          <a:xfrm>
            <a:off x="6924565" y="4232731"/>
            <a:ext cx="1806505"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s-ES" b="1" dirty="0" smtClean="0"/>
          </a:p>
          <a:p>
            <a:pPr algn="ctr"/>
            <a:r>
              <a:rPr lang="es-ES" b="1" dirty="0" smtClean="0"/>
              <a:t>A modo de conclusión</a:t>
            </a:r>
          </a:p>
          <a:p>
            <a:pPr algn="ctr"/>
            <a:endParaRPr lang="es-ES" b="1" dirty="0"/>
          </a:p>
          <a:p>
            <a:pPr algn="ctr"/>
            <a:endParaRPr lang="es-ES" b="1" dirty="0"/>
          </a:p>
        </p:txBody>
      </p:sp>
      <p:sp>
        <p:nvSpPr>
          <p:cNvPr id="33" name="32 Rectángulo"/>
          <p:cNvSpPr/>
          <p:nvPr/>
        </p:nvSpPr>
        <p:spPr>
          <a:xfrm>
            <a:off x="387504" y="1079771"/>
            <a:ext cx="8128737" cy="108337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15000"/>
              </a:lnSpc>
              <a:spcAft>
                <a:spcPts val="1000"/>
              </a:spcAft>
            </a:pPr>
            <a:r>
              <a:rPr lang="es-ES" sz="2800" b="1" dirty="0">
                <a:latin typeface="Arial"/>
                <a:ea typeface="Calibri"/>
                <a:cs typeface="Times New Roman"/>
              </a:rPr>
              <a:t>Producir y exportar arroz en Uruguay: fortalezas y obstáculo</a:t>
            </a:r>
            <a:r>
              <a:rPr lang="es-ES" sz="2800" b="1" dirty="0">
                <a:solidFill>
                  <a:schemeClr val="tx1"/>
                </a:solidFill>
                <a:latin typeface="Arial"/>
                <a:ea typeface="Calibri"/>
                <a:cs typeface="Times New Roman"/>
              </a:rPr>
              <a:t>s. </a:t>
            </a:r>
            <a:endParaRPr lang="es-ES" sz="2800" b="1" dirty="0">
              <a:solidFill>
                <a:schemeClr val="tx1"/>
              </a:solidFill>
              <a:ea typeface="Calibri"/>
              <a:cs typeface="Times New Roman"/>
            </a:endParaRPr>
          </a:p>
        </p:txBody>
      </p:sp>
    </p:spTree>
    <p:custDataLst>
      <p:tags r:id="rId1"/>
    </p:custData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80">
                                          <p:stCondLst>
                                            <p:cond delay="0"/>
                                          </p:stCondLst>
                                        </p:cTn>
                                        <p:tgtEl>
                                          <p:spTgt spid="26"/>
                                        </p:tgtEl>
                                      </p:cBhvr>
                                    </p:animEffect>
                                    <p:anim calcmode="lin" valueType="num">
                                      <p:cBhvr>
                                        <p:cTn id="1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
                                        </p:tgtEl>
                                      </p:cBhvr>
                                      <p:to x="100000" y="60000"/>
                                    </p:animScale>
                                    <p:animScale>
                                      <p:cBhvr>
                                        <p:cTn id="19" dur="166" decel="50000">
                                          <p:stCondLst>
                                            <p:cond delay="676"/>
                                          </p:stCondLst>
                                        </p:cTn>
                                        <p:tgtEl>
                                          <p:spTgt spid="26"/>
                                        </p:tgtEl>
                                      </p:cBhvr>
                                      <p:to x="100000" y="100000"/>
                                    </p:animScale>
                                    <p:animScale>
                                      <p:cBhvr>
                                        <p:cTn id="20" dur="26">
                                          <p:stCondLst>
                                            <p:cond delay="1312"/>
                                          </p:stCondLst>
                                        </p:cTn>
                                        <p:tgtEl>
                                          <p:spTgt spid="26"/>
                                        </p:tgtEl>
                                      </p:cBhvr>
                                      <p:to x="100000" y="80000"/>
                                    </p:animScale>
                                    <p:animScale>
                                      <p:cBhvr>
                                        <p:cTn id="21" dur="166" decel="50000">
                                          <p:stCondLst>
                                            <p:cond delay="1338"/>
                                          </p:stCondLst>
                                        </p:cTn>
                                        <p:tgtEl>
                                          <p:spTgt spid="26"/>
                                        </p:tgtEl>
                                      </p:cBhvr>
                                      <p:to x="100000" y="100000"/>
                                    </p:animScale>
                                    <p:animScale>
                                      <p:cBhvr>
                                        <p:cTn id="22" dur="26">
                                          <p:stCondLst>
                                            <p:cond delay="1642"/>
                                          </p:stCondLst>
                                        </p:cTn>
                                        <p:tgtEl>
                                          <p:spTgt spid="26"/>
                                        </p:tgtEl>
                                      </p:cBhvr>
                                      <p:to x="100000" y="90000"/>
                                    </p:animScale>
                                    <p:animScale>
                                      <p:cBhvr>
                                        <p:cTn id="23" dur="166" decel="50000">
                                          <p:stCondLst>
                                            <p:cond delay="1668"/>
                                          </p:stCondLst>
                                        </p:cTn>
                                        <p:tgtEl>
                                          <p:spTgt spid="26"/>
                                        </p:tgtEl>
                                      </p:cBhvr>
                                      <p:to x="100000" y="100000"/>
                                    </p:animScale>
                                    <p:animScale>
                                      <p:cBhvr>
                                        <p:cTn id="24" dur="26">
                                          <p:stCondLst>
                                            <p:cond delay="1808"/>
                                          </p:stCondLst>
                                        </p:cTn>
                                        <p:tgtEl>
                                          <p:spTgt spid="26"/>
                                        </p:tgtEl>
                                      </p:cBhvr>
                                      <p:to x="100000" y="95000"/>
                                    </p:animScale>
                                    <p:animScale>
                                      <p:cBhvr>
                                        <p:cTn id="25" dur="166" decel="50000">
                                          <p:stCondLst>
                                            <p:cond delay="1834"/>
                                          </p:stCondLst>
                                        </p:cTn>
                                        <p:tgtEl>
                                          <p:spTgt spid="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80">
                                          <p:stCondLst>
                                            <p:cond delay="0"/>
                                          </p:stCondLst>
                                        </p:cTn>
                                        <p:tgtEl>
                                          <p:spTgt spid="23"/>
                                        </p:tgtEl>
                                      </p:cBhvr>
                                    </p:animEffect>
                                    <p:anim calcmode="lin" valueType="num">
                                      <p:cBhvr>
                                        <p:cTn id="3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6" dur="26">
                                          <p:stCondLst>
                                            <p:cond delay="650"/>
                                          </p:stCondLst>
                                        </p:cTn>
                                        <p:tgtEl>
                                          <p:spTgt spid="23"/>
                                        </p:tgtEl>
                                      </p:cBhvr>
                                      <p:to x="100000" y="60000"/>
                                    </p:animScale>
                                    <p:animScale>
                                      <p:cBhvr>
                                        <p:cTn id="37" dur="166" decel="50000">
                                          <p:stCondLst>
                                            <p:cond delay="676"/>
                                          </p:stCondLst>
                                        </p:cTn>
                                        <p:tgtEl>
                                          <p:spTgt spid="23"/>
                                        </p:tgtEl>
                                      </p:cBhvr>
                                      <p:to x="100000" y="100000"/>
                                    </p:animScale>
                                    <p:animScale>
                                      <p:cBhvr>
                                        <p:cTn id="38" dur="26">
                                          <p:stCondLst>
                                            <p:cond delay="1312"/>
                                          </p:stCondLst>
                                        </p:cTn>
                                        <p:tgtEl>
                                          <p:spTgt spid="23"/>
                                        </p:tgtEl>
                                      </p:cBhvr>
                                      <p:to x="100000" y="80000"/>
                                    </p:animScale>
                                    <p:animScale>
                                      <p:cBhvr>
                                        <p:cTn id="39" dur="166" decel="50000">
                                          <p:stCondLst>
                                            <p:cond delay="1338"/>
                                          </p:stCondLst>
                                        </p:cTn>
                                        <p:tgtEl>
                                          <p:spTgt spid="23"/>
                                        </p:tgtEl>
                                      </p:cBhvr>
                                      <p:to x="100000" y="100000"/>
                                    </p:animScale>
                                    <p:animScale>
                                      <p:cBhvr>
                                        <p:cTn id="40" dur="26">
                                          <p:stCondLst>
                                            <p:cond delay="1642"/>
                                          </p:stCondLst>
                                        </p:cTn>
                                        <p:tgtEl>
                                          <p:spTgt spid="23"/>
                                        </p:tgtEl>
                                      </p:cBhvr>
                                      <p:to x="100000" y="90000"/>
                                    </p:animScale>
                                    <p:animScale>
                                      <p:cBhvr>
                                        <p:cTn id="41" dur="166" decel="50000">
                                          <p:stCondLst>
                                            <p:cond delay="1668"/>
                                          </p:stCondLst>
                                        </p:cTn>
                                        <p:tgtEl>
                                          <p:spTgt spid="23"/>
                                        </p:tgtEl>
                                      </p:cBhvr>
                                      <p:to x="100000" y="100000"/>
                                    </p:animScale>
                                    <p:animScale>
                                      <p:cBhvr>
                                        <p:cTn id="42" dur="26">
                                          <p:stCondLst>
                                            <p:cond delay="1808"/>
                                          </p:stCondLst>
                                        </p:cTn>
                                        <p:tgtEl>
                                          <p:spTgt spid="23"/>
                                        </p:tgtEl>
                                      </p:cBhvr>
                                      <p:to x="100000" y="95000"/>
                                    </p:animScale>
                                    <p:animScale>
                                      <p:cBhvr>
                                        <p:cTn id="43" dur="166" decel="50000">
                                          <p:stCondLst>
                                            <p:cond delay="1834"/>
                                          </p:stCondLst>
                                        </p:cTn>
                                        <p:tgtEl>
                                          <p:spTgt spid="2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80">
                                          <p:stCondLst>
                                            <p:cond delay="0"/>
                                          </p:stCondLst>
                                        </p:cTn>
                                        <p:tgtEl>
                                          <p:spTgt spid="24"/>
                                        </p:tgtEl>
                                      </p:cBhvr>
                                    </p:animEffect>
                                    <p:anim calcmode="lin" valueType="num">
                                      <p:cBhvr>
                                        <p:cTn id="4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4" dur="26">
                                          <p:stCondLst>
                                            <p:cond delay="650"/>
                                          </p:stCondLst>
                                        </p:cTn>
                                        <p:tgtEl>
                                          <p:spTgt spid="24"/>
                                        </p:tgtEl>
                                      </p:cBhvr>
                                      <p:to x="100000" y="60000"/>
                                    </p:animScale>
                                    <p:animScale>
                                      <p:cBhvr>
                                        <p:cTn id="55" dur="166" decel="50000">
                                          <p:stCondLst>
                                            <p:cond delay="676"/>
                                          </p:stCondLst>
                                        </p:cTn>
                                        <p:tgtEl>
                                          <p:spTgt spid="24"/>
                                        </p:tgtEl>
                                      </p:cBhvr>
                                      <p:to x="100000" y="100000"/>
                                    </p:animScale>
                                    <p:animScale>
                                      <p:cBhvr>
                                        <p:cTn id="56" dur="26">
                                          <p:stCondLst>
                                            <p:cond delay="1312"/>
                                          </p:stCondLst>
                                        </p:cTn>
                                        <p:tgtEl>
                                          <p:spTgt spid="24"/>
                                        </p:tgtEl>
                                      </p:cBhvr>
                                      <p:to x="100000" y="80000"/>
                                    </p:animScale>
                                    <p:animScale>
                                      <p:cBhvr>
                                        <p:cTn id="57" dur="166" decel="50000">
                                          <p:stCondLst>
                                            <p:cond delay="1338"/>
                                          </p:stCondLst>
                                        </p:cTn>
                                        <p:tgtEl>
                                          <p:spTgt spid="24"/>
                                        </p:tgtEl>
                                      </p:cBhvr>
                                      <p:to x="100000" y="100000"/>
                                    </p:animScale>
                                    <p:animScale>
                                      <p:cBhvr>
                                        <p:cTn id="58" dur="26">
                                          <p:stCondLst>
                                            <p:cond delay="1642"/>
                                          </p:stCondLst>
                                        </p:cTn>
                                        <p:tgtEl>
                                          <p:spTgt spid="24"/>
                                        </p:tgtEl>
                                      </p:cBhvr>
                                      <p:to x="100000" y="90000"/>
                                    </p:animScale>
                                    <p:animScale>
                                      <p:cBhvr>
                                        <p:cTn id="59" dur="166" decel="50000">
                                          <p:stCondLst>
                                            <p:cond delay="1668"/>
                                          </p:stCondLst>
                                        </p:cTn>
                                        <p:tgtEl>
                                          <p:spTgt spid="24"/>
                                        </p:tgtEl>
                                      </p:cBhvr>
                                      <p:to x="100000" y="100000"/>
                                    </p:animScale>
                                    <p:animScale>
                                      <p:cBhvr>
                                        <p:cTn id="60" dur="26">
                                          <p:stCondLst>
                                            <p:cond delay="1808"/>
                                          </p:stCondLst>
                                        </p:cTn>
                                        <p:tgtEl>
                                          <p:spTgt spid="24"/>
                                        </p:tgtEl>
                                      </p:cBhvr>
                                      <p:to x="100000" y="95000"/>
                                    </p:animScale>
                                    <p:animScale>
                                      <p:cBhvr>
                                        <p:cTn id="61" dur="166" decel="50000">
                                          <p:stCondLst>
                                            <p:cond delay="1834"/>
                                          </p:stCondLst>
                                        </p:cTn>
                                        <p:tgtEl>
                                          <p:spTgt spid="24"/>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80">
                                          <p:stCondLst>
                                            <p:cond delay="0"/>
                                          </p:stCondLst>
                                        </p:cTn>
                                        <p:tgtEl>
                                          <p:spTgt spid="22"/>
                                        </p:tgtEl>
                                      </p:cBhvr>
                                    </p:animEffect>
                                    <p:anim calcmode="lin" valueType="num">
                                      <p:cBhvr>
                                        <p:cTn id="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7" dur="26">
                                          <p:stCondLst>
                                            <p:cond delay="650"/>
                                          </p:stCondLst>
                                        </p:cTn>
                                        <p:tgtEl>
                                          <p:spTgt spid="22"/>
                                        </p:tgtEl>
                                      </p:cBhvr>
                                      <p:to x="100000" y="60000"/>
                                    </p:animScale>
                                    <p:animScale>
                                      <p:cBhvr>
                                        <p:cTn id="78" dur="166" decel="50000">
                                          <p:stCondLst>
                                            <p:cond delay="676"/>
                                          </p:stCondLst>
                                        </p:cTn>
                                        <p:tgtEl>
                                          <p:spTgt spid="22"/>
                                        </p:tgtEl>
                                      </p:cBhvr>
                                      <p:to x="100000" y="100000"/>
                                    </p:animScale>
                                    <p:animScale>
                                      <p:cBhvr>
                                        <p:cTn id="79" dur="26">
                                          <p:stCondLst>
                                            <p:cond delay="1312"/>
                                          </p:stCondLst>
                                        </p:cTn>
                                        <p:tgtEl>
                                          <p:spTgt spid="22"/>
                                        </p:tgtEl>
                                      </p:cBhvr>
                                      <p:to x="100000" y="80000"/>
                                    </p:animScale>
                                    <p:animScale>
                                      <p:cBhvr>
                                        <p:cTn id="80" dur="166" decel="50000">
                                          <p:stCondLst>
                                            <p:cond delay="1338"/>
                                          </p:stCondLst>
                                        </p:cTn>
                                        <p:tgtEl>
                                          <p:spTgt spid="22"/>
                                        </p:tgtEl>
                                      </p:cBhvr>
                                      <p:to x="100000" y="100000"/>
                                    </p:animScale>
                                    <p:animScale>
                                      <p:cBhvr>
                                        <p:cTn id="81" dur="26">
                                          <p:stCondLst>
                                            <p:cond delay="1642"/>
                                          </p:stCondLst>
                                        </p:cTn>
                                        <p:tgtEl>
                                          <p:spTgt spid="22"/>
                                        </p:tgtEl>
                                      </p:cBhvr>
                                      <p:to x="100000" y="90000"/>
                                    </p:animScale>
                                    <p:animScale>
                                      <p:cBhvr>
                                        <p:cTn id="82" dur="166" decel="50000">
                                          <p:stCondLst>
                                            <p:cond delay="1668"/>
                                          </p:stCondLst>
                                        </p:cTn>
                                        <p:tgtEl>
                                          <p:spTgt spid="22"/>
                                        </p:tgtEl>
                                      </p:cBhvr>
                                      <p:to x="100000" y="100000"/>
                                    </p:animScale>
                                    <p:animScale>
                                      <p:cBhvr>
                                        <p:cTn id="83" dur="26">
                                          <p:stCondLst>
                                            <p:cond delay="1808"/>
                                          </p:stCondLst>
                                        </p:cTn>
                                        <p:tgtEl>
                                          <p:spTgt spid="22"/>
                                        </p:tgtEl>
                                      </p:cBhvr>
                                      <p:to x="100000" y="95000"/>
                                    </p:animScale>
                                    <p:animScale>
                                      <p:cBhvr>
                                        <p:cTn id="84"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9996" y="76672"/>
            <a:ext cx="3404604" cy="194421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FORTALEZAS</a:t>
            </a:r>
          </a:p>
          <a:p>
            <a:pPr algn="ct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sector arrocero</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1043608" y="2996952"/>
            <a:ext cx="691276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itchFamily="34" charset="0"/>
              <a:buChar char="•"/>
            </a:pPr>
            <a:r>
              <a:rPr lang="es-ES" sz="2400" b="1" dirty="0" smtClean="0"/>
              <a:t>Investigación aplicada a agregar valor al producto</a:t>
            </a:r>
          </a:p>
          <a:p>
            <a:pPr marL="285750" indent="-285750">
              <a:buFont typeface="Arial" pitchFamily="34" charset="0"/>
              <a:buChar char="•"/>
            </a:pPr>
            <a:endParaRPr lang="es-ES" sz="2400" b="1" dirty="0"/>
          </a:p>
          <a:p>
            <a:pPr marL="285750" indent="-285750">
              <a:buFont typeface="Arial" pitchFamily="34" charset="0"/>
              <a:buChar char="•"/>
            </a:pPr>
            <a:r>
              <a:rPr lang="es-ES" sz="2400" b="1" dirty="0" smtClean="0"/>
              <a:t>Múltiples proyectos y alianzas que se vienen reforzando</a:t>
            </a:r>
            <a:endParaRPr lang="es-ES" sz="2400" b="1" dirty="0"/>
          </a:p>
        </p:txBody>
      </p:sp>
      <p:sp>
        <p:nvSpPr>
          <p:cNvPr id="5" name="2 Marcador de contenido"/>
          <p:cNvSpPr txBox="1">
            <a:spLocks/>
          </p:cNvSpPr>
          <p:nvPr/>
        </p:nvSpPr>
        <p:spPr>
          <a:xfrm>
            <a:off x="3420628" y="764704"/>
            <a:ext cx="3793628" cy="1512168"/>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endParaRPr lang="es-ES" sz="2400" b="1" dirty="0" smtClean="0">
              <a:solidFill>
                <a:schemeClr val="bg1"/>
              </a:solidFill>
            </a:endParaRPr>
          </a:p>
          <a:p>
            <a:r>
              <a:rPr lang="es-ES" sz="2400" b="1" dirty="0" smtClean="0">
                <a:solidFill>
                  <a:schemeClr val="bg1"/>
                </a:solidFill>
              </a:rPr>
              <a:t>INNOVACIÓN</a:t>
            </a:r>
          </a:p>
          <a:p>
            <a:endParaRPr lang="es-ES" sz="2400" b="1" dirty="0" smtClean="0">
              <a:solidFill>
                <a:schemeClr val="bg1"/>
              </a:solidFill>
            </a:endParaRPr>
          </a:p>
        </p:txBody>
      </p:sp>
    </p:spTree>
    <p:extLst>
      <p:ext uri="{BB962C8B-B14F-4D97-AF65-F5344CB8AC3E}">
        <p14:creationId xmlns:p14="http://schemas.microsoft.com/office/powerpoint/2010/main" val="3999213534"/>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s-ES" sz="17000" b="1">
                <a:solidFill>
                  <a:srgbClr val="65B131">
                    <a:alpha val="64000"/>
                  </a:srgbClr>
                </a:solidFill>
                <a:cs typeface="Arial" pitchFamily="34" charset="0"/>
              </a:rPr>
              <a:t>3</a:t>
            </a:r>
          </a:p>
        </p:txBody>
      </p:sp>
      <p:sp>
        <p:nvSpPr>
          <p:cNvPr id="7" name="Text Placeholder 2"/>
          <p:cNvSpPr>
            <a:spLocks noGrp="1"/>
          </p:cNvSpPr>
          <p:nvPr>
            <p:ph type="title"/>
          </p:nvPr>
        </p:nvSpPr>
        <p:spPr>
          <a:xfrm>
            <a:off x="770508" y="192758"/>
            <a:ext cx="8274495" cy="715962"/>
          </a:xfrm>
        </p:spPr>
        <p:txBody>
          <a:bodyPr>
            <a:noAutofit/>
          </a:bodyPr>
          <a:lstStyle/>
          <a:p>
            <a:r>
              <a:rPr lang="es-ES" sz="2000" b="1" dirty="0"/>
              <a:t>Seminario</a:t>
            </a:r>
            <a:endParaRPr lang="es-ES" sz="2000" dirty="0"/>
          </a:p>
          <a:p>
            <a:r>
              <a:rPr lang="es-ES" sz="2000" b="1" dirty="0"/>
              <a:t> “El sector arrocero Uruguayo. Desafíos para la competitividad</a:t>
            </a:r>
            <a:r>
              <a:rPr lang="es-ES" sz="2000" b="1" dirty="0" smtClean="0"/>
              <a:t>”</a:t>
            </a:r>
          </a:p>
          <a:p>
            <a:endParaRPr lang="es-ES" sz="2000" b="1" dirty="0" smtClean="0"/>
          </a:p>
        </p:txBody>
      </p:sp>
      <p:sp>
        <p:nvSpPr>
          <p:cNvPr id="2" name="1 Rectángulo"/>
          <p:cNvSpPr/>
          <p:nvPr/>
        </p:nvSpPr>
        <p:spPr>
          <a:xfrm>
            <a:off x="3707904" y="1592766"/>
            <a:ext cx="4752528" cy="41857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0" name="9 CuadroTexto"/>
          <p:cNvSpPr txBox="1"/>
          <p:nvPr/>
        </p:nvSpPr>
        <p:spPr>
          <a:xfrm>
            <a:off x="4355977" y="2204864"/>
            <a:ext cx="3528392"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s-ES" dirty="0" smtClean="0"/>
          </a:p>
          <a:p>
            <a:pPr algn="ctr"/>
            <a:endParaRPr lang="es-ES" b="1" dirty="0" smtClean="0"/>
          </a:p>
          <a:p>
            <a:pPr algn="ctr"/>
            <a:endParaRPr lang="es-ES" sz="3600" b="1" dirty="0" smtClean="0"/>
          </a:p>
          <a:p>
            <a:pPr algn="ctr"/>
            <a:r>
              <a:rPr lang="es-ES" sz="3600" b="1" dirty="0" smtClean="0"/>
              <a:t>Obstáculos</a:t>
            </a:r>
          </a:p>
          <a:p>
            <a:pPr algn="ctr"/>
            <a:endParaRPr lang="es-ES" dirty="0" smtClean="0"/>
          </a:p>
          <a:p>
            <a:pPr algn="ctr"/>
            <a:endParaRPr lang="es-ES" dirty="0" smtClean="0"/>
          </a:p>
          <a:p>
            <a:pPr algn="ctr"/>
            <a:endParaRPr lang="es-ES" dirty="0"/>
          </a:p>
          <a:p>
            <a:pPr algn="ctr"/>
            <a:endParaRPr lang="es-ES" dirty="0"/>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lgn="ctr">
              <a:spcBef>
                <a:spcPts val="0"/>
              </a:spcBef>
            </a:pPr>
            <a:endParaRPr lang="es-ES" dirty="0"/>
          </a:p>
        </p:txBody>
      </p:sp>
      <p:sp>
        <p:nvSpPr>
          <p:cNvPr id="4" name="3 Elipse"/>
          <p:cNvSpPr/>
          <p:nvPr/>
        </p:nvSpPr>
        <p:spPr>
          <a:xfrm>
            <a:off x="2483768" y="2132856"/>
            <a:ext cx="3923928" cy="259228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OBSTÁCULOS DEL SECTOR ARROCERO</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3 Marcador de contenido"/>
          <p:cNvSpPr>
            <a:spLocks noGrp="1"/>
          </p:cNvSpPr>
          <p:nvPr>
            <p:ph sz="half" idx="2"/>
          </p:nvPr>
        </p:nvSpPr>
        <p:spPr>
          <a:xfrm>
            <a:off x="0" y="1160747"/>
            <a:ext cx="4038600" cy="1296145"/>
          </a:xfrm>
        </p:spPr>
        <p:style>
          <a:lnRef idx="3">
            <a:schemeClr val="lt1"/>
          </a:lnRef>
          <a:fillRef idx="1">
            <a:schemeClr val="accent4"/>
          </a:fillRef>
          <a:effectRef idx="1">
            <a:schemeClr val="accent4"/>
          </a:effectRef>
          <a:fontRef idx="minor">
            <a:schemeClr val="lt1"/>
          </a:fontRef>
        </p:style>
        <p:txBody>
          <a:bodyPr>
            <a:normAutofit/>
          </a:bodyPr>
          <a:lstStyle/>
          <a:p>
            <a:endParaRPr lang="es-ES" sz="2000" b="1" dirty="0" smtClean="0">
              <a:solidFill>
                <a:schemeClr val="bg1"/>
              </a:solidFill>
            </a:endParaRPr>
          </a:p>
          <a:p>
            <a:r>
              <a:rPr lang="es-ES" sz="2000" b="1" dirty="0" smtClean="0">
                <a:solidFill>
                  <a:schemeClr val="bg1"/>
                </a:solidFill>
              </a:rPr>
              <a:t>CARACTERÍSTICAS DE LOS MERCADOS INTERNACIONALES</a:t>
            </a:r>
            <a:endParaRPr lang="es-ES" sz="2000" b="1" dirty="0">
              <a:solidFill>
                <a:schemeClr val="bg1"/>
              </a:solidFill>
            </a:endParaRPr>
          </a:p>
        </p:txBody>
      </p:sp>
      <p:sp>
        <p:nvSpPr>
          <p:cNvPr id="6" name="3 Marcador de contenido"/>
          <p:cNvSpPr txBox="1">
            <a:spLocks/>
          </p:cNvSpPr>
          <p:nvPr/>
        </p:nvSpPr>
        <p:spPr>
          <a:xfrm>
            <a:off x="4788024" y="4626224"/>
            <a:ext cx="4038600" cy="1017117"/>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solidFill>
                  <a:schemeClr val="bg1"/>
                </a:solidFill>
              </a:rPr>
              <a:t>COSTOS DE PRODUCCIÓN</a:t>
            </a:r>
            <a:endParaRPr lang="es-ES" sz="2400" dirty="0">
              <a:solidFill>
                <a:schemeClr val="bg1"/>
              </a:solidFill>
            </a:endParaRPr>
          </a:p>
        </p:txBody>
      </p:sp>
      <p:sp>
        <p:nvSpPr>
          <p:cNvPr id="7" name="3 Marcador de contenido"/>
          <p:cNvSpPr txBox="1">
            <a:spLocks/>
          </p:cNvSpPr>
          <p:nvPr/>
        </p:nvSpPr>
        <p:spPr>
          <a:xfrm>
            <a:off x="107504" y="4497564"/>
            <a:ext cx="4038600" cy="637219"/>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solidFill>
                  <a:schemeClr val="bg1"/>
                </a:solidFill>
              </a:rPr>
              <a:t>TECHO DE RENDIMIENTO</a:t>
            </a:r>
            <a:endParaRPr lang="es-ES" sz="2400" dirty="0">
              <a:solidFill>
                <a:schemeClr val="bg1"/>
              </a:solidFill>
            </a:endParaRPr>
          </a:p>
        </p:txBody>
      </p:sp>
      <p:sp>
        <p:nvSpPr>
          <p:cNvPr id="8" name="3 Marcador de contenido"/>
          <p:cNvSpPr txBox="1">
            <a:spLocks/>
          </p:cNvSpPr>
          <p:nvPr/>
        </p:nvSpPr>
        <p:spPr>
          <a:xfrm>
            <a:off x="5148064" y="1801540"/>
            <a:ext cx="3851920" cy="648072"/>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solidFill>
                  <a:schemeClr val="bg1"/>
                </a:solidFill>
              </a:rPr>
              <a:t>CONTEXTO ECONÓMICO</a:t>
            </a:r>
            <a:endParaRPr lang="es-ES" sz="2400" dirty="0">
              <a:solidFill>
                <a:schemeClr val="bg1"/>
              </a:solidFill>
            </a:endParaRPr>
          </a:p>
        </p:txBody>
      </p:sp>
    </p:spTree>
    <p:custDataLst>
      <p:tags r:id="rId1"/>
    </p:custDataLst>
    <p:extLst>
      <p:ext uri="{BB962C8B-B14F-4D97-AF65-F5344CB8AC3E}">
        <p14:creationId xmlns:p14="http://schemas.microsoft.com/office/powerpoint/2010/main" val="408448876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97721" y="1425290"/>
            <a:ext cx="4695825" cy="600248"/>
          </a:xfrm>
        </p:spPr>
        <p:txBody>
          <a:bodyPr>
            <a:noAutofit/>
          </a:bodyPr>
          <a:lstStyle/>
          <a:p>
            <a:pPr marL="0" indent="0" algn="ctr">
              <a:buNone/>
            </a:pPr>
            <a:r>
              <a:rPr lang="es-ES" sz="1800" b="1" dirty="0" smtClean="0"/>
              <a:t>Crecimiento de los costos de producción en términos del producto</a:t>
            </a:r>
            <a:endParaRPr lang="es-ES" sz="1800" b="1" dirty="0"/>
          </a:p>
        </p:txBody>
      </p:sp>
      <p:sp>
        <p:nvSpPr>
          <p:cNvPr id="4" name="3 Elipse"/>
          <p:cNvSpPr/>
          <p:nvPr/>
        </p:nvSpPr>
        <p:spPr>
          <a:xfrm>
            <a:off x="12700" y="30064"/>
            <a:ext cx="3923928" cy="158417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OBSTÁCULOS DEL SECTOR ARROCERO</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3 Marcador de contenido"/>
          <p:cNvSpPr txBox="1">
            <a:spLocks/>
          </p:cNvSpPr>
          <p:nvPr/>
        </p:nvSpPr>
        <p:spPr>
          <a:xfrm>
            <a:off x="4246860" y="614765"/>
            <a:ext cx="4573612" cy="508559"/>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pPr marL="0" indent="0" algn="ctr">
              <a:buNone/>
            </a:pPr>
            <a:r>
              <a:rPr lang="es-ES" sz="2400" dirty="0" smtClean="0">
                <a:solidFill>
                  <a:schemeClr val="bg1"/>
                </a:solidFill>
              </a:rPr>
              <a:t>COSTOS DE PRODUCCIÓN</a:t>
            </a:r>
            <a:endParaRPr lang="es-ES" sz="2400" dirty="0">
              <a:solidFill>
                <a:schemeClr val="bg1"/>
              </a:solidFill>
            </a:endParaRPr>
          </a:p>
        </p:txBody>
      </p:sp>
      <p:sp>
        <p:nvSpPr>
          <p:cNvPr id="7" name="6 CuadroTexto"/>
          <p:cNvSpPr txBox="1"/>
          <p:nvPr/>
        </p:nvSpPr>
        <p:spPr>
          <a:xfrm>
            <a:off x="7255296" y="5774788"/>
            <a:ext cx="1349152" cy="369332"/>
          </a:xfrm>
          <a:prstGeom prst="rect">
            <a:avLst/>
          </a:prstGeom>
          <a:noFill/>
        </p:spPr>
        <p:txBody>
          <a:bodyPr wrap="square" rtlCol="0">
            <a:spAutoFit/>
          </a:bodyPr>
          <a:lstStyle/>
          <a:p>
            <a:r>
              <a:rPr lang="es-ES" dirty="0" smtClean="0"/>
              <a:t>fuente: ACA</a:t>
            </a:r>
            <a:endParaRPr lang="es-ES" dirty="0"/>
          </a:p>
        </p:txBody>
      </p:sp>
      <p:sp>
        <p:nvSpPr>
          <p:cNvPr id="5" name="4 CuadroTexto"/>
          <p:cNvSpPr txBox="1"/>
          <p:nvPr/>
        </p:nvSpPr>
        <p:spPr>
          <a:xfrm>
            <a:off x="395536" y="1725414"/>
            <a:ext cx="2808312" cy="830997"/>
          </a:xfrm>
          <a:prstGeom prst="rect">
            <a:avLst/>
          </a:prstGeom>
          <a:noFill/>
        </p:spPr>
        <p:txBody>
          <a:bodyPr wrap="square" rtlCol="0">
            <a:spAutoFit/>
          </a:bodyPr>
          <a:lstStyle/>
          <a:p>
            <a:pPr algn="ctr"/>
            <a:r>
              <a:rPr lang="es-ES" sz="1600" b="1" dirty="0" smtClean="0"/>
              <a:t>Evolución de la superficie del cultivo en has 2010/2011- 2014/2015</a:t>
            </a:r>
            <a:endParaRPr lang="es-ES" sz="1600" b="1" dirty="0"/>
          </a:p>
        </p:txBody>
      </p:sp>
      <p:pic>
        <p:nvPicPr>
          <p:cNvPr id="614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72" y="2682249"/>
            <a:ext cx="4117301" cy="247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46860" y="2301486"/>
            <a:ext cx="4109697" cy="335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149308"/>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529284" y="2708920"/>
            <a:ext cx="2376264"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precios</a:t>
            </a:r>
            <a:endParaRPr lang="es-ES" sz="2400" b="1" dirty="0"/>
          </a:p>
        </p:txBody>
      </p:sp>
      <p:sp>
        <p:nvSpPr>
          <p:cNvPr id="6" name="5 Elipse"/>
          <p:cNvSpPr/>
          <p:nvPr/>
        </p:nvSpPr>
        <p:spPr>
          <a:xfrm>
            <a:off x="3131840" y="1772816"/>
            <a:ext cx="2304256" cy="18722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000" b="1" dirty="0" smtClean="0"/>
              <a:t>Barreras al comercio internacional</a:t>
            </a:r>
            <a:endParaRPr lang="es-ES" sz="2000" b="1" dirty="0"/>
          </a:p>
        </p:txBody>
      </p:sp>
      <p:sp>
        <p:nvSpPr>
          <p:cNvPr id="7" name="6 Elipse"/>
          <p:cNvSpPr/>
          <p:nvPr/>
        </p:nvSpPr>
        <p:spPr>
          <a:xfrm>
            <a:off x="4869408" y="2708920"/>
            <a:ext cx="2304256" cy="18722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b="1" dirty="0" smtClean="0"/>
              <a:t>Mayores niveles de competencia</a:t>
            </a:r>
            <a:endParaRPr lang="es-ES" sz="2000" b="1" dirty="0"/>
          </a:p>
        </p:txBody>
      </p:sp>
      <p:sp>
        <p:nvSpPr>
          <p:cNvPr id="9" name="8 Elipse"/>
          <p:cNvSpPr/>
          <p:nvPr/>
        </p:nvSpPr>
        <p:spPr>
          <a:xfrm>
            <a:off x="1854064" y="4149080"/>
            <a:ext cx="2520280" cy="187220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b="1" dirty="0" smtClean="0"/>
              <a:t>Mayor incertidumbre de los mercados internacionales</a:t>
            </a:r>
            <a:endParaRPr lang="es-ES" b="1" dirty="0"/>
          </a:p>
        </p:txBody>
      </p:sp>
      <p:sp>
        <p:nvSpPr>
          <p:cNvPr id="10" name="9 Elipse"/>
          <p:cNvSpPr/>
          <p:nvPr/>
        </p:nvSpPr>
        <p:spPr>
          <a:xfrm>
            <a:off x="3936628" y="4149080"/>
            <a:ext cx="2520280" cy="1872208"/>
          </a:xfrm>
          <a:prstGeom prst="ellipse">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pPr algn="ctr"/>
            <a:r>
              <a:rPr lang="es-ES" b="1" dirty="0" err="1" smtClean="0">
                <a:solidFill>
                  <a:schemeClr val="bg1"/>
                </a:solidFill>
              </a:rPr>
              <a:t>Caract</a:t>
            </a:r>
            <a:r>
              <a:rPr lang="es-ES" b="1" dirty="0" smtClean="0">
                <a:solidFill>
                  <a:schemeClr val="bg1"/>
                </a:solidFill>
              </a:rPr>
              <a:t>. estructurales de los mercados arroceros</a:t>
            </a:r>
            <a:endParaRPr lang="es-ES" b="1" dirty="0">
              <a:solidFill>
                <a:schemeClr val="bg1"/>
              </a:solidFill>
            </a:endParaRPr>
          </a:p>
        </p:txBody>
      </p:sp>
      <p:sp>
        <p:nvSpPr>
          <p:cNvPr id="11" name="10 Elipse"/>
          <p:cNvSpPr/>
          <p:nvPr/>
        </p:nvSpPr>
        <p:spPr>
          <a:xfrm>
            <a:off x="12700" y="30064"/>
            <a:ext cx="3923928" cy="158417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OBSTÁCULOS DEL SECTOR ARROCERO</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3 Marcador de contenido"/>
          <p:cNvSpPr txBox="1">
            <a:spLocks/>
          </p:cNvSpPr>
          <p:nvPr/>
        </p:nvSpPr>
        <p:spPr>
          <a:xfrm>
            <a:off x="3935884" y="174079"/>
            <a:ext cx="4812580" cy="1166689"/>
          </a:xfrm>
          <a:prstGeom prst="rect">
            <a:avLst/>
          </a:prstGeom>
        </p:spPr>
        <p:style>
          <a:lnRef idx="3">
            <a:schemeClr val="lt1"/>
          </a:lnRef>
          <a:fillRef idx="1">
            <a:schemeClr val="accent4"/>
          </a:fillRef>
          <a:effectRef idx="1">
            <a:schemeClr val="accent4"/>
          </a:effectRef>
          <a:fontRef idx="minor">
            <a:schemeClr val="lt1"/>
          </a:fontRef>
        </p:style>
        <p:txBody>
          <a:bodyPr>
            <a:normAutofit lnSpcReduction="10000"/>
          </a:bodyPr>
          <a:lstStyle>
            <a:lvl1pPr marL="342900" indent="-342900" algn="l" defTabSz="914400" rtl="0" eaLnBrk="1" latinLnBrk="0" hangingPunct="1">
              <a:spcBef>
                <a:spcPct val="20000"/>
              </a:spcBef>
              <a:buFont typeface="Arial" pitchFamily="34" charset="0"/>
              <a:buChar char="•"/>
              <a:defRPr kumimoji="0" lang="es-ES"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9pPr>
          </a:lstStyle>
          <a:p>
            <a:endParaRPr lang="es-ES" sz="2000" b="1" dirty="0" smtClean="0">
              <a:solidFill>
                <a:schemeClr val="bg1"/>
              </a:solidFill>
            </a:endParaRPr>
          </a:p>
          <a:p>
            <a:pPr marL="0" indent="0" algn="ctr">
              <a:buNone/>
            </a:pPr>
            <a:r>
              <a:rPr lang="es-ES" sz="2400" b="1" dirty="0" smtClean="0">
                <a:solidFill>
                  <a:schemeClr val="bg1"/>
                </a:solidFill>
              </a:rPr>
              <a:t>CARACTERÍSTICAS DE LOS MERCADOS INTERNACIONALES</a:t>
            </a:r>
            <a:endParaRPr lang="es-ES" sz="2400" b="1" dirty="0">
              <a:solidFill>
                <a:schemeClr val="bg1"/>
              </a:solidFill>
            </a:endParaRPr>
          </a:p>
        </p:txBody>
      </p:sp>
    </p:spTree>
    <p:extLst>
      <p:ext uri="{BB962C8B-B14F-4D97-AF65-F5344CB8AC3E}">
        <p14:creationId xmlns:p14="http://schemas.microsoft.com/office/powerpoint/2010/main" val="3069632308"/>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smtClean="0"/>
              <a:t>Caída en los niveles de crecimiento</a:t>
            </a:r>
          </a:p>
          <a:p>
            <a:r>
              <a:rPr lang="es-ES" dirty="0" smtClean="0"/>
              <a:t>Cierre de mercados, se vienen acentuando las medidas proteccionistas</a:t>
            </a:r>
          </a:p>
          <a:p>
            <a:r>
              <a:rPr lang="es-ES" dirty="0" smtClean="0"/>
              <a:t>Crisis en la región</a:t>
            </a:r>
          </a:p>
          <a:p>
            <a:r>
              <a:rPr lang="es-ES" dirty="0" smtClean="0"/>
              <a:t>Fortalecimiento del dólar que amortigua los costos en pesos de producción no compensa la pérdida competitividad a pesar de no ser el único factor</a:t>
            </a:r>
            <a:endParaRPr lang="es-ES" dirty="0"/>
          </a:p>
        </p:txBody>
      </p:sp>
      <p:sp>
        <p:nvSpPr>
          <p:cNvPr id="4" name="3 Elipse"/>
          <p:cNvSpPr/>
          <p:nvPr/>
        </p:nvSpPr>
        <p:spPr>
          <a:xfrm>
            <a:off x="12700" y="30064"/>
            <a:ext cx="3923928" cy="158417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OBSTÁCULOS DEL SECTOR ARROCERO</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3 Marcador de contenido"/>
          <p:cNvSpPr txBox="1">
            <a:spLocks/>
          </p:cNvSpPr>
          <p:nvPr/>
        </p:nvSpPr>
        <p:spPr>
          <a:xfrm>
            <a:off x="4067944" y="217364"/>
            <a:ext cx="4176464" cy="1209576"/>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endParaRPr lang="es-ES" sz="2400" dirty="0" smtClean="0">
              <a:solidFill>
                <a:schemeClr val="bg1"/>
              </a:solidFill>
            </a:endParaRPr>
          </a:p>
          <a:p>
            <a:r>
              <a:rPr lang="es-ES" sz="2400" b="1" dirty="0" smtClean="0">
                <a:solidFill>
                  <a:schemeClr val="bg1"/>
                </a:solidFill>
              </a:rPr>
              <a:t>CONTEXTO ECONÓMICO</a:t>
            </a:r>
          </a:p>
          <a:p>
            <a:endParaRPr lang="es-ES" sz="2400" b="1" dirty="0" smtClean="0">
              <a:solidFill>
                <a:schemeClr val="bg1"/>
              </a:solidFill>
            </a:endParaRPr>
          </a:p>
          <a:p>
            <a:endParaRPr lang="es-ES" sz="2400" dirty="0">
              <a:solidFill>
                <a:schemeClr val="bg1"/>
              </a:solidFill>
            </a:endParaRPr>
          </a:p>
        </p:txBody>
      </p:sp>
    </p:spTree>
    <p:extLst>
      <p:ext uri="{BB962C8B-B14F-4D97-AF65-F5344CB8AC3E}">
        <p14:creationId xmlns:p14="http://schemas.microsoft.com/office/powerpoint/2010/main" val="3858884855"/>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Estando en el rendimientos record en el mundo la posibilidad de mejorar los mismos lleva procesos de investigación que requieren tiempo (Proyecto Rompiendo Techo de Rendimiento)</a:t>
            </a:r>
          </a:p>
          <a:p>
            <a:r>
              <a:rPr lang="es-ES" dirty="0" smtClean="0"/>
              <a:t>Evitar riesgos que puedan afectar los principales atributos del producto.</a:t>
            </a:r>
            <a:endParaRPr lang="es-ES" dirty="0"/>
          </a:p>
        </p:txBody>
      </p:sp>
      <p:sp>
        <p:nvSpPr>
          <p:cNvPr id="4" name="3 Elipse"/>
          <p:cNvSpPr/>
          <p:nvPr/>
        </p:nvSpPr>
        <p:spPr>
          <a:xfrm>
            <a:off x="12700" y="30064"/>
            <a:ext cx="3923928" cy="158417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OBSTÁCULOS DEL SECTOR ARROCERO</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3 Marcador de contenido"/>
          <p:cNvSpPr txBox="1">
            <a:spLocks/>
          </p:cNvSpPr>
          <p:nvPr/>
        </p:nvSpPr>
        <p:spPr>
          <a:xfrm>
            <a:off x="4067944" y="503542"/>
            <a:ext cx="4038600" cy="637219"/>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solidFill>
                  <a:schemeClr val="bg1"/>
                </a:solidFill>
              </a:rPr>
              <a:t>TECHO DE RENDIMIENTO</a:t>
            </a:r>
            <a:endParaRPr lang="es-ES" sz="2400" dirty="0">
              <a:solidFill>
                <a:schemeClr val="bg1"/>
              </a:solidFill>
            </a:endParaRPr>
          </a:p>
        </p:txBody>
      </p:sp>
    </p:spTree>
    <p:extLst>
      <p:ext uri="{BB962C8B-B14F-4D97-AF65-F5344CB8AC3E}">
        <p14:creationId xmlns:p14="http://schemas.microsoft.com/office/powerpoint/2010/main" val="988617876"/>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25"/>
          <p:cNvGrpSpPr/>
          <p:nvPr/>
        </p:nvGrpSpPr>
        <p:grpSpPr>
          <a:xfrm>
            <a:off x="138853" y="155879"/>
            <a:ext cx="1828800" cy="1749871"/>
            <a:chOff x="762000" y="1946209"/>
            <a:chExt cx="2057400" cy="2057400"/>
          </a:xfrm>
        </p:grpSpPr>
        <p:sp>
          <p:nvSpPr>
            <p:cNvPr id="6" name="Oval 5"/>
            <p:cNvSpPr/>
            <p:nvPr/>
          </p:nvSpPr>
          <p:spPr>
            <a:xfrm>
              <a:off x="762000" y="1946209"/>
              <a:ext cx="2057400" cy="2057400"/>
            </a:xfrm>
            <a:prstGeom prst="ellipse">
              <a:avLst/>
            </a:prstGeom>
            <a:gradFill flip="none" rotWithShape="1">
              <a:gsLst>
                <a:gs pos="0">
                  <a:schemeClr val="accent6">
                    <a:lumMod val="20000"/>
                    <a:lumOff val="80000"/>
                  </a:schemeClr>
                </a:gs>
                <a:gs pos="50000">
                  <a:schemeClr val="accent6">
                    <a:lumMod val="60000"/>
                    <a:lumOff val="40000"/>
                  </a:schemeClr>
                </a:gs>
                <a:gs pos="100000">
                  <a:schemeClr val="accent6">
                    <a:lumMod val="75000"/>
                  </a:schemeClr>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7" name="TextBox 13"/>
            <p:cNvSpPr txBox="1"/>
            <p:nvPr/>
          </p:nvSpPr>
          <p:spPr>
            <a:xfrm>
              <a:off x="1371600" y="1968957"/>
              <a:ext cx="1219200" cy="1917893"/>
            </a:xfrm>
            <a:prstGeom prst="rect">
              <a:avLst/>
            </a:prstGeom>
            <a:noFill/>
          </p:spPr>
          <p:txBody>
            <a:bodyPr wrap="square" rtlCol="0">
              <a:spAutoFit/>
            </a:bodyPr>
            <a:lstStyle/>
            <a:p>
              <a:r>
                <a:rPr lang="es-ES" sz="10000" b="1" dirty="0" smtClean="0">
                  <a:solidFill>
                    <a:srgbClr val="F26200">
                      <a:alpha val="40000"/>
                    </a:srgbClr>
                  </a:solidFill>
                  <a:latin typeface="+mj-lt"/>
                  <a:cs typeface="Arial" pitchFamily="34" charset="0"/>
                </a:rPr>
                <a:t>4</a:t>
              </a:r>
              <a:endParaRPr lang="es-ES" sz="10000" b="1" dirty="0">
                <a:solidFill>
                  <a:srgbClr val="F26200">
                    <a:alpha val="40000"/>
                  </a:srgbClr>
                </a:solidFill>
                <a:latin typeface="+mj-lt"/>
                <a:cs typeface="Arial" pitchFamily="34" charset="0"/>
              </a:endParaRPr>
            </a:p>
          </p:txBody>
        </p:sp>
        <p:sp>
          <p:nvSpPr>
            <p:cNvPr id="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
        <p:nvSpPr>
          <p:cNvPr id="8" name="7 Título"/>
          <p:cNvSpPr txBox="1">
            <a:spLocks noGrp="1"/>
          </p:cNvSpPr>
          <p:nvPr>
            <p:ph type="title"/>
          </p:nvPr>
        </p:nvSpPr>
        <p:spPr>
          <a:xfrm>
            <a:off x="238125" y="3696454"/>
            <a:ext cx="678214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b="1" dirty="0" smtClean="0">
                <a:solidFill>
                  <a:schemeClr val="tx1"/>
                </a:solidFill>
              </a:rPr>
              <a:t>A modo de conclusión</a:t>
            </a:r>
            <a:endParaRPr lang="es-ES" b="1" dirty="0">
              <a:solidFill>
                <a:schemeClr val="tx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71192" y="1484784"/>
            <a:ext cx="7272808"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2"/>
          <p:cNvSpPr txBox="1">
            <a:spLocks/>
          </p:cNvSpPr>
          <p:nvPr/>
        </p:nvSpPr>
        <p:spPr>
          <a:xfrm>
            <a:off x="1971945" y="388030"/>
            <a:ext cx="8274495" cy="715962"/>
          </a:xfrm>
          <a:prstGeom prst="rect">
            <a:avLst/>
          </a:prstGeom>
        </p:spPr>
        <p:txBody>
          <a:bodyPr vert="horz" lIns="91440" tIns="45720" rIns="91440" bIns="45720" rtlCol="0" anchor="ctr">
            <a:noAutofit/>
          </a:bodyPr>
          <a:lstStyle>
            <a:lvl1pPr marL="0" algn="l" defTabSz="914400" rtl="0" eaLnBrk="1" latinLnBrk="0" hangingPunct="1">
              <a:spcBef>
                <a:spcPct val="0"/>
              </a:spcBef>
              <a:buNone/>
              <a:defRPr kumimoji="0" lang="es-ES" sz="4000" kern="1200">
                <a:solidFill>
                  <a:schemeClr val="bg1"/>
                </a:solidFill>
                <a:latin typeface="+mn-lt"/>
                <a:ea typeface="+mn-ea"/>
                <a:cs typeface="+mn-cs"/>
              </a:defRPr>
            </a:lvl1pPr>
          </a:lstStyle>
          <a:p>
            <a:r>
              <a:rPr lang="es-ES" sz="2000" b="1" dirty="0" smtClean="0"/>
              <a:t> “El sector arrocero Uruguayo. Desafíos para la competitividad”</a:t>
            </a:r>
          </a:p>
          <a:p>
            <a:endParaRPr lang="es-ES" sz="2000" b="1" dirty="0"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7664" y="0"/>
            <a:ext cx="6446514" cy="125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539552" y="980728"/>
            <a:ext cx="3923928" cy="136815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FORTALEZAS</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Elipse"/>
          <p:cNvSpPr/>
          <p:nvPr/>
        </p:nvSpPr>
        <p:spPr>
          <a:xfrm>
            <a:off x="4590517" y="1052736"/>
            <a:ext cx="3923928" cy="136815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DEBILIDADES</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contenido"/>
          <p:cNvSpPr>
            <a:spLocks noGrp="1"/>
          </p:cNvSpPr>
          <p:nvPr>
            <p:ph sz="half" idx="1"/>
          </p:nvPr>
        </p:nvSpPr>
        <p:spPr>
          <a:xfrm>
            <a:off x="323528" y="2492897"/>
            <a:ext cx="4038600" cy="864096"/>
          </a:xfrm>
        </p:spPr>
        <p:txBody>
          <a:bodyPr>
            <a:normAutofit/>
          </a:bodyPr>
          <a:lstStyle/>
          <a:p>
            <a:r>
              <a:rPr lang="es-ES" sz="2400" dirty="0" smtClean="0"/>
              <a:t>CALIDAD – UNIFORMIDAD – INOCUIDAD</a:t>
            </a:r>
          </a:p>
        </p:txBody>
      </p:sp>
      <p:sp>
        <p:nvSpPr>
          <p:cNvPr id="8" name="2 Marcador de contenido"/>
          <p:cNvSpPr txBox="1">
            <a:spLocks/>
          </p:cNvSpPr>
          <p:nvPr/>
        </p:nvSpPr>
        <p:spPr>
          <a:xfrm>
            <a:off x="323528" y="3501009"/>
            <a:ext cx="4038600" cy="7920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t>SISTEMA PRODUCTIVO Y ROTACIÓN</a:t>
            </a:r>
          </a:p>
        </p:txBody>
      </p:sp>
      <p:sp>
        <p:nvSpPr>
          <p:cNvPr id="9" name="2 Marcador de contenido"/>
          <p:cNvSpPr txBox="1">
            <a:spLocks/>
          </p:cNvSpPr>
          <p:nvPr/>
        </p:nvSpPr>
        <p:spPr>
          <a:xfrm>
            <a:off x="402308" y="4293097"/>
            <a:ext cx="4038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t>RENDIMIENTO</a:t>
            </a:r>
          </a:p>
        </p:txBody>
      </p:sp>
      <p:sp>
        <p:nvSpPr>
          <p:cNvPr id="10" name="2 Marcador de contenido"/>
          <p:cNvSpPr txBox="1">
            <a:spLocks/>
          </p:cNvSpPr>
          <p:nvPr/>
        </p:nvSpPr>
        <p:spPr>
          <a:xfrm>
            <a:off x="396628" y="4869160"/>
            <a:ext cx="4038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t>INSTITUCIONALIDAD</a:t>
            </a:r>
          </a:p>
        </p:txBody>
      </p:sp>
      <p:sp>
        <p:nvSpPr>
          <p:cNvPr id="11" name="2 Marcador de contenido"/>
          <p:cNvSpPr txBox="1">
            <a:spLocks/>
          </p:cNvSpPr>
          <p:nvPr/>
        </p:nvSpPr>
        <p:spPr>
          <a:xfrm>
            <a:off x="424880" y="5373216"/>
            <a:ext cx="4038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t>INNOVACIÓN</a:t>
            </a:r>
          </a:p>
        </p:txBody>
      </p:sp>
      <p:sp>
        <p:nvSpPr>
          <p:cNvPr id="4" name="3 Marcador de contenido"/>
          <p:cNvSpPr>
            <a:spLocks noGrp="1"/>
          </p:cNvSpPr>
          <p:nvPr>
            <p:ph sz="half" idx="2"/>
          </p:nvPr>
        </p:nvSpPr>
        <p:spPr>
          <a:xfrm>
            <a:off x="4767349" y="3307805"/>
            <a:ext cx="4038600" cy="1404157"/>
          </a:xfrm>
        </p:spPr>
        <p:txBody>
          <a:bodyPr>
            <a:normAutofit/>
          </a:bodyPr>
          <a:lstStyle/>
          <a:p>
            <a:r>
              <a:rPr lang="es-ES" sz="2400" dirty="0" smtClean="0"/>
              <a:t>CARACTERÍSTICAS DE LOS MERCADOS INTERNACIONALES</a:t>
            </a:r>
            <a:endParaRPr lang="es-ES" sz="2400" dirty="0"/>
          </a:p>
        </p:txBody>
      </p:sp>
      <p:sp>
        <p:nvSpPr>
          <p:cNvPr id="12" name="3 Marcador de contenido"/>
          <p:cNvSpPr txBox="1">
            <a:spLocks/>
          </p:cNvSpPr>
          <p:nvPr/>
        </p:nvSpPr>
        <p:spPr>
          <a:xfrm>
            <a:off x="4860032" y="2322300"/>
            <a:ext cx="4038600" cy="10171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t>COSTOS DE PRODUCCIÓN E INDUSTRIALIZACIÓN</a:t>
            </a:r>
            <a:endParaRPr lang="es-ES" sz="2400" dirty="0"/>
          </a:p>
        </p:txBody>
      </p:sp>
      <p:sp>
        <p:nvSpPr>
          <p:cNvPr id="13" name="3 Marcador de contenido"/>
          <p:cNvSpPr txBox="1">
            <a:spLocks/>
          </p:cNvSpPr>
          <p:nvPr/>
        </p:nvSpPr>
        <p:spPr>
          <a:xfrm>
            <a:off x="4767349" y="4711962"/>
            <a:ext cx="4038600" cy="6372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t>TECHO DE RENDIMIENTO</a:t>
            </a:r>
            <a:endParaRPr lang="es-ES" sz="2400" dirty="0"/>
          </a:p>
        </p:txBody>
      </p:sp>
      <p:sp>
        <p:nvSpPr>
          <p:cNvPr id="14" name="3 Marcador de contenido"/>
          <p:cNvSpPr txBox="1">
            <a:spLocks/>
          </p:cNvSpPr>
          <p:nvPr/>
        </p:nvSpPr>
        <p:spPr>
          <a:xfrm>
            <a:off x="4767349" y="5358669"/>
            <a:ext cx="4038600" cy="10171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t>CONTEXTO ECONÓMICO</a:t>
            </a:r>
            <a:endParaRPr lang="es-ES" sz="2400" dirty="0"/>
          </a:p>
        </p:txBody>
      </p:sp>
    </p:spTree>
    <p:extLst>
      <p:ext uri="{BB962C8B-B14F-4D97-AF65-F5344CB8AC3E}">
        <p14:creationId xmlns:p14="http://schemas.microsoft.com/office/powerpoint/2010/main" val="2405501360"/>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 y="76200"/>
            <a:ext cx="6651978" cy="734291"/>
          </a:xfrm>
        </p:spPr>
        <p:txBody>
          <a:bodyPr anchor="b">
            <a:normAutofit/>
          </a:bodyPr>
          <a:lstStyle/>
          <a:p>
            <a:pPr lvl="0" algn="ctr">
              <a:spcBef>
                <a:spcPts val="0"/>
              </a:spcBef>
            </a:pPr>
            <a:endParaRPr lang="es-ES" dirty="0"/>
          </a:p>
        </p:txBody>
      </p:sp>
      <p:sp>
        <p:nvSpPr>
          <p:cNvPr id="2" name="1 CuadroTexto"/>
          <p:cNvSpPr txBox="1"/>
          <p:nvPr/>
        </p:nvSpPr>
        <p:spPr>
          <a:xfrm>
            <a:off x="395536" y="1237804"/>
            <a:ext cx="813690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b="1" dirty="0"/>
              <a:t>P</a:t>
            </a:r>
            <a:r>
              <a:rPr lang="es-ES" sz="2000" b="1" dirty="0" smtClean="0"/>
              <a:t>recios internacionales que se venían estacado y que caen en el último año</a:t>
            </a:r>
          </a:p>
        </p:txBody>
      </p:sp>
      <p:sp>
        <p:nvSpPr>
          <p:cNvPr id="3" name="2 CuadroTexto"/>
          <p:cNvSpPr txBox="1"/>
          <p:nvPr/>
        </p:nvSpPr>
        <p:spPr>
          <a:xfrm>
            <a:off x="395536" y="1844824"/>
            <a:ext cx="8136904"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S" sz="2000" b="1" dirty="0" smtClean="0"/>
              <a:t>Costo de producción que ha tenido un fuerte incremento en los últimos años.</a:t>
            </a:r>
            <a:endParaRPr lang="es-ES" sz="2000" b="1" dirty="0"/>
          </a:p>
        </p:txBody>
      </p:sp>
      <p:sp>
        <p:nvSpPr>
          <p:cNvPr id="6" name="5 CuadroTexto"/>
          <p:cNvSpPr txBox="1"/>
          <p:nvPr/>
        </p:nvSpPr>
        <p:spPr>
          <a:xfrm>
            <a:off x="349400" y="2761942"/>
            <a:ext cx="818304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ES" sz="2000" b="1" dirty="0" smtClean="0"/>
              <a:t>Techo en términos de productividad</a:t>
            </a:r>
            <a:endParaRPr lang="es-ES" sz="2000" b="1" dirty="0"/>
          </a:p>
        </p:txBody>
      </p:sp>
      <p:sp>
        <p:nvSpPr>
          <p:cNvPr id="4" name="3 Flecha abajo"/>
          <p:cNvSpPr/>
          <p:nvPr/>
        </p:nvSpPr>
        <p:spPr>
          <a:xfrm>
            <a:off x="3665860" y="3356992"/>
            <a:ext cx="2304256" cy="1207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611560" y="4653136"/>
            <a:ext cx="2088232" cy="1440160"/>
          </a:xfrm>
          <a:prstGeom prst="ellipse">
            <a:avLst/>
          </a:prstGeom>
          <a:solidFill>
            <a:schemeClr val="accent2">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Pérdida de rentabilidad</a:t>
            </a:r>
            <a:endParaRPr lang="es-ES" dirty="0"/>
          </a:p>
        </p:txBody>
      </p:sp>
      <p:sp>
        <p:nvSpPr>
          <p:cNvPr id="10" name="9 Elipse"/>
          <p:cNvSpPr/>
          <p:nvPr/>
        </p:nvSpPr>
        <p:spPr>
          <a:xfrm>
            <a:off x="2627784" y="4736132"/>
            <a:ext cx="2088232" cy="144016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t>Descenso en el área de cultivo</a:t>
            </a:r>
            <a:endParaRPr lang="es-ES" dirty="0"/>
          </a:p>
        </p:txBody>
      </p:sp>
      <p:sp>
        <p:nvSpPr>
          <p:cNvPr id="11" name="10 Elipse"/>
          <p:cNvSpPr/>
          <p:nvPr/>
        </p:nvSpPr>
        <p:spPr>
          <a:xfrm>
            <a:off x="4593456" y="4698032"/>
            <a:ext cx="2088232" cy="1440160"/>
          </a:xfrm>
          <a:prstGeom prst="ellipse">
            <a:avLst/>
          </a:prstGeom>
          <a:solidFill>
            <a:srgbClr val="7030A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Menor </a:t>
            </a:r>
            <a:r>
              <a:rPr lang="es-ES" dirty="0" err="1" smtClean="0"/>
              <a:t>cant</a:t>
            </a:r>
            <a:r>
              <a:rPr lang="es-ES" dirty="0" smtClean="0"/>
              <a:t>. </a:t>
            </a:r>
            <a:r>
              <a:rPr lang="es-ES" dirty="0"/>
              <a:t>d</a:t>
            </a:r>
            <a:r>
              <a:rPr lang="es-ES" dirty="0" smtClean="0"/>
              <a:t>e productores</a:t>
            </a:r>
            <a:endParaRPr lang="es-ES" dirty="0"/>
          </a:p>
        </p:txBody>
      </p:sp>
      <p:sp>
        <p:nvSpPr>
          <p:cNvPr id="12" name="11 Elipse"/>
          <p:cNvSpPr/>
          <p:nvPr/>
        </p:nvSpPr>
        <p:spPr>
          <a:xfrm>
            <a:off x="6516216" y="4736132"/>
            <a:ext cx="2232248" cy="1440160"/>
          </a:xfrm>
          <a:prstGeom prst="ellipse">
            <a:avLst/>
          </a:prstGeom>
          <a:solidFill>
            <a:schemeClr val="accent1">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Dificultades en financiamiento</a:t>
            </a:r>
            <a:endParaRPr lang="es-ES" dirty="0"/>
          </a:p>
        </p:txBody>
      </p:sp>
      <p:cxnSp>
        <p:nvCxnSpPr>
          <p:cNvPr id="8" name="7 Conector recto"/>
          <p:cNvCxnSpPr/>
          <p:nvPr/>
        </p:nvCxnSpPr>
        <p:spPr>
          <a:xfrm>
            <a:off x="1655676" y="4564236"/>
            <a:ext cx="5976664"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655676" y="4564236"/>
            <a:ext cx="0" cy="171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3665860" y="4564236"/>
            <a:ext cx="0" cy="304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637572" y="4600240"/>
            <a:ext cx="0" cy="412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7632340" y="4600240"/>
            <a:ext cx="0" cy="268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21094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1392" y="1557456"/>
            <a:ext cx="1219200" cy="2708434"/>
          </a:xfrm>
          <a:prstGeom prst="rect">
            <a:avLst/>
          </a:prstGeom>
          <a:noFill/>
        </p:spPr>
        <p:txBody>
          <a:bodyPr wrap="square" rtlCol="0">
            <a:spAutoFit/>
          </a:bodyPr>
          <a:lstStyle/>
          <a:p>
            <a:r>
              <a:rPr lang="es-ES" sz="17000" b="1" dirty="0">
                <a:solidFill>
                  <a:srgbClr val="F26200">
                    <a:alpha val="40000"/>
                  </a:srgbClr>
                </a:solidFill>
                <a:cs typeface="Arial" pitchFamily="34" charset="0"/>
              </a:rPr>
              <a:t>1</a:t>
            </a:r>
          </a:p>
        </p:txBody>
      </p:sp>
      <p:sp>
        <p:nvSpPr>
          <p:cNvPr id="7" name="Rectangle 1"/>
          <p:cNvSpPr/>
          <p:nvPr/>
        </p:nvSpPr>
        <p:spPr>
          <a:xfrm>
            <a:off x="3203848" y="980728"/>
            <a:ext cx="5524500" cy="4824536"/>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UY" sz="1100" dirty="0">
                <a:effectLst/>
                <a:ea typeface="Calibri"/>
                <a:cs typeface="Times New Roman"/>
              </a:rPr>
              <a:t> </a:t>
            </a:r>
          </a:p>
        </p:txBody>
      </p:sp>
      <p:sp>
        <p:nvSpPr>
          <p:cNvPr id="5" name="4 CuadroTexto"/>
          <p:cNvSpPr txBox="1"/>
          <p:nvPr/>
        </p:nvSpPr>
        <p:spPr>
          <a:xfrm>
            <a:off x="4211960" y="1700225"/>
            <a:ext cx="3816424" cy="338554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s-ES" b="1" dirty="0" smtClean="0"/>
          </a:p>
          <a:p>
            <a:pPr algn="ctr"/>
            <a:r>
              <a:rPr lang="es-ES" sz="4000" b="1" dirty="0" smtClean="0"/>
              <a:t>Características de la producción de arroz en Uruguay</a:t>
            </a:r>
          </a:p>
          <a:p>
            <a:pPr algn="ctr"/>
            <a:endParaRPr lang="es-ES" b="1" dirty="0"/>
          </a:p>
          <a:p>
            <a:pPr algn="ctr"/>
            <a:endParaRPr lang="es-ES" b="1" dirty="0"/>
          </a:p>
        </p:txBody>
      </p:sp>
      <p:sp>
        <p:nvSpPr>
          <p:cNvPr id="8" name="Text Placeholder 2"/>
          <p:cNvSpPr>
            <a:spLocks noGrp="1"/>
          </p:cNvSpPr>
          <p:nvPr>
            <p:ph type="title"/>
          </p:nvPr>
        </p:nvSpPr>
        <p:spPr>
          <a:xfrm>
            <a:off x="159396" y="93315"/>
            <a:ext cx="8568952" cy="836613"/>
          </a:xfrm>
        </p:spPr>
        <p:txBody>
          <a:bodyPr>
            <a:noAutofit/>
          </a:bodyPr>
          <a:lstStyle/>
          <a:p>
            <a:r>
              <a:rPr lang="es-ES" sz="2000" b="1" dirty="0"/>
              <a:t>Seminario</a:t>
            </a:r>
            <a:endParaRPr lang="es-ES" sz="2000" dirty="0"/>
          </a:p>
          <a:p>
            <a:r>
              <a:rPr lang="es-ES" sz="2000" b="1" dirty="0"/>
              <a:t> “El sector arrocero Uruguayo. Desafíos para la competitividad</a:t>
            </a:r>
            <a:r>
              <a:rPr lang="es-ES" sz="2000" b="1" dirty="0" smtClean="0"/>
              <a:t>”</a:t>
            </a:r>
          </a:p>
          <a:p>
            <a:endParaRPr lang="es-ES" sz="2000" b="1" dirty="0"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normAutofit lnSpcReduction="10000"/>
          </a:bodyPr>
          <a:lstStyle/>
          <a:p>
            <a:r>
              <a:rPr lang="es-ES" b="1" u="sng" dirty="0" smtClean="0">
                <a:solidFill>
                  <a:schemeClr val="accent2">
                    <a:lumMod val="75000"/>
                  </a:schemeClr>
                </a:solidFill>
              </a:rPr>
              <a:t>Búsqueda de alternativas que permitan:</a:t>
            </a:r>
          </a:p>
          <a:p>
            <a:pPr marL="0" indent="0">
              <a:buNone/>
            </a:pPr>
            <a:endParaRPr lang="es-ES" dirty="0" smtClean="0"/>
          </a:p>
          <a:p>
            <a:pPr marL="514350" indent="-514350">
              <a:buFont typeface="+mj-lt"/>
              <a:buAutoNum type="arabicPeriod"/>
            </a:pPr>
            <a:r>
              <a:rPr lang="es-ES" dirty="0" smtClean="0"/>
              <a:t>Bajar costos</a:t>
            </a:r>
          </a:p>
          <a:p>
            <a:pPr marL="0" indent="0">
              <a:buNone/>
            </a:pPr>
            <a:endParaRPr lang="es-ES" dirty="0" smtClean="0"/>
          </a:p>
          <a:p>
            <a:pPr marL="0" indent="0">
              <a:buNone/>
            </a:pPr>
            <a:r>
              <a:rPr lang="es-ES" dirty="0" smtClean="0"/>
              <a:t>2. Mejorar las condiciones de acceso a mercados</a:t>
            </a:r>
          </a:p>
          <a:p>
            <a:pPr marL="0" indent="0">
              <a:buNone/>
            </a:pPr>
            <a:endParaRPr lang="es-ES" dirty="0" smtClean="0"/>
          </a:p>
          <a:p>
            <a:pPr marL="0" indent="0">
              <a:buNone/>
            </a:pPr>
            <a:r>
              <a:rPr lang="es-ES" dirty="0" smtClean="0"/>
              <a:t>3. Mejorar las condiciones de financiamiento para la coyuntura actual</a:t>
            </a:r>
            <a:endParaRPr lang="es-ES" dirty="0"/>
          </a:p>
        </p:txBody>
      </p:sp>
    </p:spTree>
    <p:extLst>
      <p:ext uri="{BB962C8B-B14F-4D97-AF65-F5344CB8AC3E}">
        <p14:creationId xmlns:p14="http://schemas.microsoft.com/office/powerpoint/2010/main" val="622542431"/>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7654" y="3429000"/>
            <a:ext cx="5220580" cy="943744"/>
          </a:xfrm>
        </p:spPr>
        <p:txBody>
          <a:bodyPr>
            <a:normAutofit fontScale="90000"/>
          </a:bodyPr>
          <a:lstStyle/>
          <a:p>
            <a:pPr algn="l"/>
            <a:r>
              <a:rPr lang="es-ES" sz="2400" b="0" dirty="0" smtClean="0">
                <a:solidFill>
                  <a:srgbClr val="262626"/>
                </a:solidFill>
              </a:rPr>
              <a:t/>
            </a:r>
            <a:br>
              <a:rPr lang="es-ES" sz="2400" b="0" dirty="0" smtClean="0">
                <a:solidFill>
                  <a:srgbClr val="262626"/>
                </a:solidFill>
              </a:rPr>
            </a:br>
            <a:r>
              <a:rPr lang="es-ES" sz="5600" b="0" dirty="0" smtClean="0">
                <a:solidFill>
                  <a:prstClr val="white"/>
                </a:solidFill>
              </a:rPr>
              <a:t>Muchas gracias!</a:t>
            </a:r>
            <a:endParaRPr lang="es-ES" sz="5600" b="0" dirty="0"/>
          </a:p>
        </p:txBody>
      </p:sp>
    </p:spTree>
    <p:extLst>
      <p:ext uri="{BB962C8B-B14F-4D97-AF65-F5344CB8AC3E}">
        <p14:creationId xmlns:p14="http://schemas.microsoft.com/office/powerpoint/2010/main" val="33063765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Zonas arroceras en Uruguay</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533160" cy="454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04248" y="5785254"/>
            <a:ext cx="1584176" cy="369332"/>
          </a:xfrm>
          <a:prstGeom prst="rect">
            <a:avLst/>
          </a:prstGeom>
          <a:noFill/>
        </p:spPr>
        <p:txBody>
          <a:bodyPr wrap="square" rtlCol="0">
            <a:spAutoFit/>
          </a:bodyPr>
          <a:lstStyle/>
          <a:p>
            <a:r>
              <a:rPr lang="es-ES" dirty="0" smtClean="0"/>
              <a:t>fuente: ACA</a:t>
            </a:r>
            <a:endParaRPr lang="es-ES" dirty="0"/>
          </a:p>
        </p:txBody>
      </p:sp>
    </p:spTree>
    <p:extLst>
      <p:ext uri="{BB962C8B-B14F-4D97-AF65-F5344CB8AC3E}">
        <p14:creationId xmlns:p14="http://schemas.microsoft.com/office/powerpoint/2010/main" val="4106126870"/>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sz="4800" u="sng" dirty="0"/>
              <a:t>PRODUCCIÓN características generales</a:t>
            </a:r>
            <a:br>
              <a:rPr lang="es-UY" sz="4800" u="sng" dirty="0"/>
            </a:br>
            <a:endParaRPr lang="es-ES" dirty="0"/>
          </a:p>
        </p:txBody>
      </p:sp>
      <p:sp>
        <p:nvSpPr>
          <p:cNvPr id="4" name="Content Placeholder 2"/>
          <p:cNvSpPr txBox="1">
            <a:spLocks noGrp="1"/>
          </p:cNvSpPr>
          <p:nvPr>
            <p:ph type="body" idx="1"/>
          </p:nvPr>
        </p:nvSpPr>
        <p:spPr>
          <a:xfrm>
            <a:off x="323528" y="3068960"/>
            <a:ext cx="8694000" cy="316835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UY" sz="2400" u="sng" dirty="0" smtClean="0"/>
              <a:t>PRODUCCIÓN características generales</a:t>
            </a:r>
          </a:p>
          <a:p>
            <a:pPr marL="0" indent="0">
              <a:buFont typeface="Arial" pitchFamily="34" charset="0"/>
              <a:buNone/>
            </a:pPr>
            <a:endParaRPr lang="es-UY" sz="2400" dirty="0" smtClean="0"/>
          </a:p>
          <a:p>
            <a:r>
              <a:rPr lang="es-UY" sz="2400" dirty="0" smtClean="0"/>
              <a:t>Chacra promedio entre 250 y 300 has</a:t>
            </a:r>
          </a:p>
          <a:p>
            <a:r>
              <a:rPr lang="es-UY" sz="2400" dirty="0" smtClean="0"/>
              <a:t>70% de los productores arrendatarios de tierra y agua</a:t>
            </a:r>
          </a:p>
          <a:p>
            <a:r>
              <a:rPr lang="es-UY" sz="2400" dirty="0" smtClean="0"/>
              <a:t>100% de arroz en sistema de riego</a:t>
            </a:r>
          </a:p>
          <a:p>
            <a:r>
              <a:rPr lang="es-UY" sz="2400" dirty="0" smtClean="0"/>
              <a:t>97% de las variedades de arroz utilizadas son de grano largo</a:t>
            </a:r>
          </a:p>
          <a:p>
            <a:r>
              <a:rPr lang="es-UY" sz="2400" dirty="0" smtClean="0"/>
              <a:t>Rendimiento promedio por has: 8000 kg grano seco y limpio (últimos 5 años)</a:t>
            </a:r>
          </a:p>
          <a:p>
            <a:r>
              <a:rPr lang="es-UY" sz="2400" dirty="0" smtClean="0"/>
              <a:t>Cadena integrada</a:t>
            </a:r>
          </a:p>
          <a:p>
            <a:r>
              <a:rPr lang="es-UY" sz="2400" dirty="0" smtClean="0"/>
              <a:t>Rotación de cultivo arroz-pastura</a:t>
            </a:r>
          </a:p>
          <a:p>
            <a:pPr marL="0" indent="0">
              <a:buNone/>
            </a:pPr>
            <a:endParaRPr lang="es-UY" dirty="0" smtClean="0"/>
          </a:p>
          <a:p>
            <a:pPr marL="0" indent="0">
              <a:buFont typeface="Arial" pitchFamily="34" charset="0"/>
              <a:buNone/>
            </a:pPr>
            <a:endParaRPr lang="es-UY" dirty="0"/>
          </a:p>
        </p:txBody>
      </p:sp>
    </p:spTree>
    <p:extLst>
      <p:ext uri="{BB962C8B-B14F-4D97-AF65-F5344CB8AC3E}">
        <p14:creationId xmlns:p14="http://schemas.microsoft.com/office/powerpoint/2010/main" val="1606119021"/>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s-ES" sz="17000" b="1">
                <a:solidFill>
                  <a:srgbClr val="2A7A9E">
                    <a:alpha val="40000"/>
                  </a:srgbClr>
                </a:solidFill>
                <a:cs typeface="Arial" pitchFamily="34" charset="0"/>
              </a:rPr>
              <a:t>2</a:t>
            </a:r>
          </a:p>
        </p:txBody>
      </p:sp>
      <p:sp>
        <p:nvSpPr>
          <p:cNvPr id="2" name="1 Rectángulo"/>
          <p:cNvSpPr/>
          <p:nvPr/>
        </p:nvSpPr>
        <p:spPr>
          <a:xfrm>
            <a:off x="2819400" y="908720"/>
            <a:ext cx="6082952" cy="369332"/>
          </a:xfrm>
          <a:prstGeom prst="rect">
            <a:avLst/>
          </a:prstGeom>
        </p:spPr>
        <p:txBody>
          <a:bodyPr wrap="square">
            <a:spAutoFit/>
          </a:bodyPr>
          <a:lstStyle/>
          <a:p>
            <a:pPr algn="ctr"/>
            <a:r>
              <a:rPr lang="es-UY" b="1" dirty="0">
                <a:solidFill>
                  <a:schemeClr val="accent2">
                    <a:lumMod val="75000"/>
                  </a:schemeClr>
                </a:solidFill>
              </a:rPr>
              <a:t> </a:t>
            </a:r>
            <a:endParaRPr lang="es-UY" sz="1400" dirty="0">
              <a:solidFill>
                <a:schemeClr val="accent3">
                  <a:lumMod val="50000"/>
                </a:schemeClr>
              </a:solidFill>
            </a:endParaRPr>
          </a:p>
        </p:txBody>
      </p:sp>
      <p:sp>
        <p:nvSpPr>
          <p:cNvPr id="5" name="4 Rectángulo"/>
          <p:cNvSpPr/>
          <p:nvPr/>
        </p:nvSpPr>
        <p:spPr>
          <a:xfrm>
            <a:off x="3419872" y="1531434"/>
            <a:ext cx="4896544" cy="4310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3923928" y="2117272"/>
            <a:ext cx="3888432"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es-ES" b="1" dirty="0" smtClean="0"/>
          </a:p>
          <a:p>
            <a:pPr algn="ctr"/>
            <a:endParaRPr lang="es-ES" sz="3600" b="1" dirty="0" smtClean="0"/>
          </a:p>
          <a:p>
            <a:pPr algn="ctr"/>
            <a:r>
              <a:rPr lang="es-ES" sz="3600" b="1" dirty="0" smtClean="0"/>
              <a:t>Fortalezas sectoriales</a:t>
            </a:r>
          </a:p>
          <a:p>
            <a:pPr algn="ctr"/>
            <a:endParaRPr lang="es-ES" sz="3600" b="1" dirty="0" smtClean="0"/>
          </a:p>
          <a:p>
            <a:pPr algn="ctr"/>
            <a:endParaRPr lang="es-ES" dirty="0"/>
          </a:p>
          <a:p>
            <a:pPr algn="ctr"/>
            <a:endParaRPr lang="es-ES" dirty="0"/>
          </a:p>
        </p:txBody>
      </p:sp>
      <p:sp>
        <p:nvSpPr>
          <p:cNvPr id="11" name="Text Placeholder 2"/>
          <p:cNvSpPr>
            <a:spLocks noGrp="1"/>
          </p:cNvSpPr>
          <p:nvPr>
            <p:ph type="title"/>
          </p:nvPr>
        </p:nvSpPr>
        <p:spPr>
          <a:xfrm>
            <a:off x="770508" y="192758"/>
            <a:ext cx="8274495" cy="715962"/>
          </a:xfrm>
        </p:spPr>
        <p:txBody>
          <a:bodyPr>
            <a:noAutofit/>
          </a:bodyPr>
          <a:lstStyle/>
          <a:p>
            <a:r>
              <a:rPr lang="es-ES" sz="2000" b="1" dirty="0"/>
              <a:t>Seminario</a:t>
            </a:r>
            <a:endParaRPr lang="es-ES" sz="2000" dirty="0"/>
          </a:p>
          <a:p>
            <a:r>
              <a:rPr lang="es-ES" sz="2000" b="1" dirty="0"/>
              <a:t> “El sector arrocero Uruguayo. Desafíos para la competitividad</a:t>
            </a:r>
            <a:r>
              <a:rPr lang="es-ES" sz="2000" b="1" dirty="0" smtClean="0"/>
              <a:t>”</a:t>
            </a:r>
          </a:p>
          <a:p>
            <a:endParaRPr lang="es-ES" sz="2000" b="1" dirty="0"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txBox="1">
            <a:spLocks/>
          </p:cNvSpPr>
          <p:nvPr/>
        </p:nvSpPr>
        <p:spPr>
          <a:xfrm>
            <a:off x="5943438" y="3582770"/>
            <a:ext cx="2988840" cy="61970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b="1" dirty="0" smtClean="0">
                <a:solidFill>
                  <a:schemeClr val="bg1"/>
                </a:solidFill>
              </a:rPr>
              <a:t>INSTITUCIONALIDAD</a:t>
            </a:r>
          </a:p>
        </p:txBody>
      </p:sp>
      <p:sp>
        <p:nvSpPr>
          <p:cNvPr id="7" name="2 Marcador de contenido"/>
          <p:cNvSpPr txBox="1">
            <a:spLocks/>
          </p:cNvSpPr>
          <p:nvPr/>
        </p:nvSpPr>
        <p:spPr>
          <a:xfrm>
            <a:off x="6252294" y="2566752"/>
            <a:ext cx="2665300" cy="648072"/>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dirty="0" smtClean="0">
                <a:solidFill>
                  <a:schemeClr val="bg1"/>
                </a:solidFill>
              </a:rPr>
              <a:t>RENDIMIENTO</a:t>
            </a:r>
          </a:p>
        </p:txBody>
      </p:sp>
      <p:sp>
        <p:nvSpPr>
          <p:cNvPr id="9" name="2 Marcador de contenido"/>
          <p:cNvSpPr txBox="1">
            <a:spLocks/>
          </p:cNvSpPr>
          <p:nvPr/>
        </p:nvSpPr>
        <p:spPr>
          <a:xfrm>
            <a:off x="4882828" y="1484784"/>
            <a:ext cx="2785516" cy="50405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b="1" dirty="0" smtClean="0">
                <a:solidFill>
                  <a:schemeClr val="bg1"/>
                </a:solidFill>
              </a:rPr>
              <a:t>INNOVACIÓN</a:t>
            </a:r>
          </a:p>
        </p:txBody>
      </p:sp>
      <p:sp>
        <p:nvSpPr>
          <p:cNvPr id="6" name="2 Marcador de contenido"/>
          <p:cNvSpPr txBox="1">
            <a:spLocks/>
          </p:cNvSpPr>
          <p:nvPr/>
        </p:nvSpPr>
        <p:spPr>
          <a:xfrm>
            <a:off x="0" y="4113076"/>
            <a:ext cx="3262808" cy="792088"/>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b="1" dirty="0" smtClean="0">
                <a:solidFill>
                  <a:schemeClr val="bg1"/>
                </a:solidFill>
              </a:rPr>
              <a:t>SISTEMA PRODUCTIVO Y ROTACIÓN</a:t>
            </a:r>
          </a:p>
        </p:txBody>
      </p:sp>
      <p:sp>
        <p:nvSpPr>
          <p:cNvPr id="5" name="2 Marcador de contenido"/>
          <p:cNvSpPr>
            <a:spLocks noGrp="1"/>
          </p:cNvSpPr>
          <p:nvPr>
            <p:ph sz="half" idx="1"/>
          </p:nvPr>
        </p:nvSpPr>
        <p:spPr>
          <a:xfrm>
            <a:off x="208832" y="1268760"/>
            <a:ext cx="3456384" cy="864096"/>
          </a:xfrm>
        </p:spPr>
        <p:style>
          <a:lnRef idx="3">
            <a:schemeClr val="lt1"/>
          </a:lnRef>
          <a:fillRef idx="1">
            <a:schemeClr val="accent2"/>
          </a:fillRef>
          <a:effectRef idx="1">
            <a:schemeClr val="accent2"/>
          </a:effectRef>
          <a:fontRef idx="minor">
            <a:schemeClr val="lt1"/>
          </a:fontRef>
        </p:style>
        <p:txBody>
          <a:bodyPr>
            <a:normAutofit fontScale="85000" lnSpcReduction="10000"/>
          </a:bodyPr>
          <a:lstStyle/>
          <a:p>
            <a:r>
              <a:rPr lang="es-ES" sz="2400" b="1" dirty="0" smtClean="0">
                <a:solidFill>
                  <a:schemeClr val="bg1"/>
                </a:solidFill>
              </a:rPr>
              <a:t>CALIDAD – UNIFORMIDAD – INOCUIDAD</a:t>
            </a:r>
          </a:p>
        </p:txBody>
      </p:sp>
      <p:sp>
        <p:nvSpPr>
          <p:cNvPr id="4" name="3 Elipse"/>
          <p:cNvSpPr/>
          <p:nvPr/>
        </p:nvSpPr>
        <p:spPr>
          <a:xfrm>
            <a:off x="2535548" y="1988840"/>
            <a:ext cx="3923928" cy="25202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FORTALEZAS</a:t>
            </a:r>
          </a:p>
          <a:p>
            <a:pPr algn="ct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sector arrocero</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2 Marcador de contenido"/>
          <p:cNvSpPr txBox="1">
            <a:spLocks/>
          </p:cNvSpPr>
          <p:nvPr/>
        </p:nvSpPr>
        <p:spPr>
          <a:xfrm>
            <a:off x="3995936" y="4529962"/>
            <a:ext cx="3262808" cy="52205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b="1" dirty="0" smtClean="0">
                <a:solidFill>
                  <a:schemeClr val="bg1"/>
                </a:solidFill>
              </a:rPr>
              <a:t>EXTERNALIDADES</a:t>
            </a:r>
          </a:p>
        </p:txBody>
      </p:sp>
      <p:cxnSp>
        <p:nvCxnSpPr>
          <p:cNvPr id="3" name="2 Conector recto de flecha"/>
          <p:cNvCxnSpPr/>
          <p:nvPr/>
        </p:nvCxnSpPr>
        <p:spPr>
          <a:xfrm>
            <a:off x="5436096" y="5301208"/>
            <a:ext cx="5073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5436263" y="5589240"/>
            <a:ext cx="5073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436263" y="5949280"/>
            <a:ext cx="5073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5436096" y="5052020"/>
            <a:ext cx="167" cy="897260"/>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6252294" y="5116542"/>
            <a:ext cx="1332650" cy="369332"/>
          </a:xfrm>
          <a:prstGeom prst="rect">
            <a:avLst/>
          </a:prstGeom>
          <a:noFill/>
        </p:spPr>
        <p:txBody>
          <a:bodyPr wrap="square" rtlCol="0">
            <a:spAutoFit/>
          </a:bodyPr>
          <a:lstStyle/>
          <a:p>
            <a:r>
              <a:rPr lang="es-ES" dirty="0" smtClean="0"/>
              <a:t>agua</a:t>
            </a:r>
            <a:endParaRPr lang="es-ES" dirty="0"/>
          </a:p>
        </p:txBody>
      </p:sp>
      <p:sp>
        <p:nvSpPr>
          <p:cNvPr id="18" name="17 CuadroTexto"/>
          <p:cNvSpPr txBox="1"/>
          <p:nvPr/>
        </p:nvSpPr>
        <p:spPr>
          <a:xfrm>
            <a:off x="6252294" y="5404574"/>
            <a:ext cx="1309358" cy="369332"/>
          </a:xfrm>
          <a:prstGeom prst="rect">
            <a:avLst/>
          </a:prstGeom>
          <a:noFill/>
        </p:spPr>
        <p:txBody>
          <a:bodyPr wrap="square" rtlCol="0">
            <a:spAutoFit/>
          </a:bodyPr>
          <a:lstStyle/>
          <a:p>
            <a:r>
              <a:rPr lang="es-ES" dirty="0" err="1" smtClean="0"/>
              <a:t>caminería</a:t>
            </a:r>
            <a:endParaRPr lang="es-ES" dirty="0"/>
          </a:p>
        </p:txBody>
      </p:sp>
      <p:sp>
        <p:nvSpPr>
          <p:cNvPr id="19" name="18 CuadroTexto"/>
          <p:cNvSpPr txBox="1"/>
          <p:nvPr/>
        </p:nvSpPr>
        <p:spPr>
          <a:xfrm>
            <a:off x="6252294" y="5797748"/>
            <a:ext cx="1980722" cy="369332"/>
          </a:xfrm>
          <a:prstGeom prst="rect">
            <a:avLst/>
          </a:prstGeom>
          <a:noFill/>
        </p:spPr>
        <p:txBody>
          <a:bodyPr wrap="square" rtlCol="0">
            <a:spAutoFit/>
          </a:bodyPr>
          <a:lstStyle/>
          <a:p>
            <a:r>
              <a:rPr lang="es-ES" dirty="0" smtClean="0"/>
              <a:t>asentamiento</a:t>
            </a:r>
            <a:endParaRPr lang="es-ES" dirty="0"/>
          </a:p>
        </p:txBody>
      </p:sp>
    </p:spTree>
    <p:extLst>
      <p:ext uri="{BB962C8B-B14F-4D97-AF65-F5344CB8AC3E}">
        <p14:creationId xmlns:p14="http://schemas.microsoft.com/office/powerpoint/2010/main" val="14229154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9996" y="76672"/>
            <a:ext cx="3404604" cy="194421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FORTALEZAS</a:t>
            </a:r>
          </a:p>
          <a:p>
            <a:pPr algn="ct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sector arrocero</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2 Marcador de contenido"/>
          <p:cNvSpPr txBox="1">
            <a:spLocks/>
          </p:cNvSpPr>
          <p:nvPr/>
        </p:nvSpPr>
        <p:spPr>
          <a:xfrm>
            <a:off x="3275856" y="733872"/>
            <a:ext cx="5688632" cy="1254968"/>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lt1"/>
                </a:solidFill>
                <a:latin typeface="+mn-lt"/>
                <a:ea typeface="+mn-ea"/>
                <a:cs typeface="+mn-cs"/>
              </a:defRPr>
            </a:lvl9pPr>
          </a:lstStyle>
          <a:p>
            <a:endParaRPr lang="es-ES" sz="2400" b="1" dirty="0" smtClean="0">
              <a:solidFill>
                <a:schemeClr val="bg1"/>
              </a:solidFill>
            </a:endParaRPr>
          </a:p>
          <a:p>
            <a:r>
              <a:rPr lang="es-ES" sz="2400" b="1" dirty="0" smtClean="0">
                <a:solidFill>
                  <a:schemeClr val="bg1"/>
                </a:solidFill>
              </a:rPr>
              <a:t>CALIDAD – UNIFORMIDAD – INOCUIDAD</a:t>
            </a:r>
          </a:p>
          <a:p>
            <a:endParaRPr lang="es-ES" sz="2400" b="1" dirty="0" smtClean="0">
              <a:solidFill>
                <a:schemeClr val="bg1"/>
              </a:solidFill>
            </a:endParaRPr>
          </a:p>
        </p:txBody>
      </p:sp>
      <p:sp>
        <p:nvSpPr>
          <p:cNvPr id="6" name="2 Marcador de contenido"/>
          <p:cNvSpPr txBox="1">
            <a:spLocks/>
          </p:cNvSpPr>
          <p:nvPr/>
        </p:nvSpPr>
        <p:spPr>
          <a:xfrm>
            <a:off x="221160" y="1976388"/>
            <a:ext cx="4527028" cy="1296144"/>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2400" b="1" dirty="0" smtClean="0">
                <a:solidFill>
                  <a:schemeClr val="bg1"/>
                </a:solidFill>
              </a:rPr>
              <a:t>SISTEMA PRODUCTIVO Y ROTACIÓN</a:t>
            </a:r>
          </a:p>
        </p:txBody>
      </p:sp>
      <p:sp>
        <p:nvSpPr>
          <p:cNvPr id="7" name="6 CuadroTexto"/>
          <p:cNvSpPr txBox="1"/>
          <p:nvPr/>
        </p:nvSpPr>
        <p:spPr>
          <a:xfrm>
            <a:off x="1475656" y="3501008"/>
            <a:ext cx="6912768" cy="1477328"/>
          </a:xfrm>
          <a:prstGeom prst="rect">
            <a:avLst/>
          </a:prstGeom>
          <a:noFill/>
        </p:spPr>
        <p:txBody>
          <a:bodyPr wrap="square" rtlCol="0">
            <a:spAutoFit/>
          </a:bodyPr>
          <a:lstStyle/>
          <a:p>
            <a:pPr marL="285750" indent="-285750">
              <a:buFont typeface="Arial" pitchFamily="34" charset="0"/>
              <a:buChar char="•"/>
            </a:pPr>
            <a:r>
              <a:rPr lang="es-ES" b="1" dirty="0" smtClean="0"/>
              <a:t>Bajo uso de agroquímicos </a:t>
            </a:r>
          </a:p>
          <a:p>
            <a:pPr marL="285750" indent="-285750">
              <a:buFont typeface="Arial" pitchFamily="34" charset="0"/>
              <a:buChar char="•"/>
            </a:pPr>
            <a:r>
              <a:rPr lang="es-ES" b="1" dirty="0"/>
              <a:t>B</a:t>
            </a:r>
            <a:r>
              <a:rPr lang="es-ES" b="1" dirty="0" smtClean="0"/>
              <a:t>aja presencia de residuos monitoreado por proyectos (INIA-LATU 1993; FPTA 2005; ANII 2010-2011</a:t>
            </a:r>
            <a:r>
              <a:rPr lang="es-ES" b="1" dirty="0"/>
              <a:t>; </a:t>
            </a:r>
            <a:r>
              <a:rPr lang="es-ES" b="1" dirty="0" smtClean="0"/>
              <a:t>ANII 2014-2017)</a:t>
            </a:r>
          </a:p>
          <a:p>
            <a:pPr marL="285750" indent="-285750">
              <a:buFont typeface="Arial" pitchFamily="34" charset="0"/>
              <a:buChar char="•"/>
            </a:pPr>
            <a:r>
              <a:rPr lang="es-ES" b="1" dirty="0" smtClean="0"/>
              <a:t>Mejor calidad de grano</a:t>
            </a:r>
          </a:p>
          <a:p>
            <a:pPr marL="285750" indent="-285750">
              <a:buFont typeface="Arial" pitchFamily="34" charset="0"/>
              <a:buChar char="•"/>
            </a:pPr>
            <a:r>
              <a:rPr lang="es-ES" b="1" dirty="0" smtClean="0"/>
              <a:t>Menores impactos medioambientales</a:t>
            </a:r>
            <a:endParaRPr lang="es-ES" b="1" dirty="0"/>
          </a:p>
        </p:txBody>
      </p:sp>
    </p:spTree>
    <p:extLst>
      <p:ext uri="{BB962C8B-B14F-4D97-AF65-F5344CB8AC3E}">
        <p14:creationId xmlns:p14="http://schemas.microsoft.com/office/powerpoint/2010/main" val="4133853321"/>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9996" y="76672"/>
            <a:ext cx="3404604" cy="194421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FORTALEZAS</a:t>
            </a:r>
          </a:p>
          <a:p>
            <a:pPr algn="ct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sector arrocero</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1475656" y="2924944"/>
            <a:ext cx="6912768" cy="1323439"/>
          </a:xfrm>
          <a:prstGeom prst="rect">
            <a:avLst/>
          </a:prstGeom>
          <a:noFill/>
        </p:spPr>
        <p:txBody>
          <a:bodyPr wrap="square" rtlCol="0">
            <a:spAutoFit/>
          </a:bodyPr>
          <a:lstStyle/>
          <a:p>
            <a:pPr marL="285750" indent="-285750">
              <a:buFont typeface="Arial" pitchFamily="34" charset="0"/>
              <a:buChar char="•"/>
            </a:pPr>
            <a:r>
              <a:rPr lang="es-ES" sz="2000" b="1" dirty="0" smtClean="0"/>
              <a:t>En promedio 8000 kg por has</a:t>
            </a:r>
          </a:p>
          <a:p>
            <a:endParaRPr lang="es-ES" sz="2000" b="1" dirty="0" smtClean="0"/>
          </a:p>
          <a:p>
            <a:pPr marL="285750" indent="-285750">
              <a:buFont typeface="Arial" pitchFamily="34" charset="0"/>
              <a:buChar char="•"/>
            </a:pPr>
            <a:r>
              <a:rPr lang="es-ES" sz="2000" b="1" dirty="0" smtClean="0"/>
              <a:t>Rendimiento record mundial por aplicación de tecnología y manejo</a:t>
            </a:r>
            <a:endParaRPr lang="es-ES" sz="2000" b="1" dirty="0"/>
          </a:p>
        </p:txBody>
      </p:sp>
      <p:sp>
        <p:nvSpPr>
          <p:cNvPr id="8" name="2 Marcador de contenido"/>
          <p:cNvSpPr txBox="1">
            <a:spLocks/>
          </p:cNvSpPr>
          <p:nvPr/>
        </p:nvSpPr>
        <p:spPr>
          <a:xfrm>
            <a:off x="3394608" y="724744"/>
            <a:ext cx="4777792" cy="1296144"/>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endParaRPr lang="es-ES" sz="2400" dirty="0" smtClean="0">
              <a:solidFill>
                <a:schemeClr val="bg1"/>
              </a:solidFill>
            </a:endParaRPr>
          </a:p>
          <a:p>
            <a:r>
              <a:rPr lang="es-ES" sz="2400" dirty="0" smtClean="0">
                <a:solidFill>
                  <a:schemeClr val="bg1"/>
                </a:solidFill>
              </a:rPr>
              <a:t>RENDIMIENTO</a:t>
            </a:r>
          </a:p>
          <a:p>
            <a:endParaRPr lang="es-ES" sz="2400" dirty="0" smtClean="0">
              <a:solidFill>
                <a:schemeClr val="bg1"/>
              </a:solidFill>
            </a:endParaRPr>
          </a:p>
        </p:txBody>
      </p:sp>
    </p:spTree>
    <p:extLst>
      <p:ext uri="{BB962C8B-B14F-4D97-AF65-F5344CB8AC3E}">
        <p14:creationId xmlns:p14="http://schemas.microsoft.com/office/powerpoint/2010/main" val="163582519"/>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1026</Words>
  <Application>Microsoft Office PowerPoint</Application>
  <PresentationFormat>Presentación en pantalla (4:3)</PresentationFormat>
  <Paragraphs>263</Paragraphs>
  <Slides>31</Slides>
  <Notes>9</Notes>
  <HiddenSlides>1</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31</vt:i4>
      </vt:variant>
    </vt:vector>
  </HeadingPairs>
  <TitlesOfParts>
    <vt:vector size="34" baseType="lpstr">
      <vt:lpstr>Presentación de PowerPoint 2010</vt:lpstr>
      <vt:lpstr>1_Presentación de PowerPoint 2010</vt:lpstr>
      <vt:lpstr>CorelDRAW.Graphic.12</vt:lpstr>
      <vt:lpstr>Ing. Agr. Hernán Zorrilla Vicepresidente Asociación Cultivadores de Arroz</vt:lpstr>
      <vt:lpstr>Presentación de PowerPoint</vt:lpstr>
      <vt:lpstr>Seminario  “El sector arrocero Uruguayo. Desafíos para la competitividad” </vt:lpstr>
      <vt:lpstr>Zonas arroceras en Uruguay</vt:lpstr>
      <vt:lpstr>PRODUCCIÓN características generales </vt:lpstr>
      <vt:lpstr>Seminario  “El sector arrocero Uruguayo. Desafíos para la competitividad” </vt:lpstr>
      <vt:lpstr>Presentación de PowerPoint</vt:lpstr>
      <vt:lpstr>Presentación de PowerPoint</vt:lpstr>
      <vt:lpstr>Presentación de PowerPoint</vt:lpstr>
      <vt:lpstr>Presentación de PowerPoint</vt:lpstr>
      <vt:lpstr>Evolución del rendimiento en los últimos 26 años</vt:lpstr>
      <vt:lpstr>Evolución del rendimiento en los últimos 46 años</vt:lpstr>
      <vt:lpstr>Evolución del rendimiento por has</vt:lpstr>
      <vt:lpstr>Presentación de PowerPoint</vt:lpstr>
      <vt:lpstr>Presentación de PowerPoint</vt:lpstr>
      <vt:lpstr>Evolución del rendimiento, costo y resultado por has</vt:lpstr>
      <vt:lpstr>Presentación de PowerPoint</vt:lpstr>
      <vt:lpstr>Presentación de PowerPoint</vt:lpstr>
      <vt:lpstr>Cadena agroindustrial del arroz</vt:lpstr>
      <vt:lpstr>Presentación de PowerPoint</vt:lpstr>
      <vt:lpstr>Seminario  “El sector arrocero Uruguayo. Desafíos para la competitividad” </vt:lpstr>
      <vt:lpstr>Presentación de PowerPoint</vt:lpstr>
      <vt:lpstr>Presentación de PowerPoint</vt:lpstr>
      <vt:lpstr>Presentación de PowerPoint</vt:lpstr>
      <vt:lpstr>Presentación de PowerPoint</vt:lpstr>
      <vt:lpstr>Presentación de PowerPoint</vt:lpstr>
      <vt:lpstr>A modo de conclusión</vt:lpstr>
      <vt:lpstr>Presentación de PowerPoint</vt:lpstr>
      <vt:lpstr>Presentación de PowerPoint</vt:lpstr>
      <vt:lpstr>Presentación de PowerPoint</vt:lpstr>
      <vt:lpstr>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2014-10-07T19:12:44Z</dcterms:created>
  <dcterms:modified xsi:type="dcterms:W3CDTF">2015-06-15T20:03:11Z</dcterms:modified>
</cp:coreProperties>
</file>