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9906000" cy="6858000" type="A4"/>
  <p:notesSz cx="6888163" cy="100203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99" autoAdjust="0"/>
    <p:restoredTop sz="94545" autoAdjust="0"/>
  </p:normalViewPr>
  <p:slideViewPr>
    <p:cSldViewPr snapToGrid="0">
      <p:cViewPr>
        <p:scale>
          <a:sx n="76" d="100"/>
          <a:sy n="76" d="100"/>
        </p:scale>
        <p:origin x="-1194" y="-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A98A-85CA-4606-A610-A42340F49B1A}" type="datetimeFigureOut">
              <a:rPr lang="es-UY" smtClean="0"/>
              <a:t>14/06/2015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B367-D23F-458A-967D-48368A41E2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92437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A98A-85CA-4606-A610-A42340F49B1A}" type="datetimeFigureOut">
              <a:rPr lang="es-UY" smtClean="0"/>
              <a:t>14/06/2015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B367-D23F-458A-967D-48368A41E2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9574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A98A-85CA-4606-A610-A42340F49B1A}" type="datetimeFigureOut">
              <a:rPr lang="es-UY" smtClean="0"/>
              <a:t>14/06/2015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B367-D23F-458A-967D-48368A41E2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8060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A98A-85CA-4606-A610-A42340F49B1A}" type="datetimeFigureOut">
              <a:rPr lang="es-UY" smtClean="0"/>
              <a:t>14/06/2015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B367-D23F-458A-967D-48368A41E2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5744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A98A-85CA-4606-A610-A42340F49B1A}" type="datetimeFigureOut">
              <a:rPr lang="es-UY" smtClean="0"/>
              <a:t>14/06/2015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B367-D23F-458A-967D-48368A41E2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9563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A98A-85CA-4606-A610-A42340F49B1A}" type="datetimeFigureOut">
              <a:rPr lang="es-UY" smtClean="0"/>
              <a:t>14/06/2015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B367-D23F-458A-967D-48368A41E2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8633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A98A-85CA-4606-A610-A42340F49B1A}" type="datetimeFigureOut">
              <a:rPr lang="es-UY" smtClean="0"/>
              <a:t>14/06/2015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B367-D23F-458A-967D-48368A41E2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732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A98A-85CA-4606-A610-A42340F49B1A}" type="datetimeFigureOut">
              <a:rPr lang="es-UY" smtClean="0"/>
              <a:t>14/06/2015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B367-D23F-458A-967D-48368A41E2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78257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A98A-85CA-4606-A610-A42340F49B1A}" type="datetimeFigureOut">
              <a:rPr lang="es-UY" smtClean="0"/>
              <a:t>14/06/2015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B367-D23F-458A-967D-48368A41E2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57523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A98A-85CA-4606-A610-A42340F49B1A}" type="datetimeFigureOut">
              <a:rPr lang="es-UY" smtClean="0"/>
              <a:t>14/06/2015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B367-D23F-458A-967D-48368A41E2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4352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A98A-85CA-4606-A610-A42340F49B1A}" type="datetimeFigureOut">
              <a:rPr lang="es-UY" smtClean="0"/>
              <a:t>14/06/2015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B367-D23F-458A-967D-48368A41E2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50966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3A98A-85CA-4606-A610-A42340F49B1A}" type="datetimeFigureOut">
              <a:rPr lang="es-UY" smtClean="0"/>
              <a:t>14/06/2015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1B367-D23F-458A-967D-48368A41E2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0471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50" y="682838"/>
            <a:ext cx="9277100" cy="1435955"/>
          </a:xfrm>
          <a:prstGeom prst="rect">
            <a:avLst/>
          </a:prstGeom>
          <a:effectLst>
            <a:glow rad="127000">
              <a:schemeClr val="accent6">
                <a:lumMod val="75000"/>
              </a:schemeClr>
            </a:glow>
          </a:effectLst>
        </p:spPr>
      </p:pic>
      <p:sp>
        <p:nvSpPr>
          <p:cNvPr id="2" name="Título 1"/>
          <p:cNvSpPr>
            <a:spLocks noGrp="1" noChangeAspect="1"/>
          </p:cNvSpPr>
          <p:nvPr>
            <p:ph type="ctrTitle"/>
          </p:nvPr>
        </p:nvSpPr>
        <p:spPr>
          <a:xfrm>
            <a:off x="750413" y="3174896"/>
            <a:ext cx="8405174" cy="1462500"/>
          </a:xfrm>
        </p:spPr>
        <p:txBody>
          <a:bodyPr>
            <a:normAutofit fontScale="90000"/>
          </a:bodyPr>
          <a:lstStyle/>
          <a:p>
            <a:r>
              <a:rPr lang="es-UY" sz="3250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s-UY" sz="325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UY" sz="3981" b="1" dirty="0">
                <a:solidFill>
                  <a:srgbClr val="002060"/>
                </a:solidFill>
              </a:rPr>
              <a:t>PRODUCIR Y EXPORTAR ARROZ EN URUGUAY</a:t>
            </a:r>
            <a:r>
              <a:rPr lang="es-UY" b="1" dirty="0" smtClean="0">
                <a:solidFill>
                  <a:srgbClr val="002060"/>
                </a:solidFill>
              </a:rPr>
              <a:t/>
            </a:r>
            <a:br>
              <a:rPr lang="es-UY" b="1" dirty="0" smtClean="0">
                <a:solidFill>
                  <a:srgbClr val="002060"/>
                </a:solidFill>
              </a:rPr>
            </a:br>
            <a:endParaRPr lang="es-UY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38250" y="4312543"/>
            <a:ext cx="7429500" cy="1345307"/>
          </a:xfrm>
        </p:spPr>
        <p:txBody>
          <a:bodyPr>
            <a:normAutofit/>
          </a:bodyPr>
          <a:lstStyle/>
          <a:p>
            <a:r>
              <a:rPr lang="es-UY" sz="3575" dirty="0">
                <a:solidFill>
                  <a:srgbClr val="002060"/>
                </a:solidFill>
              </a:rPr>
              <a:t>Fortalezas y Obstáculos</a:t>
            </a:r>
          </a:p>
        </p:txBody>
      </p:sp>
    </p:spTree>
    <p:extLst>
      <p:ext uri="{BB962C8B-B14F-4D97-AF65-F5344CB8AC3E}">
        <p14:creationId xmlns:p14="http://schemas.microsoft.com/office/powerpoint/2010/main" val="151622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0816" y="204536"/>
            <a:ext cx="8553490" cy="682725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UY" sz="3250" b="1" dirty="0">
                <a:solidFill>
                  <a:srgbClr val="002060"/>
                </a:solidFill>
                <a:latin typeface="Calibri Light" panose="020F0302020204030204" pitchFamily="34" charset="0"/>
              </a:rPr>
              <a:t>PRODUCCIÓN DE ARROZ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1250" y="1209954"/>
            <a:ext cx="3985994" cy="354252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UY" sz="2400" u="sng" dirty="0" smtClean="0"/>
              <a:t>Fortalezas</a:t>
            </a:r>
          </a:p>
          <a:p>
            <a:pPr marL="0" indent="0">
              <a:buNone/>
            </a:pPr>
            <a:endParaRPr lang="es-UY" sz="1000" u="sng" dirty="0"/>
          </a:p>
          <a:p>
            <a:r>
              <a:rPr lang="es-UY" sz="1800" dirty="0"/>
              <a:t>Tierra</a:t>
            </a:r>
          </a:p>
          <a:p>
            <a:r>
              <a:rPr lang="es-UY" sz="1800" dirty="0"/>
              <a:t>Agua</a:t>
            </a:r>
          </a:p>
          <a:p>
            <a:r>
              <a:rPr lang="es-UY" sz="1800" dirty="0"/>
              <a:t>Clima</a:t>
            </a:r>
          </a:p>
          <a:p>
            <a:r>
              <a:rPr lang="es-UY" sz="1800" dirty="0"/>
              <a:t>Tecnología</a:t>
            </a:r>
          </a:p>
          <a:p>
            <a:r>
              <a:rPr lang="es-UY" sz="1800" dirty="0"/>
              <a:t>Investigación</a:t>
            </a:r>
          </a:p>
          <a:p>
            <a:r>
              <a:rPr lang="es-UY" sz="1800" dirty="0"/>
              <a:t>Sector Integrado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52999" y="1209954"/>
            <a:ext cx="4281743" cy="3542520"/>
          </a:xfr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noAutofit/>
          </a:bodyPr>
          <a:lstStyle/>
          <a:p>
            <a:pPr marL="0" indent="0">
              <a:buNone/>
            </a:pPr>
            <a:r>
              <a:rPr lang="es-UY" sz="2400" u="sng" dirty="0" smtClean="0"/>
              <a:t>Obstáculos</a:t>
            </a:r>
          </a:p>
          <a:p>
            <a:pPr marL="0" indent="0">
              <a:buNone/>
            </a:pPr>
            <a:endParaRPr lang="es-UY" sz="1000" u="sng" dirty="0" smtClean="0"/>
          </a:p>
          <a:p>
            <a:pPr defTabSz="806450"/>
            <a:r>
              <a:rPr lang="es-UY" sz="1800" dirty="0" smtClean="0"/>
              <a:t>Altos </a:t>
            </a:r>
            <a:r>
              <a:rPr lang="es-UY" sz="1800" dirty="0"/>
              <a:t>Costos</a:t>
            </a:r>
          </a:p>
          <a:p>
            <a:r>
              <a:rPr lang="es-UY" sz="1800" dirty="0"/>
              <a:t>Falta de Mercado Interno</a:t>
            </a:r>
          </a:p>
          <a:p>
            <a:r>
              <a:rPr lang="es-UY" sz="1800" dirty="0"/>
              <a:t>Se exporta más de 90%	</a:t>
            </a:r>
            <a:endParaRPr lang="es-UY" sz="1800" dirty="0" smtClean="0"/>
          </a:p>
          <a:p>
            <a:pPr defTabSz="963613"/>
            <a:endParaRPr lang="es-UY" sz="1000" dirty="0" smtClean="0"/>
          </a:p>
          <a:p>
            <a:pPr defTabSz="963613"/>
            <a:r>
              <a:rPr lang="es-UY" sz="1800" dirty="0" smtClean="0"/>
              <a:t>Costos </a:t>
            </a:r>
            <a:r>
              <a:rPr lang="es-UY" sz="1800" dirty="0"/>
              <a:t>de producción elevados y precios del arroz con cáscara en baja redundan en menor rentabilidad del productor y una reducción del área sembrada del 20% en los últimos 5 </a:t>
            </a:r>
            <a:r>
              <a:rPr lang="es-UY" sz="1800" dirty="0" smtClean="0"/>
              <a:t>años</a:t>
            </a:r>
          </a:p>
          <a:p>
            <a:pPr marL="0" indent="0">
              <a:buNone/>
            </a:pPr>
            <a:endParaRPr lang="es-UY" sz="1600" dirty="0" smtClean="0"/>
          </a:p>
          <a:p>
            <a:pPr marL="0" indent="0">
              <a:buNone/>
            </a:pPr>
            <a:endParaRPr lang="es-UY" sz="1600" dirty="0"/>
          </a:p>
        </p:txBody>
      </p:sp>
      <p:sp>
        <p:nvSpPr>
          <p:cNvPr id="8" name="CuadroTexto 7"/>
          <p:cNvSpPr txBox="1"/>
          <p:nvPr/>
        </p:nvSpPr>
        <p:spPr>
          <a:xfrm>
            <a:off x="2947737" y="2166063"/>
            <a:ext cx="14798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600" dirty="0">
                <a:solidFill>
                  <a:srgbClr val="0070C0"/>
                </a:solidFill>
              </a:rPr>
              <a:t>Permiten Rindes de más de 8.000 kg/</a:t>
            </a:r>
            <a:r>
              <a:rPr lang="es-UY" sz="1600" dirty="0" err="1">
                <a:solidFill>
                  <a:srgbClr val="0070C0"/>
                </a:solidFill>
              </a:rPr>
              <a:t>há</a:t>
            </a:r>
            <a:r>
              <a:rPr lang="es-UY" sz="1600" dirty="0">
                <a:solidFill>
                  <a:srgbClr val="0070C0"/>
                </a:solidFill>
              </a:rPr>
              <a:t> de arroces de excelente calidad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25830" y="2220145"/>
            <a:ext cx="966034" cy="54258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s-UY" sz="1600" dirty="0">
                <a:solidFill>
                  <a:srgbClr val="0070C0"/>
                </a:solidFill>
              </a:rPr>
              <a:t>Tomador </a:t>
            </a:r>
          </a:p>
          <a:p>
            <a:r>
              <a:rPr lang="es-UY" sz="1600" dirty="0">
                <a:solidFill>
                  <a:srgbClr val="0070C0"/>
                </a:solidFill>
              </a:rPr>
              <a:t>de precios</a:t>
            </a:r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700380" y="5105573"/>
            <a:ext cx="8543926" cy="11278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74295" tIns="37148" rIns="74295" bIns="3714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UY" sz="1800" b="1" u="sng" dirty="0" smtClean="0">
                <a:solidFill>
                  <a:srgbClr val="C00000"/>
                </a:solidFill>
              </a:rPr>
              <a:t>Desafío </a:t>
            </a:r>
            <a:r>
              <a:rPr lang="es-UY" sz="1800" b="1" u="sng" dirty="0">
                <a:solidFill>
                  <a:srgbClr val="C00000"/>
                </a:solidFill>
              </a:rPr>
              <a:t>Inmediato</a:t>
            </a:r>
            <a:r>
              <a:rPr lang="es-UY" sz="1800" b="1" dirty="0">
                <a:solidFill>
                  <a:srgbClr val="C00000"/>
                </a:solidFill>
              </a:rPr>
              <a:t>: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UY" sz="1800" b="1" dirty="0">
                <a:solidFill>
                  <a:srgbClr val="C00000"/>
                </a:solidFill>
              </a:rPr>
              <a:t>Abocarse a un análisis profundo de todos los componentes del costo de producción.</a:t>
            </a:r>
          </a:p>
        </p:txBody>
      </p:sp>
      <p:sp>
        <p:nvSpPr>
          <p:cNvPr id="14" name="Cerrar llave 13"/>
          <p:cNvSpPr/>
          <p:nvPr/>
        </p:nvSpPr>
        <p:spPr>
          <a:xfrm>
            <a:off x="7924298" y="2031981"/>
            <a:ext cx="58654" cy="9189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 sz="1463"/>
          </a:p>
        </p:txBody>
      </p:sp>
    </p:spTree>
    <p:extLst>
      <p:ext uri="{BB962C8B-B14F-4D97-AF65-F5344CB8AC3E}">
        <p14:creationId xmlns:p14="http://schemas.microsoft.com/office/powerpoint/2010/main" val="61521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0815" y="228600"/>
            <a:ext cx="8657720" cy="66173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UY" sz="3250" b="1" dirty="0">
                <a:solidFill>
                  <a:srgbClr val="002060"/>
                </a:solidFill>
                <a:latin typeface="Calibri Light" panose="020F0302020204030204" pitchFamily="34" charset="0"/>
              </a:rPr>
              <a:t>EXPORTACIÓN DE ARROZ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90815" y="1119099"/>
            <a:ext cx="4025021" cy="377775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UY" sz="2400" u="sng" dirty="0">
                <a:solidFill>
                  <a:prstClr val="black"/>
                </a:solidFill>
              </a:rPr>
              <a:t>Fortalezas</a:t>
            </a:r>
          </a:p>
          <a:p>
            <a:pPr marL="0" lvl="0" indent="0">
              <a:spcBef>
                <a:spcPts val="0"/>
              </a:spcBef>
              <a:buNone/>
            </a:pPr>
            <a:endParaRPr lang="es-UY" sz="1000" u="sng" dirty="0">
              <a:solidFill>
                <a:prstClr val="black"/>
              </a:solidFill>
            </a:endParaRPr>
          </a:p>
          <a:p>
            <a:pPr lvl="0"/>
            <a:r>
              <a:rPr lang="es-UY" sz="1700" dirty="0">
                <a:solidFill>
                  <a:prstClr val="black"/>
                </a:solidFill>
              </a:rPr>
              <a:t>Experiencia y tradición </a:t>
            </a:r>
            <a:r>
              <a:rPr lang="es-UY" sz="1700" dirty="0" smtClean="0">
                <a:solidFill>
                  <a:prstClr val="black"/>
                </a:solidFill>
              </a:rPr>
              <a:t>exportadora</a:t>
            </a:r>
          </a:p>
          <a:p>
            <a:pPr lvl="0"/>
            <a:r>
              <a:rPr lang="es-UY" sz="1700" dirty="0" smtClean="0">
                <a:solidFill>
                  <a:prstClr val="black"/>
                </a:solidFill>
              </a:rPr>
              <a:t>Permanente búsqueda de nuevos mercados</a:t>
            </a:r>
            <a:endParaRPr lang="es-UY" sz="1700" dirty="0">
              <a:solidFill>
                <a:prstClr val="black"/>
              </a:solidFill>
            </a:endParaRPr>
          </a:p>
          <a:p>
            <a:pPr lvl="0"/>
            <a:r>
              <a:rPr lang="es-UY" sz="1700" dirty="0">
                <a:solidFill>
                  <a:prstClr val="black"/>
                </a:solidFill>
              </a:rPr>
              <a:t>Confiabilidad</a:t>
            </a:r>
          </a:p>
          <a:p>
            <a:pPr lvl="0"/>
            <a:r>
              <a:rPr lang="es-UY" sz="1700" dirty="0">
                <a:solidFill>
                  <a:prstClr val="black"/>
                </a:solidFill>
              </a:rPr>
              <a:t>Calidad y uniformidad del arroz permite acceder a mercados Premium</a:t>
            </a:r>
          </a:p>
          <a:p>
            <a:pPr lvl="0"/>
            <a:r>
              <a:rPr lang="es-UY" sz="1700" dirty="0">
                <a:solidFill>
                  <a:prstClr val="black"/>
                </a:solidFill>
              </a:rPr>
              <a:t>Ventas compartidas</a:t>
            </a:r>
          </a:p>
          <a:p>
            <a:pPr marL="0" indent="0">
              <a:buNone/>
            </a:pPr>
            <a:endParaRPr lang="es-UY" sz="2113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53000" y="1119100"/>
            <a:ext cx="4395537" cy="377775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UY" sz="2400" u="sng" dirty="0" smtClean="0">
                <a:solidFill>
                  <a:prstClr val="black"/>
                </a:solidFill>
              </a:rPr>
              <a:t>Obstáculos</a:t>
            </a:r>
          </a:p>
          <a:p>
            <a:pPr marL="0" lvl="0" indent="0">
              <a:spcBef>
                <a:spcPts val="0"/>
              </a:spcBef>
              <a:buNone/>
            </a:pPr>
            <a:endParaRPr lang="es-UY" sz="1000" u="sng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</a:pPr>
            <a:r>
              <a:rPr lang="es-UY" sz="1600" dirty="0">
                <a:solidFill>
                  <a:prstClr val="black"/>
                </a:solidFill>
              </a:rPr>
              <a:t>Desventajas para competir con países que tienen acuerdos comerciales (USA con Perú, Unión Europea, América Central y Caribe</a:t>
            </a:r>
            <a:r>
              <a:rPr lang="es-UY" sz="1600" dirty="0" smtClean="0">
                <a:solidFill>
                  <a:prstClr val="black"/>
                </a:solidFill>
              </a:rPr>
              <a:t>)</a:t>
            </a:r>
          </a:p>
          <a:p>
            <a:pPr lvl="0">
              <a:spcBef>
                <a:spcPts val="0"/>
              </a:spcBef>
            </a:pPr>
            <a:endParaRPr lang="es-UY" sz="14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</a:pPr>
            <a:r>
              <a:rPr lang="es-UY" sz="1600" dirty="0">
                <a:solidFill>
                  <a:prstClr val="black"/>
                </a:solidFill>
              </a:rPr>
              <a:t>Subsidios de los Gobiernos</a:t>
            </a:r>
          </a:p>
          <a:p>
            <a:pPr marL="789384" lvl="1" indent="-417909">
              <a:spcBef>
                <a:spcPts val="0"/>
              </a:spcBef>
              <a:buFont typeface="+mj-lt"/>
              <a:buAutoNum type="alphaLcParenR"/>
            </a:pPr>
            <a:r>
              <a:rPr lang="es-UY" sz="1600" dirty="0">
                <a:solidFill>
                  <a:prstClr val="black"/>
                </a:solidFill>
              </a:rPr>
              <a:t>Afectan Indirectamente (Países Asiáticos)</a:t>
            </a:r>
          </a:p>
          <a:p>
            <a:pPr marL="789384" lvl="1" indent="-417909">
              <a:spcBef>
                <a:spcPts val="0"/>
              </a:spcBef>
              <a:buFont typeface="+mj-lt"/>
              <a:buAutoNum type="alphaLcParenR"/>
            </a:pPr>
            <a:r>
              <a:rPr lang="es-UY" sz="1600" dirty="0" smtClean="0">
                <a:solidFill>
                  <a:prstClr val="black"/>
                </a:solidFill>
              </a:rPr>
              <a:t>Afectan </a:t>
            </a:r>
            <a:r>
              <a:rPr lang="es-UY" sz="1600" dirty="0">
                <a:solidFill>
                  <a:prstClr val="black"/>
                </a:solidFill>
              </a:rPr>
              <a:t>Directamente (</a:t>
            </a:r>
            <a:r>
              <a:rPr lang="es-UY" sz="1600" dirty="0" err="1">
                <a:solidFill>
                  <a:prstClr val="black"/>
                </a:solidFill>
              </a:rPr>
              <a:t>Farm</a:t>
            </a:r>
            <a:r>
              <a:rPr lang="es-UY" sz="1600" dirty="0">
                <a:solidFill>
                  <a:prstClr val="black"/>
                </a:solidFill>
              </a:rPr>
              <a:t> Bill 2014)</a:t>
            </a:r>
          </a:p>
          <a:p>
            <a:pPr marL="0" lvl="0" indent="0">
              <a:spcBef>
                <a:spcPts val="0"/>
              </a:spcBef>
              <a:buNone/>
            </a:pPr>
            <a:endParaRPr lang="es-UY" sz="1600" u="sng" dirty="0">
              <a:solidFill>
                <a:prstClr val="black"/>
              </a:solidFill>
            </a:endParaRPr>
          </a:p>
          <a:p>
            <a:pPr marL="371475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UY" sz="1600" dirty="0" smtClean="0">
                <a:solidFill>
                  <a:prstClr val="black"/>
                </a:solidFill>
              </a:rPr>
              <a:t>En </a:t>
            </a:r>
            <a:r>
              <a:rPr lang="es-UY" sz="1600" dirty="0">
                <a:solidFill>
                  <a:prstClr val="black"/>
                </a:solidFill>
              </a:rPr>
              <a:t>ambos casos se hace prácticamente imposible enfrentar en los Organismos Internacionales estas prácticas de subsidios, por ser trámites sumamente costosos, lentos y con dudosos resultados, aunque se ganen las controversias.</a:t>
            </a:r>
          </a:p>
          <a:p>
            <a:pPr marL="0" indent="0">
              <a:buNone/>
            </a:pPr>
            <a:r>
              <a:rPr lang="es-UY" sz="1625" dirty="0"/>
              <a:t>	</a:t>
            </a:r>
          </a:p>
          <a:p>
            <a:pPr marL="0" indent="0">
              <a:buNone/>
            </a:pPr>
            <a:endParaRPr lang="es-UY" dirty="0" smtClean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690815" y="5234060"/>
            <a:ext cx="8657721" cy="13716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74295" tIns="0" rIns="74295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UY" sz="1800" b="1" u="sng" dirty="0">
                <a:solidFill>
                  <a:srgbClr val="C00000"/>
                </a:solidFill>
              </a:rPr>
              <a:t>Desafío Inmediato: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UY" sz="1800" b="1" dirty="0">
                <a:solidFill>
                  <a:srgbClr val="C00000"/>
                </a:solidFill>
              </a:rPr>
              <a:t>Actuar junto al gobierno en forma más activa para negociar condiciones de acceso más favorables en eventuales mercados compradores.</a:t>
            </a:r>
          </a:p>
        </p:txBody>
      </p:sp>
    </p:spTree>
    <p:extLst>
      <p:ext uri="{BB962C8B-B14F-4D97-AF65-F5344CB8AC3E}">
        <p14:creationId xmlns:p14="http://schemas.microsoft.com/office/powerpoint/2010/main" val="22458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604</TotalTime>
  <Words>183</Words>
  <Application>Microsoft Office PowerPoint</Application>
  <PresentationFormat>A4 (210 x 297 mm)</PresentationFormat>
  <Paragraphs>43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 PRODUCIR Y EXPORTAR ARROZ EN URUGUAY </vt:lpstr>
      <vt:lpstr>PRODUCCIÓN DE ARROZ </vt:lpstr>
      <vt:lpstr>EXPORTACIÓN DE ARROZ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PRODUCIR Y EXPORTAR ARROZ EN URUGUAY</dc:title>
  <dc:creator>MOLINOS ARROCEROS</dc:creator>
  <cp:lastModifiedBy>Maria Sanguinetti</cp:lastModifiedBy>
  <cp:revision>45</cp:revision>
  <cp:lastPrinted>2015-06-09T12:34:07Z</cp:lastPrinted>
  <dcterms:created xsi:type="dcterms:W3CDTF">2015-06-04T15:27:09Z</dcterms:created>
  <dcterms:modified xsi:type="dcterms:W3CDTF">2015-06-15T02:44:34Z</dcterms:modified>
</cp:coreProperties>
</file>