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320" r:id="rId3"/>
    <p:sldId id="322" r:id="rId4"/>
    <p:sldId id="271" r:id="rId5"/>
    <p:sldId id="274" r:id="rId6"/>
    <p:sldId id="275" r:id="rId7"/>
    <p:sldId id="276" r:id="rId8"/>
    <p:sldId id="277" r:id="rId9"/>
    <p:sldId id="319" r:id="rId10"/>
    <p:sldId id="259" r:id="rId11"/>
    <p:sldId id="279" r:id="rId12"/>
    <p:sldId id="290" r:id="rId13"/>
    <p:sldId id="314" r:id="rId14"/>
    <p:sldId id="315" r:id="rId15"/>
    <p:sldId id="292" r:id="rId16"/>
    <p:sldId id="316" r:id="rId17"/>
    <p:sldId id="337" r:id="rId18"/>
    <p:sldId id="323" r:id="rId19"/>
    <p:sldId id="306" r:id="rId20"/>
    <p:sldId id="311" r:id="rId21"/>
    <p:sldId id="308" r:id="rId22"/>
    <p:sldId id="325" r:id="rId23"/>
    <p:sldId id="321" r:id="rId24"/>
    <p:sldId id="339" r:id="rId25"/>
    <p:sldId id="309" r:id="rId26"/>
    <p:sldId id="310" r:id="rId27"/>
    <p:sldId id="340" r:id="rId28"/>
    <p:sldId id="327" r:id="rId29"/>
    <p:sldId id="328" r:id="rId30"/>
    <p:sldId id="329" r:id="rId31"/>
    <p:sldId id="330" r:id="rId32"/>
    <p:sldId id="331" r:id="rId33"/>
    <p:sldId id="332" r:id="rId34"/>
    <p:sldId id="333" r:id="rId35"/>
    <p:sldId id="334" r:id="rId36"/>
    <p:sldId id="324" r:id="rId37"/>
    <p:sldId id="281" r:id="rId38"/>
    <p:sldId id="283" r:id="rId39"/>
    <p:sldId id="304" r:id="rId40"/>
    <p:sldId id="289" r:id="rId41"/>
    <p:sldId id="297" r:id="rId42"/>
    <p:sldId id="335" r:id="rId43"/>
    <p:sldId id="294" r:id="rId44"/>
    <p:sldId id="288" r:id="rId45"/>
    <p:sldId id="267" r:id="rId46"/>
    <p:sldId id="268" r:id="rId47"/>
    <p:sldId id="336" r:id="rId48"/>
    <p:sldId id="302" r:id="rId49"/>
    <p:sldId id="300" r:id="rId50"/>
  </p:sldIdLst>
  <p:sldSz cx="12192000" cy="6858000"/>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p:scale>
          <a:sx n="81" d="100"/>
          <a:sy n="81" d="100"/>
        </p:scale>
        <p:origin x="-18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90710456064788E-2"/>
          <c:y val="2.0742706688309399E-2"/>
          <c:w val="0.9310397738744195"/>
          <c:h val="0.86585607217420113"/>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2005</c:v>
                </c:pt>
                <c:pt idx="1">
                  <c:v>2010</c:v>
                </c:pt>
                <c:pt idx="2">
                  <c:v>2014</c:v>
                </c:pt>
              </c:numCache>
            </c:numRef>
          </c:cat>
          <c:val>
            <c:numRef>
              <c:f>Hoja1!$B$2:$B$4</c:f>
              <c:numCache>
                <c:formatCode>General</c:formatCode>
                <c:ptCount val="3"/>
                <c:pt idx="0">
                  <c:v>635</c:v>
                </c:pt>
                <c:pt idx="1">
                  <c:v>700</c:v>
                </c:pt>
                <c:pt idx="2">
                  <c:v>750</c:v>
                </c:pt>
              </c:numCache>
            </c:numRef>
          </c:val>
        </c:ser>
        <c:dLbls>
          <c:showLegendKey val="0"/>
          <c:showVal val="0"/>
          <c:showCatName val="0"/>
          <c:showSerName val="0"/>
          <c:showPercent val="0"/>
          <c:showBubbleSize val="0"/>
        </c:dLbls>
        <c:gapWidth val="219"/>
        <c:overlap val="-27"/>
        <c:axId val="46371840"/>
        <c:axId val="45544512"/>
      </c:barChart>
      <c:catAx>
        <c:axId val="4637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0070C0"/>
                </a:solidFill>
                <a:latin typeface="+mn-lt"/>
                <a:ea typeface="+mn-ea"/>
                <a:cs typeface="+mn-cs"/>
              </a:defRPr>
            </a:pPr>
            <a:endParaRPr lang="es-ES"/>
          </a:p>
        </c:txPr>
        <c:crossAx val="45544512"/>
        <c:crosses val="autoZero"/>
        <c:auto val="1"/>
        <c:lblAlgn val="ctr"/>
        <c:lblOffset val="100"/>
        <c:noMultiLvlLbl val="0"/>
      </c:catAx>
      <c:valAx>
        <c:axId val="45544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6371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dirty="0" smtClean="0"/>
              <a:t>Millones</a:t>
            </a:r>
            <a:r>
              <a:rPr lang="es-419" baseline="0" dirty="0" smtClean="0"/>
              <a:t> de toneladas arroz con cáscara</a:t>
            </a:r>
            <a:endParaRPr lang="es-UY" dirty="0"/>
          </a:p>
        </c:rich>
      </c:tx>
      <c:layout/>
      <c:overlay val="0"/>
      <c:spPr>
        <a:noFill/>
        <a:ln>
          <a:noFill/>
        </a:ln>
        <a:effectLst/>
      </c:spPr>
    </c:title>
    <c:autoTitleDeleted val="0"/>
    <c:plotArea>
      <c:layout>
        <c:manualLayout>
          <c:layoutTarget val="inner"/>
          <c:xMode val="edge"/>
          <c:yMode val="edge"/>
          <c:x val="5.3290710456064788E-2"/>
          <c:y val="9.7344537815126073E-2"/>
          <c:w val="0.9310397738744195"/>
          <c:h val="0.71903394428637601"/>
        </c:manualLayout>
      </c:layout>
      <c:barChart>
        <c:barDir val="col"/>
        <c:grouping val="clustered"/>
        <c:varyColors val="0"/>
        <c:ser>
          <c:idx val="0"/>
          <c:order val="0"/>
          <c:tx>
            <c:strRef>
              <c:f>Hoja1!$B$1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Hoja1!$B$2</c:f>
              <c:numCache>
                <c:formatCode>General</c:formatCode>
                <c:ptCount val="1"/>
                <c:pt idx="0">
                  <c:v>750</c:v>
                </c:pt>
              </c:numCache>
            </c:numRef>
          </c:val>
        </c:ser>
        <c:ser>
          <c:idx val="1"/>
          <c:order val="1"/>
          <c:tx>
            <c:strRef>
              <c:f>Hoja1!$C$1</c:f>
              <c:strCache>
                <c:ptCount val="1"/>
                <c:pt idx="0">
                  <c:v>Ch/Ind</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Hoja1!$C$2</c:f>
              <c:numCache>
                <c:formatCode>General</c:formatCode>
                <c:ptCount val="1"/>
                <c:pt idx="0">
                  <c:v>360</c:v>
                </c:pt>
              </c:numCache>
            </c:numRef>
          </c:val>
        </c:ser>
        <c:ser>
          <c:idx val="2"/>
          <c:order val="2"/>
          <c:tx>
            <c:strRef>
              <c:f>Hoja1!$D$1</c:f>
              <c:strCache>
                <c:ptCount val="1"/>
                <c:pt idx="0">
                  <c:v>Indon/Ban/Viet/Tai</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Hoja1!$D$2</c:f>
              <c:numCache>
                <c:formatCode>General</c:formatCode>
                <c:ptCount val="1"/>
                <c:pt idx="0">
                  <c:v>206</c:v>
                </c:pt>
              </c:numCache>
            </c:numRef>
          </c:val>
        </c:ser>
        <c:ser>
          <c:idx val="3"/>
          <c:order val="3"/>
          <c:tx>
            <c:strRef>
              <c:f>Hoja1!$E$1</c:f>
              <c:strCache>
                <c:ptCount val="1"/>
                <c:pt idx="0">
                  <c:v>Otros Asia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Hoja1!$E$2</c:f>
              <c:numCache>
                <c:formatCode>General</c:formatCode>
                <c:ptCount val="1"/>
                <c:pt idx="0">
                  <c:v>114</c:v>
                </c:pt>
              </c:numCache>
            </c:numRef>
          </c:val>
        </c:ser>
        <c:ser>
          <c:idx val="4"/>
          <c:order val="4"/>
          <c:tx>
            <c:strRef>
              <c:f>Hoja1!$F$1</c:f>
              <c:strCache>
                <c:ptCount val="1"/>
                <c:pt idx="0">
                  <c:v>Am Lat y Caribe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Hoja1!$F$2</c:f>
              <c:numCache>
                <c:formatCode>General</c:formatCode>
                <c:ptCount val="1"/>
                <c:pt idx="0">
                  <c:v>29</c:v>
                </c:pt>
              </c:numCache>
            </c:numRef>
          </c:val>
        </c:ser>
        <c:ser>
          <c:idx val="5"/>
          <c:order val="5"/>
          <c:tx>
            <c:strRef>
              <c:f>Hoja1!$G$1</c:f>
              <c:strCache>
                <c:ptCount val="1"/>
                <c:pt idx="0">
                  <c:v>Africa</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Hoja1!$G$2</c:f>
              <c:numCache>
                <c:formatCode>General</c:formatCode>
                <c:ptCount val="1"/>
                <c:pt idx="0">
                  <c:v>28</c:v>
                </c:pt>
              </c:numCache>
            </c:numRef>
          </c:val>
        </c:ser>
        <c:ser>
          <c:idx val="6"/>
          <c:order val="6"/>
          <c:tx>
            <c:strRef>
              <c:f>Hoja1!$H$1</c:f>
              <c:strCache>
                <c:ptCount val="1"/>
                <c:pt idx="0">
                  <c:v>Otros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Categoría 1</c:v>
                </c:pt>
              </c:strCache>
            </c:strRef>
          </c:cat>
          <c:val>
            <c:numRef>
              <c:f>Hoja1!$H$2</c:f>
              <c:numCache>
                <c:formatCode>General</c:formatCode>
                <c:ptCount val="1"/>
                <c:pt idx="0">
                  <c:v>13</c:v>
                </c:pt>
              </c:numCache>
            </c:numRef>
          </c:val>
        </c:ser>
        <c:dLbls>
          <c:showLegendKey val="0"/>
          <c:showVal val="0"/>
          <c:showCatName val="0"/>
          <c:showSerName val="0"/>
          <c:showPercent val="0"/>
          <c:showBubbleSize val="0"/>
        </c:dLbls>
        <c:gapWidth val="219"/>
        <c:overlap val="-27"/>
        <c:axId val="47628800"/>
        <c:axId val="45541632"/>
      </c:barChart>
      <c:catAx>
        <c:axId val="47628800"/>
        <c:scaling>
          <c:orientation val="minMax"/>
        </c:scaling>
        <c:delete val="1"/>
        <c:axPos val="b"/>
        <c:numFmt formatCode="General" sourceLinked="1"/>
        <c:majorTickMark val="none"/>
        <c:minorTickMark val="none"/>
        <c:tickLblPos val="nextTo"/>
        <c:crossAx val="45541632"/>
        <c:crosses val="autoZero"/>
        <c:auto val="1"/>
        <c:lblAlgn val="ctr"/>
        <c:lblOffset val="100"/>
        <c:noMultiLvlLbl val="0"/>
      </c:catAx>
      <c:valAx>
        <c:axId val="45541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7628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90710456064788E-2"/>
          <c:y val="2.0742706688309399E-2"/>
          <c:w val="0.9310397738744195"/>
          <c:h val="0.86585607217420113"/>
        </c:manualLayout>
      </c:layout>
      <c:pieChart>
        <c:varyColors val="1"/>
        <c:ser>
          <c:idx val="0"/>
          <c:order val="0"/>
          <c:tx>
            <c:strRef>
              <c:f>Hoja1!$B$1</c:f>
              <c:strCache>
                <c:ptCount val="1"/>
                <c:pt idx="0">
                  <c:v>Serie 1</c:v>
                </c:pt>
              </c:strCache>
            </c:strRef>
          </c:tx>
          <c:dPt>
            <c:idx val="0"/>
            <c:bubble3D val="0"/>
            <c:spPr>
              <a:solidFill>
                <a:srgbClr val="FFFF00"/>
              </a:solidFill>
              <a:ln>
                <a:noFill/>
              </a:ln>
              <a:effectLst/>
            </c:spPr>
          </c:dPt>
          <c:dPt>
            <c:idx val="1"/>
            <c:bubble3D val="0"/>
            <c:spPr>
              <a:solidFill>
                <a:srgbClr val="00B050"/>
              </a:solidFill>
              <a:ln>
                <a:noFill/>
              </a:ln>
              <a:effectLst/>
            </c:spPr>
          </c:dPt>
          <c:dPt>
            <c:idx val="2"/>
            <c:bubble3D val="0"/>
            <c:spPr>
              <a:solidFill>
                <a:schemeClr val="tx1"/>
              </a:solidFill>
              <a:ln>
                <a:noFill/>
              </a:ln>
              <a:effectLst/>
            </c:spPr>
          </c:dPt>
          <c:dPt>
            <c:idx val="3"/>
            <c:bubble3D val="0"/>
            <c:spPr>
              <a:solidFill>
                <a:srgbClr val="002060"/>
              </a:solidFill>
              <a:ln>
                <a:noFill/>
              </a:ln>
              <a:effectLst/>
            </c:spPr>
          </c:dPt>
          <c:dLbls>
            <c:dLbl>
              <c:idx val="0"/>
              <c:layout>
                <c:manualLayout>
                  <c:x val="-0.13944200394632247"/>
                  <c:y val="-0.35931720390925609"/>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7.4573458289652436E-2"/>
                  <c:y val="0.22081406642046664"/>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2.4514453485020762E-2"/>
                  <c:y val="0"/>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16086122310657289"/>
                      <c:h val="7.1575496800044019E-2"/>
                    </c:manualLayout>
                  </c15:layout>
                </c:ext>
              </c:extLst>
            </c:dLbl>
            <c:dLbl>
              <c:idx val="3"/>
              <c:layout>
                <c:manualLayout>
                  <c:x val="0.13190959564447627"/>
                  <c:y val="8.9722214372509684E-2"/>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Asia</c:v>
                </c:pt>
                <c:pt idx="1">
                  <c:v>América Lat y Caribe</c:v>
                </c:pt>
                <c:pt idx="2">
                  <c:v>Africa</c:v>
                </c:pt>
                <c:pt idx="3">
                  <c:v>Otros</c:v>
                </c:pt>
              </c:strCache>
            </c:strRef>
          </c:cat>
          <c:val>
            <c:numRef>
              <c:f>Hoja1!$B$2:$B$5</c:f>
              <c:numCache>
                <c:formatCode>General</c:formatCode>
                <c:ptCount val="4"/>
                <c:pt idx="0">
                  <c:v>90</c:v>
                </c:pt>
                <c:pt idx="1">
                  <c:v>4</c:v>
                </c:pt>
                <c:pt idx="2">
                  <c:v>3</c:v>
                </c:pt>
                <c:pt idx="3">
                  <c:v>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90710456064788E-2"/>
          <c:y val="2.0742706688309399E-2"/>
          <c:w val="0.9310397738744195"/>
          <c:h val="0.86585607217420113"/>
        </c:manualLayout>
      </c:layout>
      <c:pieChart>
        <c:varyColors val="1"/>
        <c:ser>
          <c:idx val="0"/>
          <c:order val="0"/>
          <c:tx>
            <c:strRef>
              <c:f>Hoja1!$B$1</c:f>
              <c:strCache>
                <c:ptCount val="1"/>
                <c:pt idx="0">
                  <c:v>Serie 1</c:v>
                </c:pt>
              </c:strCache>
            </c:strRef>
          </c:tx>
          <c:dPt>
            <c:idx val="0"/>
            <c:bubble3D val="0"/>
            <c:spPr>
              <a:solidFill>
                <a:srgbClr val="FFFF00"/>
              </a:solidFill>
              <a:ln>
                <a:noFill/>
              </a:ln>
              <a:effectLst/>
            </c:spPr>
          </c:dPt>
          <c:dPt>
            <c:idx val="1"/>
            <c:bubble3D val="0"/>
            <c:spPr>
              <a:solidFill>
                <a:srgbClr val="00B050"/>
              </a:solidFill>
              <a:ln>
                <a:noFill/>
              </a:ln>
              <a:effectLst/>
            </c:spPr>
          </c:dPt>
          <c:dLbls>
            <c:dLbl>
              <c:idx val="0"/>
              <c:layout>
                <c:manualLayout>
                  <c:x val="-0.13944200394632247"/>
                  <c:y val="-0.35931720390925609"/>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8.2363679301704282E-2"/>
                  <c:y val="0.13978937958069304"/>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Asia</c:v>
                </c:pt>
                <c:pt idx="1">
                  <c:v>Otros</c:v>
                </c:pt>
              </c:strCache>
            </c:strRef>
          </c:cat>
          <c:val>
            <c:numRef>
              <c:f>Hoja1!$B$2:$B$3</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dirty="0" smtClean="0"/>
              <a:t>Millones de toneladas</a:t>
            </a:r>
            <a:r>
              <a:rPr lang="es-419" baseline="0" dirty="0" smtClean="0"/>
              <a:t> base cáscara</a:t>
            </a:r>
            <a:endParaRPr lang="en-US"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1"/>
            <c:invertIfNegative val="0"/>
            <c:bubble3D val="0"/>
            <c:spPr>
              <a:solidFill>
                <a:srgbClr val="FFFF00"/>
              </a:solidFill>
              <a:ln>
                <a:noFill/>
              </a:ln>
              <a:effectLst/>
            </c:spPr>
          </c:dPt>
          <c:dPt>
            <c:idx val="2"/>
            <c:invertIfNegative val="0"/>
            <c:bubble3D val="0"/>
            <c:spPr>
              <a:solidFill>
                <a:srgbClr val="00206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Producción</c:v>
                </c:pt>
                <c:pt idx="1">
                  <c:v>Consumo </c:v>
                </c:pt>
                <c:pt idx="2">
                  <c:v>Comercio</c:v>
                </c:pt>
              </c:strCache>
            </c:strRef>
          </c:cat>
          <c:val>
            <c:numRef>
              <c:f>Hoja1!$B$2:$B$4</c:f>
              <c:numCache>
                <c:formatCode>General</c:formatCode>
                <c:ptCount val="3"/>
                <c:pt idx="0">
                  <c:v>750</c:v>
                </c:pt>
                <c:pt idx="1">
                  <c:v>690</c:v>
                </c:pt>
                <c:pt idx="2">
                  <c:v>65</c:v>
                </c:pt>
              </c:numCache>
            </c:numRef>
          </c:val>
        </c:ser>
        <c:dLbls>
          <c:showLegendKey val="0"/>
          <c:showVal val="0"/>
          <c:showCatName val="0"/>
          <c:showSerName val="0"/>
          <c:showPercent val="0"/>
          <c:showBubbleSize val="0"/>
        </c:dLbls>
        <c:gapWidth val="219"/>
        <c:overlap val="-27"/>
        <c:axId val="46372864"/>
        <c:axId val="48197568"/>
      </c:barChart>
      <c:catAx>
        <c:axId val="46372864"/>
        <c:scaling>
          <c:orientation val="minMax"/>
        </c:scaling>
        <c:delete val="1"/>
        <c:axPos val="b"/>
        <c:numFmt formatCode="General" sourceLinked="1"/>
        <c:majorTickMark val="none"/>
        <c:minorTickMark val="none"/>
        <c:tickLblPos val="nextTo"/>
        <c:crossAx val="48197568"/>
        <c:crosses val="autoZero"/>
        <c:auto val="1"/>
        <c:lblAlgn val="ctr"/>
        <c:lblOffset val="100"/>
        <c:noMultiLvlLbl val="0"/>
      </c:catAx>
      <c:valAx>
        <c:axId val="48197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6372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dirty="0" smtClean="0"/>
              <a:t>Evolución de áreas y rendimientos</a:t>
            </a:r>
            <a:endParaRPr lang="es-UY" dirty="0"/>
          </a:p>
        </c:rich>
      </c:tx>
      <c:overlay val="0"/>
      <c:spPr>
        <a:noFill/>
        <a:ln>
          <a:noFill/>
        </a:ln>
        <a:effectLst/>
      </c:spPr>
    </c:title>
    <c:autoTitleDeleted val="0"/>
    <c:plotArea>
      <c:layout>
        <c:manualLayout>
          <c:layoutTarget val="inner"/>
          <c:xMode val="edge"/>
          <c:yMode val="edge"/>
          <c:x val="7.219395652466519E-2"/>
          <c:y val="0.15448739495798319"/>
          <c:w val="0.84616046391636945"/>
          <c:h val="0.66861377621914908"/>
        </c:manualLayout>
      </c:layout>
      <c:barChart>
        <c:barDir val="col"/>
        <c:grouping val="clustered"/>
        <c:varyColors val="0"/>
        <c:ser>
          <c:idx val="0"/>
          <c:order val="0"/>
          <c:tx>
            <c:strRef>
              <c:f>Hoja1!$B$1</c:f>
              <c:strCache>
                <c:ptCount val="1"/>
                <c:pt idx="0">
                  <c:v>hás</c:v>
                </c:pt>
              </c:strCache>
            </c:strRef>
          </c:tx>
          <c:spPr>
            <a:solidFill>
              <a:schemeClr val="accent1"/>
            </a:solidFill>
            <a:ln>
              <a:noFill/>
            </a:ln>
            <a:effectLst/>
          </c:spPr>
          <c:invertIfNegative val="0"/>
          <c:dLbls>
            <c:dLbl>
              <c:idx val="0"/>
              <c:layout>
                <c:manualLayout>
                  <c:x val="-3.7400656347161563E-3"/>
                  <c:y val="-3.37247848906894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9212148793357732E-2"/>
                  <c:y val="7.058817504339362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1926</c:v>
                </c:pt>
                <c:pt idx="1">
                  <c:v>1970</c:v>
                </c:pt>
                <c:pt idx="2">
                  <c:v>2014</c:v>
                </c:pt>
              </c:numCache>
            </c:numRef>
          </c:cat>
          <c:val>
            <c:numRef>
              <c:f>Hoja1!$B$2:$B$4</c:f>
              <c:numCache>
                <c:formatCode>General</c:formatCode>
                <c:ptCount val="3"/>
                <c:pt idx="0">
                  <c:v>300</c:v>
                </c:pt>
                <c:pt idx="1">
                  <c:v>31400</c:v>
                </c:pt>
                <c:pt idx="2">
                  <c:v>161000</c:v>
                </c:pt>
              </c:numCache>
            </c:numRef>
          </c:val>
        </c:ser>
        <c:dLbls>
          <c:showLegendKey val="0"/>
          <c:showVal val="0"/>
          <c:showCatName val="0"/>
          <c:showSerName val="0"/>
          <c:showPercent val="0"/>
          <c:showBubbleSize val="0"/>
        </c:dLbls>
        <c:gapWidth val="219"/>
        <c:axId val="116780032"/>
        <c:axId val="137380992"/>
      </c:barChart>
      <c:lineChart>
        <c:grouping val="standard"/>
        <c:varyColors val="0"/>
        <c:ser>
          <c:idx val="1"/>
          <c:order val="1"/>
          <c:tx>
            <c:strRef>
              <c:f>Hoja1!$C$1</c:f>
              <c:strCache>
                <c:ptCount val="1"/>
                <c:pt idx="0">
                  <c:v>kgs/há</c:v>
                </c:pt>
              </c:strCache>
            </c:strRef>
          </c:tx>
          <c:spPr>
            <a:ln w="28575" cap="rnd">
              <a:solidFill>
                <a:schemeClr val="accent2"/>
              </a:solidFill>
              <a:round/>
            </a:ln>
            <a:effectLst/>
          </c:spPr>
          <c:marker>
            <c:symbol val="none"/>
          </c:marker>
          <c:dLbls>
            <c:dLbl>
              <c:idx val="0"/>
              <c:layout>
                <c:manualLayout>
                  <c:x val="-8.5470085470085479E-3"/>
                  <c:y val="-4.70588235294117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096E-2"/>
                  <c:y val="-6.72268907563025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8490028490028491E-2"/>
                  <c:y val="-6.050420168067226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70C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1926</c:v>
                </c:pt>
                <c:pt idx="1">
                  <c:v>1970</c:v>
                </c:pt>
                <c:pt idx="2">
                  <c:v>2014</c:v>
                </c:pt>
              </c:numCache>
            </c:numRef>
          </c:cat>
          <c:val>
            <c:numRef>
              <c:f>Hoja1!$C$2:$C$4</c:f>
              <c:numCache>
                <c:formatCode>General</c:formatCode>
                <c:ptCount val="3"/>
                <c:pt idx="0">
                  <c:v>2000</c:v>
                </c:pt>
                <c:pt idx="1">
                  <c:v>3900</c:v>
                </c:pt>
                <c:pt idx="2">
                  <c:v>8600</c:v>
                </c:pt>
              </c:numCache>
            </c:numRef>
          </c:val>
          <c:smooth val="0"/>
        </c:ser>
        <c:dLbls>
          <c:showLegendKey val="0"/>
          <c:showVal val="0"/>
          <c:showCatName val="0"/>
          <c:showSerName val="0"/>
          <c:showPercent val="0"/>
          <c:showBubbleSize val="0"/>
        </c:dLbls>
        <c:marker val="1"/>
        <c:smooth val="0"/>
        <c:axId val="116778496"/>
        <c:axId val="137380416"/>
      </c:lineChart>
      <c:valAx>
        <c:axId val="137380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16778496"/>
        <c:crosses val="autoZero"/>
        <c:crossBetween val="between"/>
        <c:minorUnit val="100"/>
      </c:valAx>
      <c:catAx>
        <c:axId val="11677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crossAx val="137380416"/>
        <c:crosses val="autoZero"/>
        <c:auto val="1"/>
        <c:lblAlgn val="ctr"/>
        <c:lblOffset val="100"/>
        <c:noMultiLvlLbl val="0"/>
      </c:catAx>
      <c:valAx>
        <c:axId val="13738099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16780032"/>
        <c:crosses val="max"/>
        <c:crossBetween val="between"/>
      </c:valAx>
      <c:catAx>
        <c:axId val="116780032"/>
        <c:scaling>
          <c:orientation val="minMax"/>
        </c:scaling>
        <c:delete val="1"/>
        <c:axPos val="b"/>
        <c:numFmt formatCode="General" sourceLinked="1"/>
        <c:majorTickMark val="none"/>
        <c:minorTickMark val="none"/>
        <c:tickLblPos val="nextTo"/>
        <c:crossAx val="1373809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dirty="0" smtClean="0"/>
              <a:t>Promedios de rendimientos mundiales </a:t>
            </a:r>
            <a:r>
              <a:rPr lang="en-US" dirty="0" err="1" smtClean="0"/>
              <a:t>kgs</a:t>
            </a:r>
            <a:r>
              <a:rPr lang="en-US" dirty="0" smtClean="0"/>
              <a:t>/</a:t>
            </a:r>
            <a:r>
              <a:rPr lang="en-US" dirty="0" err="1" smtClean="0"/>
              <a:t>há</a:t>
            </a:r>
            <a:endParaRPr lang="en-US" dirty="0"/>
          </a:p>
        </c:rich>
      </c:tx>
      <c:overlay val="0"/>
      <c:spPr>
        <a:noFill/>
        <a:ln>
          <a:noFill/>
        </a:ln>
        <a:effectLst/>
      </c:spPr>
    </c:title>
    <c:autoTitleDeleted val="0"/>
    <c:plotArea>
      <c:layout/>
      <c:barChart>
        <c:barDir val="bar"/>
        <c:grouping val="clustered"/>
        <c:varyColors val="0"/>
        <c:ser>
          <c:idx val="0"/>
          <c:order val="0"/>
          <c:tx>
            <c:strRef>
              <c:f>Hoja1!$B$1</c:f>
              <c:strCache>
                <c:ptCount val="1"/>
                <c:pt idx="0">
                  <c:v>kgs/há</c:v>
                </c:pt>
              </c:strCache>
            </c:strRef>
          </c:tx>
          <c:spPr>
            <a:solidFill>
              <a:schemeClr val="accent1"/>
            </a:solidFill>
            <a:ln>
              <a:noFill/>
            </a:ln>
            <a:effectLst/>
          </c:spPr>
          <c:invertIfNegative val="0"/>
          <c:dPt>
            <c:idx val="7"/>
            <c:invertIfNegative val="0"/>
            <c:bubble3D val="0"/>
            <c:spPr>
              <a:solidFill>
                <a:srgbClr val="00B0F0"/>
              </a:solidFill>
              <a:ln>
                <a:noFill/>
              </a:ln>
              <a:effectLst/>
            </c:spPr>
          </c:dPt>
          <c:dLbls>
            <c:dLbl>
              <c:idx val="7"/>
              <c:layout>
                <c:manualLayout>
                  <c:x val="1.3392857142857142E-2"/>
                  <c:y val="-7.0267886635214591E-3"/>
                </c:manualLayout>
              </c:layout>
              <c:tx>
                <c:rich>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fld id="{E03B3370-A061-4999-A4CF-89A5EDE8A9C4}" type="VALUE">
                      <a:rPr lang="en-US">
                        <a:solidFill>
                          <a:srgbClr val="00B0F0"/>
                        </a:solidFill>
                      </a:rPr>
                      <a:pPr>
                        <a:defRPr sz="1400" b="1" i="0" u="none" strike="noStrike" kern="1200" baseline="0">
                          <a:solidFill>
                            <a:srgbClr val="FF0000"/>
                          </a:solidFill>
                          <a:latin typeface="+mn-lt"/>
                          <a:ea typeface="+mn-ea"/>
                          <a:cs typeface="+mn-cs"/>
                        </a:defRPr>
                      </a:pPr>
                      <a:t>[VALOR]</a:t>
                    </a:fld>
                    <a:endParaRPr lang="es-UY"/>
                  </a:p>
                </c:rich>
              </c:tx>
              <c:spPr>
                <a:solidFill>
                  <a:schemeClr val="bg1"/>
                </a:solidFill>
                <a:ln>
                  <a:solidFill>
                    <a:schemeClr val="bg1"/>
                  </a:solid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Marruecos </c:v>
                </c:pt>
                <c:pt idx="1">
                  <c:v>Argentina</c:v>
                </c:pt>
                <c:pt idx="2">
                  <c:v>China </c:v>
                </c:pt>
                <c:pt idx="3">
                  <c:v>Corea del Sur </c:v>
                </c:pt>
                <c:pt idx="4">
                  <c:v>Perú </c:v>
                </c:pt>
                <c:pt idx="5">
                  <c:v>USA</c:v>
                </c:pt>
                <c:pt idx="6">
                  <c:v>Turquía</c:v>
                </c:pt>
                <c:pt idx="7">
                  <c:v>Uruguay</c:v>
                </c:pt>
                <c:pt idx="8">
                  <c:v>Australia</c:v>
                </c:pt>
                <c:pt idx="9">
                  <c:v>Egipto</c:v>
                </c:pt>
              </c:strCache>
            </c:strRef>
          </c:cat>
          <c:val>
            <c:numRef>
              <c:f>Hoja1!$B$2:$B$11</c:f>
              <c:numCache>
                <c:formatCode>General</c:formatCode>
                <c:ptCount val="10"/>
                <c:pt idx="0">
                  <c:v>6300</c:v>
                </c:pt>
                <c:pt idx="1">
                  <c:v>6500</c:v>
                </c:pt>
                <c:pt idx="2">
                  <c:v>6550</c:v>
                </c:pt>
                <c:pt idx="3">
                  <c:v>7100</c:v>
                </c:pt>
                <c:pt idx="4">
                  <c:v>7200</c:v>
                </c:pt>
                <c:pt idx="5">
                  <c:v>7800</c:v>
                </c:pt>
                <c:pt idx="6">
                  <c:v>8000</c:v>
                </c:pt>
                <c:pt idx="7">
                  <c:v>8022</c:v>
                </c:pt>
                <c:pt idx="8">
                  <c:v>8850</c:v>
                </c:pt>
                <c:pt idx="9">
                  <c:v>9617</c:v>
                </c:pt>
              </c:numCache>
            </c:numRef>
          </c:val>
        </c:ser>
        <c:dLbls>
          <c:showLegendKey val="0"/>
          <c:showVal val="0"/>
          <c:showCatName val="0"/>
          <c:showSerName val="0"/>
          <c:showPercent val="0"/>
          <c:showBubbleSize val="0"/>
        </c:dLbls>
        <c:gapWidth val="219"/>
        <c:axId val="137991680"/>
        <c:axId val="137846784"/>
      </c:barChart>
      <c:catAx>
        <c:axId val="137991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137846784"/>
        <c:crosses val="autoZero"/>
        <c:auto val="1"/>
        <c:lblAlgn val="ctr"/>
        <c:lblOffset val="100"/>
        <c:noMultiLvlLbl val="0"/>
      </c:catAx>
      <c:valAx>
        <c:axId val="137846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3799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s-UY"/>
          </a:p>
        </p:txBody>
      </p:sp>
      <p:sp>
        <p:nvSpPr>
          <p:cNvPr id="3" name="Marcador de fecha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D21501F1-18EF-4B77-9313-304EEED857F1}" type="datetimeFigureOut">
              <a:rPr lang="es-UY" smtClean="0"/>
              <a:t>16/06/2015</a:t>
            </a:fld>
            <a:endParaRPr lang="es-UY"/>
          </a:p>
        </p:txBody>
      </p:sp>
      <p:sp>
        <p:nvSpPr>
          <p:cNvPr id="4" name="Marcador de imagen de diapositiva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s-UY"/>
          </a:p>
        </p:txBody>
      </p:sp>
      <p:sp>
        <p:nvSpPr>
          <p:cNvPr id="5" name="Marcador de notas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Marcador de pie de página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s-UY"/>
          </a:p>
        </p:txBody>
      </p:sp>
      <p:sp>
        <p:nvSpPr>
          <p:cNvPr id="7" name="Marcador de número de diapositiva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DE02EA12-6AA8-4459-BC29-CF57EA6E16D2}" type="slidenum">
              <a:rPr lang="es-UY" smtClean="0"/>
              <a:t>‹Nº›</a:t>
            </a:fld>
            <a:endParaRPr lang="es-UY"/>
          </a:p>
        </p:txBody>
      </p:sp>
    </p:spTree>
    <p:extLst>
      <p:ext uri="{BB962C8B-B14F-4D97-AF65-F5344CB8AC3E}">
        <p14:creationId xmlns:p14="http://schemas.microsoft.com/office/powerpoint/2010/main" val="133231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10"/>
          </p:nvPr>
        </p:nvSpPr>
        <p:spPr/>
        <p:txBody>
          <a:bodyPr/>
          <a:lstStyle/>
          <a:p>
            <a:fld id="{B33E1AEA-D727-45E5-8D46-11601DF1D1C1}" type="slidenum">
              <a:rPr lang="es-UY" smtClean="0"/>
              <a:t>44</a:t>
            </a:fld>
            <a:endParaRPr lang="es-UY"/>
          </a:p>
        </p:txBody>
      </p:sp>
    </p:spTree>
    <p:extLst>
      <p:ext uri="{BB962C8B-B14F-4D97-AF65-F5344CB8AC3E}">
        <p14:creationId xmlns:p14="http://schemas.microsoft.com/office/powerpoint/2010/main" val="162255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6/16/2015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www.grisp.net/main/summary"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37129" y="416860"/>
            <a:ext cx="10267483" cy="3603812"/>
          </a:xfrm>
        </p:spPr>
        <p:txBody>
          <a:bodyPr>
            <a:normAutofit/>
          </a:bodyPr>
          <a:lstStyle/>
          <a:p>
            <a:r>
              <a:rPr lang="es-419" dirty="0" smtClean="0"/>
              <a:t>¿Porqué los uruguayos tenemos que </a:t>
            </a:r>
            <a:r>
              <a:rPr lang="es-419" dirty="0" smtClean="0">
                <a:solidFill>
                  <a:srgbClr val="FF0000"/>
                </a:solidFill>
              </a:rPr>
              <a:t>conocer más </a:t>
            </a:r>
            <a:r>
              <a:rPr lang="es-419" dirty="0" smtClean="0"/>
              <a:t>de nuestro </a:t>
            </a:r>
            <a:r>
              <a:rPr lang="es-419" dirty="0" smtClean="0">
                <a:solidFill>
                  <a:srgbClr val="FF0000"/>
                </a:solidFill>
              </a:rPr>
              <a:t>Arroz uruguayo</a:t>
            </a:r>
            <a:r>
              <a:rPr lang="es-419" dirty="0" smtClean="0"/>
              <a:t>?</a:t>
            </a:r>
            <a:endParaRPr lang="es-UY" dirty="0"/>
          </a:p>
        </p:txBody>
      </p:sp>
    </p:spTree>
    <p:extLst>
      <p:ext uri="{BB962C8B-B14F-4D97-AF65-F5344CB8AC3E}">
        <p14:creationId xmlns:p14="http://schemas.microsoft.com/office/powerpoint/2010/main" val="2208853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normAutofit/>
          </a:bodyPr>
          <a:lstStyle/>
          <a:p>
            <a:r>
              <a:rPr lang="es-419" sz="2400" dirty="0" smtClean="0"/>
              <a:t>Principales exportadores y consumidores del mundo</a:t>
            </a:r>
            <a:br>
              <a:rPr lang="es-419" sz="2400" dirty="0" smtClean="0"/>
            </a:br>
            <a:r>
              <a:rPr lang="es-419" sz="2400" dirty="0" smtClean="0"/>
              <a:t>base cáscara</a:t>
            </a:r>
            <a:endParaRPr lang="es-UY" sz="2400" dirty="0"/>
          </a:p>
        </p:txBody>
      </p:sp>
      <p:sp>
        <p:nvSpPr>
          <p:cNvPr id="2" name="Marcador de texto 1"/>
          <p:cNvSpPr>
            <a:spLocks noGrp="1"/>
          </p:cNvSpPr>
          <p:nvPr>
            <p:ph type="body" idx="1"/>
          </p:nvPr>
        </p:nvSpPr>
        <p:spPr>
          <a:xfrm>
            <a:off x="2111188" y="1616869"/>
            <a:ext cx="4820917" cy="576262"/>
          </a:xfrm>
        </p:spPr>
        <p:txBody>
          <a:bodyPr/>
          <a:lstStyle/>
          <a:p>
            <a:r>
              <a:rPr lang="es-419" dirty="0" smtClean="0"/>
              <a:t>Exportadores</a:t>
            </a:r>
            <a:endParaRPr lang="es-UY" dirty="0"/>
          </a:p>
        </p:txBody>
      </p:sp>
      <p:sp>
        <p:nvSpPr>
          <p:cNvPr id="3" name="Marcador de contenido 2"/>
          <p:cNvSpPr>
            <a:spLocks noGrp="1"/>
          </p:cNvSpPr>
          <p:nvPr>
            <p:ph sz="half" idx="2"/>
          </p:nvPr>
        </p:nvSpPr>
        <p:spPr/>
        <p:txBody>
          <a:bodyPr/>
          <a:lstStyle/>
          <a:p>
            <a:endParaRPr lang="es-UY"/>
          </a:p>
        </p:txBody>
      </p:sp>
      <p:sp>
        <p:nvSpPr>
          <p:cNvPr id="4" name="Marcador de texto 3"/>
          <p:cNvSpPr>
            <a:spLocks noGrp="1"/>
          </p:cNvSpPr>
          <p:nvPr>
            <p:ph type="body" sz="quarter" idx="3"/>
          </p:nvPr>
        </p:nvSpPr>
        <p:spPr>
          <a:xfrm>
            <a:off x="7165938" y="1616869"/>
            <a:ext cx="4338673" cy="576262"/>
          </a:xfrm>
        </p:spPr>
        <p:txBody>
          <a:bodyPr/>
          <a:lstStyle/>
          <a:p>
            <a:r>
              <a:rPr lang="es-419" dirty="0" smtClean="0"/>
              <a:t>Consumidores</a:t>
            </a:r>
            <a:endParaRPr lang="es-UY" dirty="0"/>
          </a:p>
        </p:txBody>
      </p:sp>
      <p:graphicFrame>
        <p:nvGraphicFramePr>
          <p:cNvPr id="8" name="Marcador de contenido 7"/>
          <p:cNvGraphicFramePr>
            <a:graphicFrameLocks noGrp="1"/>
          </p:cNvGraphicFramePr>
          <p:nvPr>
            <p:ph sz="quarter" idx="4"/>
            <p:extLst>
              <p:ext uri="{D42A27DB-BD31-4B8C-83A1-F6EECF244321}">
                <p14:modId xmlns:p14="http://schemas.microsoft.com/office/powerpoint/2010/main" val="524279863"/>
              </p:ext>
            </p:extLst>
          </p:nvPr>
        </p:nvGraphicFramePr>
        <p:xfrm>
          <a:off x="7165975" y="2295736"/>
          <a:ext cx="4338636" cy="3860520"/>
        </p:xfrm>
        <a:graphic>
          <a:graphicData uri="http://schemas.openxmlformats.org/drawingml/2006/table">
            <a:tbl>
              <a:tblPr firstRow="1" bandRow="1">
                <a:tableStyleId>{5C22544A-7EE6-4342-B048-85BDC9FD1C3A}</a:tableStyleId>
              </a:tblPr>
              <a:tblGrid>
                <a:gridCol w="1505790"/>
                <a:gridCol w="1386634"/>
                <a:gridCol w="1446212"/>
              </a:tblGrid>
              <a:tr h="913524">
                <a:tc>
                  <a:txBody>
                    <a:bodyPr/>
                    <a:lstStyle/>
                    <a:p>
                      <a:pPr algn="ctr"/>
                      <a:r>
                        <a:rPr lang="es-419" dirty="0" smtClean="0"/>
                        <a:t>País</a:t>
                      </a:r>
                      <a:endParaRPr lang="es-UY" dirty="0"/>
                    </a:p>
                  </a:txBody>
                  <a:tcPr anchor="ctr"/>
                </a:tc>
                <a:tc>
                  <a:txBody>
                    <a:bodyPr/>
                    <a:lstStyle/>
                    <a:p>
                      <a:pPr algn="ctr"/>
                      <a:r>
                        <a:rPr lang="es-419" dirty="0" smtClean="0"/>
                        <a:t>Millones  de toneladas</a:t>
                      </a:r>
                      <a:endParaRPr lang="es-UY" dirty="0"/>
                    </a:p>
                  </a:txBody>
                  <a:tcPr anchor="ctr"/>
                </a:tc>
                <a:tc>
                  <a:txBody>
                    <a:bodyPr/>
                    <a:lstStyle/>
                    <a:p>
                      <a:pPr algn="ctr"/>
                      <a:endParaRPr lang="es-419" dirty="0" smtClean="0"/>
                    </a:p>
                    <a:p>
                      <a:pPr algn="ctr"/>
                      <a:r>
                        <a:rPr lang="es-419" dirty="0" smtClean="0"/>
                        <a:t>Ranking</a:t>
                      </a:r>
                    </a:p>
                    <a:p>
                      <a:pPr algn="ctr"/>
                      <a:endParaRPr lang="es-UY" dirty="0"/>
                    </a:p>
                  </a:txBody>
                  <a:tcPr anchor="ctr"/>
                </a:tc>
              </a:tr>
              <a:tr h="368265">
                <a:tc>
                  <a:txBody>
                    <a:bodyPr/>
                    <a:lstStyle/>
                    <a:p>
                      <a:pPr algn="ctr"/>
                      <a:r>
                        <a:rPr lang="es-419" dirty="0" smtClean="0"/>
                        <a:t>China</a:t>
                      </a:r>
                      <a:endParaRPr lang="es-UY" dirty="0"/>
                    </a:p>
                  </a:txBody>
                  <a:tcPr/>
                </a:tc>
                <a:tc>
                  <a:txBody>
                    <a:bodyPr/>
                    <a:lstStyle/>
                    <a:p>
                      <a:pPr algn="ctr"/>
                      <a:r>
                        <a:rPr lang="es-419" dirty="0" smtClean="0"/>
                        <a:t>246</a:t>
                      </a:r>
                      <a:endParaRPr lang="es-UY" dirty="0"/>
                    </a:p>
                  </a:txBody>
                  <a:tcPr/>
                </a:tc>
                <a:tc>
                  <a:txBody>
                    <a:bodyPr/>
                    <a:lstStyle/>
                    <a:p>
                      <a:pPr algn="ctr"/>
                      <a:r>
                        <a:rPr lang="es-419" dirty="0" smtClean="0"/>
                        <a:t>1</a:t>
                      </a:r>
                      <a:endParaRPr lang="es-UY" dirty="0"/>
                    </a:p>
                  </a:txBody>
                  <a:tcPr/>
                </a:tc>
              </a:tr>
              <a:tr h="368265">
                <a:tc>
                  <a:txBody>
                    <a:bodyPr/>
                    <a:lstStyle/>
                    <a:p>
                      <a:pPr algn="ctr"/>
                      <a:r>
                        <a:rPr lang="es-419" b="1" dirty="0" smtClean="0">
                          <a:solidFill>
                            <a:srgbClr val="002060"/>
                          </a:solidFill>
                        </a:rPr>
                        <a:t>India</a:t>
                      </a:r>
                      <a:endParaRPr lang="es-UY" b="1" dirty="0">
                        <a:solidFill>
                          <a:srgbClr val="002060"/>
                        </a:solidFill>
                      </a:endParaRPr>
                    </a:p>
                  </a:txBody>
                  <a:tcPr/>
                </a:tc>
                <a:tc>
                  <a:txBody>
                    <a:bodyPr/>
                    <a:lstStyle/>
                    <a:p>
                      <a:pPr algn="ctr"/>
                      <a:r>
                        <a:rPr lang="es-419" b="1" dirty="0" smtClean="0">
                          <a:solidFill>
                            <a:srgbClr val="002060"/>
                          </a:solidFill>
                        </a:rPr>
                        <a:t>163</a:t>
                      </a:r>
                      <a:endParaRPr lang="es-UY" b="1" dirty="0">
                        <a:solidFill>
                          <a:srgbClr val="002060"/>
                        </a:solidFill>
                      </a:endParaRPr>
                    </a:p>
                  </a:txBody>
                  <a:tcPr/>
                </a:tc>
                <a:tc>
                  <a:txBody>
                    <a:bodyPr/>
                    <a:lstStyle/>
                    <a:p>
                      <a:pPr algn="ctr"/>
                      <a:r>
                        <a:rPr lang="es-419" dirty="0" smtClean="0"/>
                        <a:t>2</a:t>
                      </a:r>
                      <a:endParaRPr lang="es-UY" dirty="0"/>
                    </a:p>
                  </a:txBody>
                  <a:tcPr/>
                </a:tc>
              </a:tr>
              <a:tr h="368265">
                <a:tc>
                  <a:txBody>
                    <a:bodyPr/>
                    <a:lstStyle/>
                    <a:p>
                      <a:pPr algn="ctr"/>
                      <a:r>
                        <a:rPr lang="es-419" dirty="0" smtClean="0"/>
                        <a:t>Indonesia</a:t>
                      </a:r>
                      <a:endParaRPr lang="es-UY" dirty="0"/>
                    </a:p>
                  </a:txBody>
                  <a:tcPr/>
                </a:tc>
                <a:tc>
                  <a:txBody>
                    <a:bodyPr/>
                    <a:lstStyle/>
                    <a:p>
                      <a:pPr algn="ctr"/>
                      <a:r>
                        <a:rPr lang="es-419" dirty="0" smtClean="0"/>
                        <a:t>65</a:t>
                      </a:r>
                      <a:endParaRPr lang="es-UY" dirty="0"/>
                    </a:p>
                  </a:txBody>
                  <a:tcPr/>
                </a:tc>
                <a:tc>
                  <a:txBody>
                    <a:bodyPr/>
                    <a:lstStyle/>
                    <a:p>
                      <a:pPr algn="ctr"/>
                      <a:r>
                        <a:rPr lang="es-419" dirty="0" smtClean="0"/>
                        <a:t>3</a:t>
                      </a:r>
                      <a:endParaRPr lang="es-UY" dirty="0"/>
                    </a:p>
                  </a:txBody>
                  <a:tcPr/>
                </a:tc>
              </a:tr>
              <a:tr h="368265">
                <a:tc>
                  <a:txBody>
                    <a:bodyPr/>
                    <a:lstStyle/>
                    <a:p>
                      <a:pPr algn="ctr"/>
                      <a:r>
                        <a:rPr lang="es-419" dirty="0" smtClean="0"/>
                        <a:t>Bangladesh</a:t>
                      </a:r>
                      <a:endParaRPr lang="es-UY" dirty="0"/>
                    </a:p>
                  </a:txBody>
                  <a:tcPr/>
                </a:tc>
                <a:tc>
                  <a:txBody>
                    <a:bodyPr/>
                    <a:lstStyle/>
                    <a:p>
                      <a:pPr algn="ctr"/>
                      <a:r>
                        <a:rPr lang="es-419" dirty="0" smtClean="0"/>
                        <a:t>58</a:t>
                      </a:r>
                      <a:endParaRPr lang="es-UY" dirty="0"/>
                    </a:p>
                  </a:txBody>
                  <a:tcPr/>
                </a:tc>
                <a:tc>
                  <a:txBody>
                    <a:bodyPr/>
                    <a:lstStyle/>
                    <a:p>
                      <a:pPr algn="ctr"/>
                      <a:r>
                        <a:rPr lang="es-419" dirty="0" smtClean="0"/>
                        <a:t>4</a:t>
                      </a:r>
                      <a:endParaRPr lang="es-UY" dirty="0"/>
                    </a:p>
                  </a:txBody>
                  <a:tcPr/>
                </a:tc>
              </a:tr>
              <a:tr h="368265">
                <a:tc>
                  <a:txBody>
                    <a:bodyPr/>
                    <a:lstStyle/>
                    <a:p>
                      <a:pPr algn="ctr"/>
                      <a:r>
                        <a:rPr lang="es-419" b="1" dirty="0" smtClean="0">
                          <a:solidFill>
                            <a:srgbClr val="002060"/>
                          </a:solidFill>
                        </a:rPr>
                        <a:t>Vietnam</a:t>
                      </a:r>
                      <a:endParaRPr lang="es-UY" b="1" dirty="0">
                        <a:solidFill>
                          <a:srgbClr val="002060"/>
                        </a:solidFill>
                      </a:endParaRPr>
                    </a:p>
                  </a:txBody>
                  <a:tcPr/>
                </a:tc>
                <a:tc>
                  <a:txBody>
                    <a:bodyPr/>
                    <a:lstStyle/>
                    <a:p>
                      <a:pPr algn="ctr"/>
                      <a:r>
                        <a:rPr lang="es-419" b="1" dirty="0" smtClean="0">
                          <a:solidFill>
                            <a:srgbClr val="002060"/>
                          </a:solidFill>
                        </a:rPr>
                        <a:t>36</a:t>
                      </a:r>
                      <a:endParaRPr lang="es-UY" b="1" dirty="0">
                        <a:solidFill>
                          <a:srgbClr val="002060"/>
                        </a:solidFill>
                      </a:endParaRPr>
                    </a:p>
                  </a:txBody>
                  <a:tcPr/>
                </a:tc>
                <a:tc>
                  <a:txBody>
                    <a:bodyPr/>
                    <a:lstStyle/>
                    <a:p>
                      <a:pPr algn="ctr"/>
                      <a:r>
                        <a:rPr lang="es-419" dirty="0" smtClean="0"/>
                        <a:t>5</a:t>
                      </a:r>
                      <a:endParaRPr lang="es-UY" dirty="0"/>
                    </a:p>
                  </a:txBody>
                  <a:tcPr/>
                </a:tc>
              </a:tr>
              <a:tr h="368265">
                <a:tc>
                  <a:txBody>
                    <a:bodyPr/>
                    <a:lstStyle/>
                    <a:p>
                      <a:pPr algn="ctr"/>
                      <a:r>
                        <a:rPr lang="es-419" dirty="0" smtClean="0"/>
                        <a:t>Filipinas</a:t>
                      </a:r>
                      <a:endParaRPr lang="es-UY" dirty="0"/>
                    </a:p>
                  </a:txBody>
                  <a:tcPr/>
                </a:tc>
                <a:tc>
                  <a:txBody>
                    <a:bodyPr/>
                    <a:lstStyle/>
                    <a:p>
                      <a:pPr algn="ctr"/>
                      <a:r>
                        <a:rPr lang="es-419" dirty="0" smtClean="0"/>
                        <a:t>22</a:t>
                      </a:r>
                      <a:endParaRPr lang="es-UY" dirty="0"/>
                    </a:p>
                  </a:txBody>
                  <a:tcPr/>
                </a:tc>
                <a:tc>
                  <a:txBody>
                    <a:bodyPr/>
                    <a:lstStyle/>
                    <a:p>
                      <a:pPr algn="ctr"/>
                      <a:r>
                        <a:rPr lang="es-419" dirty="0" smtClean="0"/>
                        <a:t>6</a:t>
                      </a:r>
                      <a:endParaRPr lang="es-UY" dirty="0"/>
                    </a:p>
                  </a:txBody>
                  <a:tcPr/>
                </a:tc>
              </a:tr>
              <a:tr h="368265">
                <a:tc>
                  <a:txBody>
                    <a:bodyPr/>
                    <a:lstStyle/>
                    <a:p>
                      <a:pPr algn="ctr"/>
                      <a:r>
                        <a:rPr lang="es-419" b="1" dirty="0" smtClean="0">
                          <a:solidFill>
                            <a:srgbClr val="002060"/>
                          </a:solidFill>
                        </a:rPr>
                        <a:t>Tailandia</a:t>
                      </a:r>
                      <a:endParaRPr lang="es-UY" b="1" dirty="0">
                        <a:solidFill>
                          <a:srgbClr val="002060"/>
                        </a:solidFill>
                      </a:endParaRPr>
                    </a:p>
                  </a:txBody>
                  <a:tcPr/>
                </a:tc>
                <a:tc>
                  <a:txBody>
                    <a:bodyPr/>
                    <a:lstStyle/>
                    <a:p>
                      <a:pPr algn="ctr"/>
                      <a:r>
                        <a:rPr lang="es-419" b="1" dirty="0" smtClean="0">
                          <a:solidFill>
                            <a:srgbClr val="002060"/>
                          </a:solidFill>
                        </a:rPr>
                        <a:t>18</a:t>
                      </a:r>
                      <a:endParaRPr lang="es-UY" b="1" dirty="0">
                        <a:solidFill>
                          <a:srgbClr val="002060"/>
                        </a:solidFill>
                      </a:endParaRPr>
                    </a:p>
                  </a:txBody>
                  <a:tcPr/>
                </a:tc>
                <a:tc>
                  <a:txBody>
                    <a:bodyPr/>
                    <a:lstStyle/>
                    <a:p>
                      <a:pPr algn="ctr"/>
                      <a:r>
                        <a:rPr lang="es-419" dirty="0" smtClean="0"/>
                        <a:t>7</a:t>
                      </a:r>
                      <a:endParaRPr lang="es-UY" dirty="0"/>
                    </a:p>
                  </a:txBody>
                  <a:tcPr/>
                </a:tc>
              </a:tr>
              <a:tr h="368265">
                <a:tc>
                  <a:txBody>
                    <a:bodyPr/>
                    <a:lstStyle/>
                    <a:p>
                      <a:pPr algn="ctr"/>
                      <a:r>
                        <a:rPr lang="es-419" b="0" dirty="0" smtClean="0">
                          <a:solidFill>
                            <a:srgbClr val="002060"/>
                          </a:solidFill>
                        </a:rPr>
                        <a:t>Birmania</a:t>
                      </a:r>
                      <a:endParaRPr lang="es-UY" b="0" dirty="0">
                        <a:solidFill>
                          <a:srgbClr val="002060"/>
                        </a:solidFill>
                      </a:endParaRPr>
                    </a:p>
                  </a:txBody>
                  <a:tcPr/>
                </a:tc>
                <a:tc>
                  <a:txBody>
                    <a:bodyPr/>
                    <a:lstStyle/>
                    <a:p>
                      <a:pPr algn="ctr"/>
                      <a:r>
                        <a:rPr lang="es-419" b="0" dirty="0" smtClean="0">
                          <a:solidFill>
                            <a:srgbClr val="002060"/>
                          </a:solidFill>
                        </a:rPr>
                        <a:t>17</a:t>
                      </a:r>
                      <a:endParaRPr lang="es-UY" b="0" dirty="0">
                        <a:solidFill>
                          <a:srgbClr val="002060"/>
                        </a:solidFill>
                      </a:endParaRPr>
                    </a:p>
                  </a:txBody>
                  <a:tcPr/>
                </a:tc>
                <a:tc>
                  <a:txBody>
                    <a:bodyPr/>
                    <a:lstStyle/>
                    <a:p>
                      <a:pPr algn="ctr"/>
                      <a:r>
                        <a:rPr lang="es-419" b="0" dirty="0" smtClean="0"/>
                        <a:t>8</a:t>
                      </a:r>
                      <a:endParaRPr lang="es-UY" b="0" dirty="0"/>
                    </a:p>
                  </a:txBody>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564040181"/>
              </p:ext>
            </p:extLst>
          </p:nvPr>
        </p:nvGraphicFramePr>
        <p:xfrm>
          <a:off x="2111188" y="2289509"/>
          <a:ext cx="4417830" cy="3872974"/>
        </p:xfrm>
        <a:graphic>
          <a:graphicData uri="http://schemas.openxmlformats.org/drawingml/2006/table">
            <a:tbl>
              <a:tblPr firstRow="1" bandRow="1">
                <a:tableStyleId>{5C22544A-7EE6-4342-B048-85BDC9FD1C3A}</a:tableStyleId>
              </a:tblPr>
              <a:tblGrid>
                <a:gridCol w="1472610"/>
                <a:gridCol w="1479489"/>
                <a:gridCol w="1465731"/>
              </a:tblGrid>
              <a:tr h="865088">
                <a:tc>
                  <a:txBody>
                    <a:bodyPr/>
                    <a:lstStyle/>
                    <a:p>
                      <a:pPr algn="ctr"/>
                      <a:endParaRPr lang="es-419" dirty="0" smtClean="0"/>
                    </a:p>
                    <a:p>
                      <a:pPr algn="ctr"/>
                      <a:r>
                        <a:rPr lang="es-419" dirty="0" smtClean="0"/>
                        <a:t>País</a:t>
                      </a:r>
                    </a:p>
                    <a:p>
                      <a:pPr algn="ctr"/>
                      <a:endParaRPr lang="es-UY" dirty="0"/>
                    </a:p>
                  </a:txBody>
                  <a:tcPr anchor="ctr"/>
                </a:tc>
                <a:tc>
                  <a:txBody>
                    <a:bodyPr/>
                    <a:lstStyle/>
                    <a:p>
                      <a:pPr algn="ctr"/>
                      <a:r>
                        <a:rPr lang="es-419" dirty="0" smtClean="0"/>
                        <a:t>Millones de toneladas</a:t>
                      </a:r>
                      <a:endParaRPr lang="es-UY" dirty="0"/>
                    </a:p>
                  </a:txBody>
                  <a:tcPr anchor="ctr"/>
                </a:tc>
                <a:tc>
                  <a:txBody>
                    <a:bodyPr/>
                    <a:lstStyle/>
                    <a:p>
                      <a:pPr algn="ctr"/>
                      <a:r>
                        <a:rPr lang="es-419" dirty="0" smtClean="0"/>
                        <a:t>Ranking</a:t>
                      </a:r>
                      <a:endParaRPr lang="es-UY" dirty="0"/>
                    </a:p>
                  </a:txBody>
                  <a:tcPr anchor="ctr"/>
                </a:tc>
              </a:tr>
              <a:tr h="398254">
                <a:tc>
                  <a:txBody>
                    <a:bodyPr/>
                    <a:lstStyle/>
                    <a:p>
                      <a:pPr algn="ctr"/>
                      <a:r>
                        <a:rPr lang="es-419" b="1" dirty="0" smtClean="0">
                          <a:solidFill>
                            <a:srgbClr val="002060"/>
                          </a:solidFill>
                        </a:rPr>
                        <a:t>Tailandia</a:t>
                      </a:r>
                      <a:endParaRPr lang="es-UY" b="1" dirty="0">
                        <a:solidFill>
                          <a:srgbClr val="002060"/>
                        </a:solidFill>
                      </a:endParaRPr>
                    </a:p>
                  </a:txBody>
                  <a:tcPr anchor="ctr"/>
                </a:tc>
                <a:tc>
                  <a:txBody>
                    <a:bodyPr/>
                    <a:lstStyle/>
                    <a:p>
                      <a:pPr algn="ctr"/>
                      <a:r>
                        <a:rPr lang="es-419" b="1" dirty="0" smtClean="0">
                          <a:solidFill>
                            <a:srgbClr val="002060"/>
                          </a:solidFill>
                        </a:rPr>
                        <a:t>18</a:t>
                      </a:r>
                      <a:endParaRPr lang="es-UY" b="1" dirty="0">
                        <a:solidFill>
                          <a:srgbClr val="002060"/>
                        </a:solidFill>
                      </a:endParaRPr>
                    </a:p>
                  </a:txBody>
                  <a:tcPr anchor="ctr"/>
                </a:tc>
                <a:tc>
                  <a:txBody>
                    <a:bodyPr/>
                    <a:lstStyle/>
                    <a:p>
                      <a:pPr algn="ctr"/>
                      <a:r>
                        <a:rPr lang="es-419" dirty="0" smtClean="0"/>
                        <a:t>1</a:t>
                      </a:r>
                      <a:endParaRPr lang="es-UY" dirty="0"/>
                    </a:p>
                  </a:txBody>
                  <a:tcPr anchor="ctr"/>
                </a:tc>
              </a:tr>
              <a:tr h="346035">
                <a:tc>
                  <a:txBody>
                    <a:bodyPr/>
                    <a:lstStyle/>
                    <a:p>
                      <a:pPr algn="ctr"/>
                      <a:r>
                        <a:rPr lang="es-419" b="1" dirty="0" smtClean="0">
                          <a:solidFill>
                            <a:srgbClr val="002060"/>
                          </a:solidFill>
                        </a:rPr>
                        <a:t>India</a:t>
                      </a:r>
                    </a:p>
                  </a:txBody>
                  <a:tcPr anchor="ctr"/>
                </a:tc>
                <a:tc>
                  <a:txBody>
                    <a:bodyPr/>
                    <a:lstStyle/>
                    <a:p>
                      <a:pPr algn="ctr"/>
                      <a:r>
                        <a:rPr lang="es-419" b="1" dirty="0" smtClean="0">
                          <a:solidFill>
                            <a:srgbClr val="002060"/>
                          </a:solidFill>
                        </a:rPr>
                        <a:t>15</a:t>
                      </a:r>
                      <a:endParaRPr lang="es-UY" b="1" dirty="0">
                        <a:solidFill>
                          <a:srgbClr val="002060"/>
                        </a:solidFill>
                      </a:endParaRPr>
                    </a:p>
                  </a:txBody>
                  <a:tcPr anchor="ctr"/>
                </a:tc>
                <a:tc>
                  <a:txBody>
                    <a:bodyPr/>
                    <a:lstStyle/>
                    <a:p>
                      <a:pPr algn="ctr"/>
                      <a:r>
                        <a:rPr lang="es-419" dirty="0" smtClean="0"/>
                        <a:t>2</a:t>
                      </a:r>
                      <a:endParaRPr lang="es-UY" dirty="0"/>
                    </a:p>
                  </a:txBody>
                  <a:tcPr anchor="ctr"/>
                </a:tc>
              </a:tr>
              <a:tr h="359713">
                <a:tc>
                  <a:txBody>
                    <a:bodyPr/>
                    <a:lstStyle/>
                    <a:p>
                      <a:pPr algn="ctr"/>
                      <a:r>
                        <a:rPr lang="es-419" b="1" dirty="0" smtClean="0">
                          <a:solidFill>
                            <a:srgbClr val="002060"/>
                          </a:solidFill>
                        </a:rPr>
                        <a:t>Vietnam</a:t>
                      </a:r>
                      <a:endParaRPr lang="es-UY" b="1" dirty="0">
                        <a:solidFill>
                          <a:srgbClr val="002060"/>
                        </a:solidFill>
                      </a:endParaRPr>
                    </a:p>
                  </a:txBody>
                  <a:tcPr anchor="ctr"/>
                </a:tc>
                <a:tc>
                  <a:txBody>
                    <a:bodyPr/>
                    <a:lstStyle/>
                    <a:p>
                      <a:pPr algn="ctr"/>
                      <a:r>
                        <a:rPr lang="es-419" b="1" dirty="0" smtClean="0">
                          <a:solidFill>
                            <a:srgbClr val="002060"/>
                          </a:solidFill>
                        </a:rPr>
                        <a:t>10.5</a:t>
                      </a:r>
                      <a:endParaRPr lang="es-UY" b="1" dirty="0">
                        <a:solidFill>
                          <a:srgbClr val="002060"/>
                        </a:solidFill>
                      </a:endParaRPr>
                    </a:p>
                  </a:txBody>
                  <a:tcPr anchor="ctr"/>
                </a:tc>
                <a:tc>
                  <a:txBody>
                    <a:bodyPr/>
                    <a:lstStyle/>
                    <a:p>
                      <a:pPr algn="ctr"/>
                      <a:r>
                        <a:rPr lang="es-419" dirty="0" smtClean="0"/>
                        <a:t>3</a:t>
                      </a:r>
                      <a:endParaRPr lang="es-UY" dirty="0"/>
                    </a:p>
                  </a:txBody>
                  <a:tcPr anchor="ctr"/>
                </a:tc>
              </a:tr>
              <a:tr h="346035">
                <a:tc>
                  <a:txBody>
                    <a:bodyPr/>
                    <a:lstStyle/>
                    <a:p>
                      <a:pPr algn="ctr"/>
                      <a:r>
                        <a:rPr lang="es-419" dirty="0" smtClean="0"/>
                        <a:t>Pakistán</a:t>
                      </a:r>
                      <a:endParaRPr lang="es-UY" dirty="0"/>
                    </a:p>
                  </a:txBody>
                  <a:tcPr anchor="ctr"/>
                </a:tc>
                <a:tc>
                  <a:txBody>
                    <a:bodyPr/>
                    <a:lstStyle/>
                    <a:p>
                      <a:pPr algn="ctr"/>
                      <a:r>
                        <a:rPr lang="es-419" dirty="0" smtClean="0"/>
                        <a:t>6.5</a:t>
                      </a:r>
                      <a:endParaRPr lang="es-UY" dirty="0"/>
                    </a:p>
                  </a:txBody>
                  <a:tcPr anchor="ctr"/>
                </a:tc>
                <a:tc>
                  <a:txBody>
                    <a:bodyPr/>
                    <a:lstStyle/>
                    <a:p>
                      <a:pPr algn="ctr"/>
                      <a:r>
                        <a:rPr lang="es-419" dirty="0" smtClean="0"/>
                        <a:t>4</a:t>
                      </a:r>
                      <a:endParaRPr lang="es-UY" dirty="0"/>
                    </a:p>
                  </a:txBody>
                  <a:tcPr anchor="ctr"/>
                </a:tc>
              </a:tr>
              <a:tr h="346866">
                <a:tc>
                  <a:txBody>
                    <a:bodyPr/>
                    <a:lstStyle/>
                    <a:p>
                      <a:pPr algn="ctr"/>
                      <a:r>
                        <a:rPr lang="es-419" dirty="0" smtClean="0"/>
                        <a:t>USA</a:t>
                      </a:r>
                      <a:endParaRPr lang="es-UY" dirty="0"/>
                    </a:p>
                  </a:txBody>
                  <a:tcPr anchor="ctr"/>
                </a:tc>
                <a:tc>
                  <a:txBody>
                    <a:bodyPr/>
                    <a:lstStyle/>
                    <a:p>
                      <a:pPr algn="ctr"/>
                      <a:r>
                        <a:rPr lang="es-419" dirty="0" smtClean="0"/>
                        <a:t>4.5</a:t>
                      </a:r>
                      <a:endParaRPr lang="es-UY" dirty="0"/>
                    </a:p>
                  </a:txBody>
                  <a:tcPr anchor="ctr"/>
                </a:tc>
                <a:tc>
                  <a:txBody>
                    <a:bodyPr/>
                    <a:lstStyle/>
                    <a:p>
                      <a:pPr algn="ctr"/>
                      <a:r>
                        <a:rPr lang="es-419" dirty="0" smtClean="0"/>
                        <a:t>5</a:t>
                      </a:r>
                      <a:endParaRPr lang="es-UY" dirty="0"/>
                    </a:p>
                  </a:txBody>
                  <a:tcPr anchor="ctr"/>
                </a:tc>
              </a:tr>
              <a:tr h="346035">
                <a:tc>
                  <a:txBody>
                    <a:bodyPr/>
                    <a:lstStyle/>
                    <a:p>
                      <a:pPr algn="ctr"/>
                      <a:r>
                        <a:rPr lang="es-419" dirty="0" err="1" smtClean="0"/>
                        <a:t>Burma</a:t>
                      </a:r>
                      <a:endParaRPr lang="es-UY" dirty="0"/>
                    </a:p>
                  </a:txBody>
                  <a:tcPr anchor="ctr"/>
                </a:tc>
                <a:tc>
                  <a:txBody>
                    <a:bodyPr/>
                    <a:lstStyle/>
                    <a:p>
                      <a:pPr algn="ctr"/>
                      <a:r>
                        <a:rPr lang="es-419" dirty="0" smtClean="0"/>
                        <a:t>2.7</a:t>
                      </a:r>
                      <a:endParaRPr lang="es-UY" dirty="0"/>
                    </a:p>
                  </a:txBody>
                  <a:tcPr anchor="ctr"/>
                </a:tc>
                <a:tc>
                  <a:txBody>
                    <a:bodyPr/>
                    <a:lstStyle/>
                    <a:p>
                      <a:pPr algn="ctr"/>
                      <a:r>
                        <a:rPr lang="es-419" dirty="0" smtClean="0"/>
                        <a:t>6</a:t>
                      </a:r>
                      <a:endParaRPr lang="es-UY" dirty="0"/>
                    </a:p>
                  </a:txBody>
                  <a:tcPr anchor="ctr"/>
                </a:tc>
              </a:tr>
              <a:tr h="346035">
                <a:tc>
                  <a:txBody>
                    <a:bodyPr/>
                    <a:lstStyle/>
                    <a:p>
                      <a:pPr algn="ctr"/>
                      <a:r>
                        <a:rPr lang="es-419" b="0" dirty="0" smtClean="0">
                          <a:solidFill>
                            <a:schemeClr val="tx1"/>
                          </a:solidFill>
                        </a:rPr>
                        <a:t>Camboya</a:t>
                      </a:r>
                      <a:endParaRPr lang="es-UY" b="0" dirty="0">
                        <a:solidFill>
                          <a:schemeClr val="tx1"/>
                        </a:solidFill>
                      </a:endParaRPr>
                    </a:p>
                  </a:txBody>
                  <a:tcPr anchor="ctr"/>
                </a:tc>
                <a:tc>
                  <a:txBody>
                    <a:bodyPr/>
                    <a:lstStyle/>
                    <a:p>
                      <a:pPr algn="ctr"/>
                      <a:r>
                        <a:rPr lang="es-419" b="0" dirty="0" smtClean="0">
                          <a:solidFill>
                            <a:schemeClr val="tx1"/>
                          </a:solidFill>
                        </a:rPr>
                        <a:t>2</a:t>
                      </a:r>
                      <a:endParaRPr lang="es-UY" b="0" dirty="0">
                        <a:solidFill>
                          <a:schemeClr val="tx1"/>
                        </a:solidFill>
                      </a:endParaRPr>
                    </a:p>
                  </a:txBody>
                  <a:tcPr anchor="ctr"/>
                </a:tc>
                <a:tc>
                  <a:txBody>
                    <a:bodyPr/>
                    <a:lstStyle/>
                    <a:p>
                      <a:pPr algn="ctr"/>
                      <a:r>
                        <a:rPr lang="es-419" b="0" dirty="0" smtClean="0">
                          <a:solidFill>
                            <a:schemeClr val="tx1"/>
                          </a:solidFill>
                        </a:rPr>
                        <a:t>7</a:t>
                      </a:r>
                      <a:endParaRPr lang="es-UY" b="0" dirty="0">
                        <a:solidFill>
                          <a:schemeClr val="tx1"/>
                        </a:solidFill>
                      </a:endParaRPr>
                    </a:p>
                  </a:txBody>
                  <a:tcPr anchor="ctr"/>
                </a:tc>
              </a:tr>
              <a:tr h="346035">
                <a:tc>
                  <a:txBody>
                    <a:bodyPr/>
                    <a:lstStyle/>
                    <a:p>
                      <a:pPr algn="ctr"/>
                      <a:r>
                        <a:rPr lang="es-419" b="1" dirty="0" smtClean="0">
                          <a:solidFill>
                            <a:srgbClr val="FF0000"/>
                          </a:solidFill>
                        </a:rPr>
                        <a:t>Uruguay</a:t>
                      </a:r>
                      <a:endParaRPr lang="es-UY" b="1" dirty="0">
                        <a:solidFill>
                          <a:srgbClr val="FF0000"/>
                        </a:solidFill>
                      </a:endParaRPr>
                    </a:p>
                  </a:txBody>
                  <a:tcPr anchor="ctr"/>
                </a:tc>
                <a:tc>
                  <a:txBody>
                    <a:bodyPr/>
                    <a:lstStyle/>
                    <a:p>
                      <a:pPr algn="ctr"/>
                      <a:r>
                        <a:rPr lang="es-419" b="1" dirty="0" smtClean="0">
                          <a:solidFill>
                            <a:srgbClr val="FF0000"/>
                          </a:solidFill>
                        </a:rPr>
                        <a:t>1.6</a:t>
                      </a:r>
                      <a:endParaRPr lang="es-UY" b="1" dirty="0">
                        <a:solidFill>
                          <a:srgbClr val="FF0000"/>
                        </a:solidFill>
                      </a:endParaRPr>
                    </a:p>
                  </a:txBody>
                  <a:tcPr anchor="ctr"/>
                </a:tc>
                <a:tc>
                  <a:txBody>
                    <a:bodyPr/>
                    <a:lstStyle/>
                    <a:p>
                      <a:pPr algn="ctr"/>
                      <a:r>
                        <a:rPr lang="es-419" b="1" dirty="0" smtClean="0">
                          <a:solidFill>
                            <a:srgbClr val="FF0000"/>
                          </a:solidFill>
                        </a:rPr>
                        <a:t>8</a:t>
                      </a:r>
                      <a:endParaRPr lang="es-UY" b="1" dirty="0">
                        <a:solidFill>
                          <a:srgbClr val="FF0000"/>
                        </a:solidFill>
                      </a:endParaRPr>
                    </a:p>
                  </a:txBody>
                  <a:tcPr anchor="ctr"/>
                </a:tc>
              </a:tr>
            </a:tbl>
          </a:graphicData>
        </a:graphic>
      </p:graphicFrame>
    </p:spTree>
    <p:extLst>
      <p:ext uri="{BB962C8B-B14F-4D97-AF65-F5344CB8AC3E}">
        <p14:creationId xmlns:p14="http://schemas.microsoft.com/office/powerpoint/2010/main" val="29818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282388"/>
            <a:ext cx="8915399" cy="1358153"/>
          </a:xfrm>
        </p:spPr>
        <p:txBody>
          <a:bodyPr>
            <a:normAutofit fontScale="90000"/>
          </a:bodyPr>
          <a:lstStyle/>
          <a:p>
            <a:r>
              <a:rPr lang="es-419" dirty="0" smtClean="0"/>
              <a:t/>
            </a:r>
            <a:br>
              <a:rPr lang="es-419" dirty="0" smtClean="0"/>
            </a:br>
            <a:r>
              <a:rPr lang="es-419" dirty="0" smtClean="0"/>
              <a:t>Principales características:</a:t>
            </a:r>
            <a:br>
              <a:rPr lang="es-419" dirty="0" smtClean="0"/>
            </a:br>
            <a:endParaRPr lang="es-UY" dirty="0"/>
          </a:p>
        </p:txBody>
      </p:sp>
      <p:sp>
        <p:nvSpPr>
          <p:cNvPr id="3" name="Marcador de texto 2"/>
          <p:cNvSpPr>
            <a:spLocks noGrp="1"/>
          </p:cNvSpPr>
          <p:nvPr>
            <p:ph type="body" idx="1"/>
          </p:nvPr>
        </p:nvSpPr>
        <p:spPr>
          <a:xfrm>
            <a:off x="2589212" y="1640541"/>
            <a:ext cx="8915399" cy="4504765"/>
          </a:xfrm>
        </p:spPr>
        <p:txBody>
          <a:bodyPr/>
          <a:lstStyle/>
          <a:p>
            <a:r>
              <a:rPr lang="es-419" dirty="0" smtClean="0"/>
              <a:t>El 90% del arroz del mundo se produce y se consume en Asia.</a:t>
            </a:r>
          </a:p>
          <a:p>
            <a:r>
              <a:rPr lang="es-419" dirty="0" smtClean="0"/>
              <a:t>El comercio es el 9% de la producción.</a:t>
            </a:r>
          </a:p>
          <a:p>
            <a:r>
              <a:rPr lang="es-419" dirty="0" smtClean="0"/>
              <a:t>Los grandes exportadores son los grandes productores y consumidores.</a:t>
            </a:r>
          </a:p>
          <a:p>
            <a:r>
              <a:rPr lang="es-419" dirty="0" smtClean="0"/>
              <a:t>El arroz es el principal alimento de la población en estos países de Asia.</a:t>
            </a:r>
          </a:p>
          <a:p>
            <a:r>
              <a:rPr lang="es-419" dirty="0" smtClean="0"/>
              <a:t>Es un cultivo que permite proveer de alimento a un mayor número de personas por unidad de superficie que otros cereales.</a:t>
            </a:r>
          </a:p>
          <a:p>
            <a:r>
              <a:rPr lang="es-419" dirty="0" smtClean="0"/>
              <a:t>No tiene sustituto por razones culturales.</a:t>
            </a:r>
          </a:p>
          <a:p>
            <a:r>
              <a:rPr lang="es-419" dirty="0" smtClean="0"/>
              <a:t>Autoabastecimiento prioritario.</a:t>
            </a:r>
          </a:p>
          <a:p>
            <a:r>
              <a:rPr lang="es-419" dirty="0" smtClean="0"/>
              <a:t>En países desarrollados el objetivo es asegurar condiciones económicas y estabilidad a los productores.</a:t>
            </a:r>
            <a:endParaRPr lang="es-UY" dirty="0"/>
          </a:p>
        </p:txBody>
      </p:sp>
    </p:spTree>
    <p:extLst>
      <p:ext uri="{BB962C8B-B14F-4D97-AF65-F5344CB8AC3E}">
        <p14:creationId xmlns:p14="http://schemas.microsoft.com/office/powerpoint/2010/main" val="48198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8"/>
            <a:ext cx="3845858" cy="976312"/>
          </a:xfrm>
        </p:spPr>
        <p:txBody>
          <a:bodyPr/>
          <a:lstStyle/>
          <a:p>
            <a:r>
              <a:rPr lang="es-419" sz="4000" dirty="0" smtClean="0"/>
              <a:t>URUGUAY</a:t>
            </a:r>
            <a:r>
              <a:rPr lang="es-419" dirty="0" smtClean="0"/>
              <a:t> </a:t>
            </a:r>
            <a:endParaRPr lang="es-UY" dirty="0"/>
          </a:p>
        </p:txBody>
      </p:sp>
      <p:sp>
        <p:nvSpPr>
          <p:cNvPr id="10" name="Marcador de contenido 9"/>
          <p:cNvSpPr>
            <a:spLocks noGrp="1"/>
          </p:cNvSpPr>
          <p:nvPr>
            <p:ph idx="1"/>
          </p:nvPr>
        </p:nvSpPr>
        <p:spPr>
          <a:xfrm>
            <a:off x="1253470" y="2218765"/>
            <a:ext cx="5181600" cy="3334870"/>
          </a:xfrm>
        </p:spPr>
        <p:txBody>
          <a:bodyPr/>
          <a:lstStyle/>
          <a:p>
            <a:r>
              <a:rPr lang="es-419" sz="3200" dirty="0" smtClean="0"/>
              <a:t>Valor de exportaciones </a:t>
            </a:r>
          </a:p>
          <a:p>
            <a:endParaRPr lang="es-419" dirty="0"/>
          </a:p>
          <a:p>
            <a:r>
              <a:rPr lang="es-419" sz="3200" dirty="0" smtClean="0">
                <a:solidFill>
                  <a:srgbClr val="FF0000"/>
                </a:solidFill>
              </a:rPr>
              <a:t>483 millones U$S/año</a:t>
            </a:r>
          </a:p>
          <a:p>
            <a:r>
              <a:rPr lang="es-419" sz="3200" dirty="0" smtClean="0">
                <a:solidFill>
                  <a:srgbClr val="FF0000"/>
                </a:solidFill>
              </a:rPr>
              <a:t>58 destinos</a:t>
            </a:r>
          </a:p>
          <a:p>
            <a:pPr marL="0" indent="0">
              <a:buNone/>
            </a:pPr>
            <a:endParaRPr lang="es-UY" sz="3200" dirty="0">
              <a:solidFill>
                <a:srgbClr val="FF0000"/>
              </a:solidFill>
            </a:endParaRPr>
          </a:p>
        </p:txBody>
      </p:sp>
      <p:sp>
        <p:nvSpPr>
          <p:cNvPr id="5" name="Marcador de texto 4"/>
          <p:cNvSpPr>
            <a:spLocks noGrp="1"/>
          </p:cNvSpPr>
          <p:nvPr>
            <p:ph type="body" sz="half" idx="2"/>
          </p:nvPr>
        </p:nvSpPr>
        <p:spPr/>
        <p:txBody>
          <a:bodyPr/>
          <a:lstStyle/>
          <a:p>
            <a:endParaRPr lang="es-419" dirty="0" smtClean="0"/>
          </a:p>
          <a:p>
            <a:endParaRPr lang="es-419" dirty="0"/>
          </a:p>
          <a:p>
            <a:endParaRPr lang="es-419" dirty="0" smtClean="0"/>
          </a:p>
          <a:p>
            <a:endParaRPr lang="es-UY" dirty="0"/>
          </a:p>
        </p:txBody>
      </p:sp>
      <p:sp>
        <p:nvSpPr>
          <p:cNvPr id="8" name="Marcador de contenido 7"/>
          <p:cNvSpPr>
            <a:spLocks noGrp="1"/>
          </p:cNvSpPr>
          <p:nvPr>
            <p:ph sz="quarter" idx="4294967295"/>
          </p:nvPr>
        </p:nvSpPr>
        <p:spPr>
          <a:xfrm>
            <a:off x="7140669" y="1516062"/>
            <a:ext cx="4338637" cy="608573"/>
          </a:xfrm>
        </p:spPr>
        <p:txBody>
          <a:bodyPr>
            <a:normAutofit/>
          </a:bodyPr>
          <a:lstStyle/>
          <a:p>
            <a:r>
              <a:rPr lang="es-419" sz="3200" dirty="0" smtClean="0"/>
              <a:t>Destino </a:t>
            </a:r>
          </a:p>
          <a:p>
            <a:pPr marL="0" indent="0">
              <a:buNone/>
            </a:pPr>
            <a:endParaRPr lang="es-UY" sz="3200" dirty="0"/>
          </a:p>
        </p:txBody>
      </p:sp>
      <p:graphicFrame>
        <p:nvGraphicFramePr>
          <p:cNvPr id="11" name="Tabla 10"/>
          <p:cNvGraphicFramePr>
            <a:graphicFrameLocks noGrp="1"/>
          </p:cNvGraphicFramePr>
          <p:nvPr>
            <p:extLst>
              <p:ext uri="{D42A27DB-BD31-4B8C-83A1-F6EECF244321}">
                <p14:modId xmlns:p14="http://schemas.microsoft.com/office/powerpoint/2010/main" val="3671274526"/>
              </p:ext>
            </p:extLst>
          </p:nvPr>
        </p:nvGraphicFramePr>
        <p:xfrm>
          <a:off x="7140669" y="2286896"/>
          <a:ext cx="3514776" cy="3093720"/>
        </p:xfrm>
        <a:graphic>
          <a:graphicData uri="http://schemas.openxmlformats.org/drawingml/2006/table">
            <a:tbl>
              <a:tblPr firstRow="1" bandRow="1">
                <a:tableStyleId>{5C22544A-7EE6-4342-B048-85BDC9FD1C3A}</a:tableStyleId>
              </a:tblPr>
              <a:tblGrid>
                <a:gridCol w="1757388"/>
                <a:gridCol w="1757388"/>
              </a:tblGrid>
              <a:tr h="533400">
                <a:tc>
                  <a:txBody>
                    <a:bodyPr/>
                    <a:lstStyle/>
                    <a:p>
                      <a:pPr algn="ctr"/>
                      <a:r>
                        <a:rPr lang="es-419" dirty="0" smtClean="0"/>
                        <a:t>País</a:t>
                      </a:r>
                      <a:endParaRPr lang="es-UY" dirty="0"/>
                    </a:p>
                  </a:txBody>
                  <a:tcPr/>
                </a:tc>
                <a:tc>
                  <a:txBody>
                    <a:bodyPr/>
                    <a:lstStyle/>
                    <a:p>
                      <a:pPr algn="ctr"/>
                      <a:r>
                        <a:rPr lang="es-419" dirty="0" smtClean="0"/>
                        <a:t>%</a:t>
                      </a:r>
                      <a:endParaRPr lang="es-UY" dirty="0"/>
                    </a:p>
                  </a:txBody>
                  <a:tcPr/>
                </a:tc>
              </a:tr>
              <a:tr h="304801">
                <a:tc>
                  <a:txBody>
                    <a:bodyPr/>
                    <a:lstStyle/>
                    <a:p>
                      <a:pPr algn="ctr"/>
                      <a:r>
                        <a:rPr lang="es-419" dirty="0" smtClean="0"/>
                        <a:t>IRAQ</a:t>
                      </a:r>
                      <a:endParaRPr lang="es-UY" dirty="0"/>
                    </a:p>
                  </a:txBody>
                  <a:tcPr/>
                </a:tc>
                <a:tc>
                  <a:txBody>
                    <a:bodyPr/>
                    <a:lstStyle/>
                    <a:p>
                      <a:pPr algn="ctr"/>
                      <a:r>
                        <a:rPr lang="es-419" dirty="0" smtClean="0"/>
                        <a:t>46</a:t>
                      </a:r>
                      <a:endParaRPr lang="es-UY" dirty="0"/>
                    </a:p>
                  </a:txBody>
                  <a:tcPr/>
                </a:tc>
              </a:tr>
              <a:tr h="304801">
                <a:tc>
                  <a:txBody>
                    <a:bodyPr/>
                    <a:lstStyle/>
                    <a:p>
                      <a:pPr algn="ctr"/>
                      <a:r>
                        <a:rPr lang="es-419" dirty="0" smtClean="0"/>
                        <a:t>PERÚ</a:t>
                      </a:r>
                      <a:endParaRPr lang="es-UY" dirty="0"/>
                    </a:p>
                  </a:txBody>
                  <a:tcPr/>
                </a:tc>
                <a:tc>
                  <a:txBody>
                    <a:bodyPr/>
                    <a:lstStyle/>
                    <a:p>
                      <a:pPr algn="ctr"/>
                      <a:r>
                        <a:rPr lang="es-419" dirty="0" smtClean="0"/>
                        <a:t>25</a:t>
                      </a:r>
                      <a:endParaRPr lang="es-UY" dirty="0"/>
                    </a:p>
                  </a:txBody>
                  <a:tcPr/>
                </a:tc>
              </a:tr>
              <a:tr h="304801">
                <a:tc>
                  <a:txBody>
                    <a:bodyPr/>
                    <a:lstStyle/>
                    <a:p>
                      <a:pPr algn="ctr"/>
                      <a:r>
                        <a:rPr lang="es-419" dirty="0" smtClean="0"/>
                        <a:t>MEXICO</a:t>
                      </a:r>
                      <a:endParaRPr lang="es-UY" dirty="0"/>
                    </a:p>
                  </a:txBody>
                  <a:tcPr/>
                </a:tc>
                <a:tc>
                  <a:txBody>
                    <a:bodyPr/>
                    <a:lstStyle/>
                    <a:p>
                      <a:pPr algn="ctr"/>
                      <a:r>
                        <a:rPr lang="es-419" dirty="0" smtClean="0"/>
                        <a:t>9</a:t>
                      </a:r>
                      <a:endParaRPr lang="es-UY" dirty="0"/>
                    </a:p>
                  </a:txBody>
                  <a:tcPr/>
                </a:tc>
              </a:tr>
              <a:tr h="304801">
                <a:tc>
                  <a:txBody>
                    <a:bodyPr/>
                    <a:lstStyle/>
                    <a:p>
                      <a:pPr algn="ctr"/>
                      <a:r>
                        <a:rPr lang="es-419" dirty="0" smtClean="0"/>
                        <a:t>EUROPA</a:t>
                      </a:r>
                      <a:endParaRPr lang="es-UY" dirty="0"/>
                    </a:p>
                  </a:txBody>
                  <a:tcPr/>
                </a:tc>
                <a:tc>
                  <a:txBody>
                    <a:bodyPr/>
                    <a:lstStyle/>
                    <a:p>
                      <a:pPr algn="ctr"/>
                      <a:r>
                        <a:rPr lang="es-419" dirty="0" smtClean="0"/>
                        <a:t>7</a:t>
                      </a:r>
                      <a:endParaRPr lang="es-UY" dirty="0"/>
                    </a:p>
                  </a:txBody>
                  <a:tcPr/>
                </a:tc>
              </a:tr>
              <a:tr h="304801">
                <a:tc>
                  <a:txBody>
                    <a:bodyPr/>
                    <a:lstStyle/>
                    <a:p>
                      <a:pPr algn="ctr"/>
                      <a:r>
                        <a:rPr lang="es-419" dirty="0" smtClean="0"/>
                        <a:t>BRASIL</a:t>
                      </a:r>
                      <a:endParaRPr lang="es-UY" dirty="0"/>
                    </a:p>
                  </a:txBody>
                  <a:tcPr/>
                </a:tc>
                <a:tc>
                  <a:txBody>
                    <a:bodyPr/>
                    <a:lstStyle/>
                    <a:p>
                      <a:pPr algn="ctr"/>
                      <a:r>
                        <a:rPr lang="es-419" dirty="0" smtClean="0"/>
                        <a:t>6</a:t>
                      </a:r>
                      <a:endParaRPr lang="es-UY" dirty="0"/>
                    </a:p>
                  </a:txBody>
                  <a:tcPr/>
                </a:tc>
              </a:tr>
              <a:tr h="304801">
                <a:tc>
                  <a:txBody>
                    <a:bodyPr/>
                    <a:lstStyle/>
                    <a:p>
                      <a:pPr algn="ctr"/>
                      <a:r>
                        <a:rPr lang="es-419" dirty="0" smtClean="0"/>
                        <a:t>OTROS</a:t>
                      </a:r>
                      <a:endParaRPr lang="es-UY" dirty="0"/>
                    </a:p>
                  </a:txBody>
                  <a:tcPr/>
                </a:tc>
                <a:tc>
                  <a:txBody>
                    <a:bodyPr/>
                    <a:lstStyle/>
                    <a:p>
                      <a:pPr algn="ctr"/>
                      <a:r>
                        <a:rPr lang="es-419" dirty="0" smtClean="0"/>
                        <a:t>7</a:t>
                      </a:r>
                      <a:endParaRPr lang="es-UY" dirty="0"/>
                    </a:p>
                  </a:txBody>
                  <a:tcPr/>
                </a:tc>
              </a:tr>
              <a:tr h="304801">
                <a:tc>
                  <a:txBody>
                    <a:bodyPr/>
                    <a:lstStyle/>
                    <a:p>
                      <a:pPr algn="ctr"/>
                      <a:r>
                        <a:rPr lang="es-419" b="1" dirty="0" smtClean="0"/>
                        <a:t>TOTAL</a:t>
                      </a:r>
                      <a:endParaRPr lang="es-UY" b="1" dirty="0"/>
                    </a:p>
                  </a:txBody>
                  <a:tcPr/>
                </a:tc>
                <a:tc>
                  <a:txBody>
                    <a:bodyPr/>
                    <a:lstStyle/>
                    <a:p>
                      <a:pPr algn="ctr"/>
                      <a:r>
                        <a:rPr lang="es-419" b="1" dirty="0" smtClean="0"/>
                        <a:t>100</a:t>
                      </a:r>
                      <a:endParaRPr lang="es-UY" b="1" dirty="0"/>
                    </a:p>
                  </a:txBody>
                  <a:tcPr/>
                </a:tc>
              </a:tr>
            </a:tbl>
          </a:graphicData>
        </a:graphic>
      </p:graphicFrame>
    </p:spTree>
    <p:extLst>
      <p:ext uri="{BB962C8B-B14F-4D97-AF65-F5344CB8AC3E}">
        <p14:creationId xmlns:p14="http://schemas.microsoft.com/office/powerpoint/2010/main" val="87028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272553" y="242048"/>
            <a:ext cx="9232059" cy="779928"/>
          </a:xfrm>
        </p:spPr>
        <p:txBody>
          <a:bodyPr>
            <a:normAutofit fontScale="90000"/>
          </a:bodyPr>
          <a:lstStyle/>
          <a:p>
            <a:r>
              <a:rPr lang="es-419" dirty="0" smtClean="0"/>
              <a:t>¿Cómo compiten nuestros competidores?</a:t>
            </a:r>
            <a:endParaRPr lang="es-UY"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355040299"/>
              </p:ext>
            </p:extLst>
          </p:nvPr>
        </p:nvGraphicFramePr>
        <p:xfrm>
          <a:off x="2602660" y="1277305"/>
          <a:ext cx="7200246" cy="5200176"/>
        </p:xfrm>
        <a:graphic>
          <a:graphicData uri="http://schemas.openxmlformats.org/drawingml/2006/table">
            <a:tbl>
              <a:tblPr firstRow="1" bandRow="1">
                <a:tableStyleId>{5C22544A-7EE6-4342-B048-85BDC9FD1C3A}</a:tableStyleId>
              </a:tblPr>
              <a:tblGrid>
                <a:gridCol w="2147418"/>
                <a:gridCol w="2530784"/>
                <a:gridCol w="2522044"/>
              </a:tblGrid>
              <a:tr h="368197">
                <a:tc>
                  <a:txBody>
                    <a:bodyPr/>
                    <a:lstStyle/>
                    <a:p>
                      <a:r>
                        <a:rPr lang="es-419" dirty="0" smtClean="0"/>
                        <a:t>CLIENTE</a:t>
                      </a:r>
                      <a:endParaRPr lang="es-UY" dirty="0"/>
                    </a:p>
                  </a:txBody>
                  <a:tcPr/>
                </a:tc>
                <a:tc>
                  <a:txBody>
                    <a:bodyPr/>
                    <a:lstStyle/>
                    <a:p>
                      <a:r>
                        <a:rPr lang="es-419" dirty="0" smtClean="0"/>
                        <a:t>PAÍS</a:t>
                      </a:r>
                      <a:r>
                        <a:rPr lang="es-419" baseline="0" dirty="0" smtClean="0"/>
                        <a:t> COMPETIDOR</a:t>
                      </a:r>
                      <a:endParaRPr lang="es-UY" dirty="0"/>
                    </a:p>
                  </a:txBody>
                  <a:tcPr/>
                </a:tc>
                <a:tc>
                  <a:txBody>
                    <a:bodyPr/>
                    <a:lstStyle/>
                    <a:p>
                      <a:r>
                        <a:rPr lang="es-419" dirty="0" smtClean="0"/>
                        <a:t>JUGADOR ESTRELLA</a:t>
                      </a:r>
                      <a:endParaRPr lang="es-UY" dirty="0"/>
                    </a:p>
                  </a:txBody>
                  <a:tcPr/>
                </a:tc>
              </a:tr>
              <a:tr h="368197">
                <a:tc rowSpan="4">
                  <a:txBody>
                    <a:bodyPr/>
                    <a:lstStyle/>
                    <a:p>
                      <a:r>
                        <a:rPr lang="es-419" sz="2400" b="1" dirty="0" smtClean="0"/>
                        <a:t>     IRAQ</a:t>
                      </a:r>
                      <a:endParaRPr lang="es-UY" sz="2400" b="1" dirty="0"/>
                    </a:p>
                  </a:txBody>
                  <a:tcPr anchor="ctr">
                    <a:solidFill>
                      <a:srgbClr val="0070C0"/>
                    </a:solidFill>
                  </a:tcPr>
                </a:tc>
                <a:tc>
                  <a:txBody>
                    <a:bodyPr/>
                    <a:lstStyle/>
                    <a:p>
                      <a:r>
                        <a:rPr lang="es-419" dirty="0" smtClean="0"/>
                        <a:t>USA</a:t>
                      </a:r>
                    </a:p>
                  </a:txBody>
                  <a:tcPr>
                    <a:solidFill>
                      <a:srgbClr val="0070C0"/>
                    </a:solidFill>
                  </a:tcPr>
                </a:tc>
                <a:tc>
                  <a:txBody>
                    <a:bodyPr/>
                    <a:lstStyle/>
                    <a:p>
                      <a:r>
                        <a:rPr lang="es-419" dirty="0" smtClean="0"/>
                        <a:t>FARM BILL(PLC/ARC)</a:t>
                      </a:r>
                      <a:endParaRPr lang="es-UY" dirty="0"/>
                    </a:p>
                  </a:txBody>
                  <a:tcPr>
                    <a:solidFill>
                      <a:srgbClr val="0070C0"/>
                    </a:solidFill>
                  </a:tcPr>
                </a:tc>
              </a:tr>
              <a:tr h="368197">
                <a:tc vMerge="1">
                  <a:txBody>
                    <a:bodyPr/>
                    <a:lstStyle/>
                    <a:p>
                      <a:endParaRPr lang="es-UY" dirty="0"/>
                    </a:p>
                  </a:txBody>
                  <a:tcPr/>
                </a:tc>
                <a:tc>
                  <a:txBody>
                    <a:bodyPr/>
                    <a:lstStyle/>
                    <a:p>
                      <a:r>
                        <a:rPr lang="es-419" dirty="0" smtClean="0"/>
                        <a:t>TAILANDIA/VIETNAM</a:t>
                      </a:r>
                      <a:endParaRPr lang="es-UY" dirty="0"/>
                    </a:p>
                  </a:txBody>
                  <a:tcPr>
                    <a:solidFill>
                      <a:srgbClr val="0070C0"/>
                    </a:solidFill>
                  </a:tcPr>
                </a:tc>
                <a:tc>
                  <a:txBody>
                    <a:bodyPr/>
                    <a:lstStyle/>
                    <a:p>
                      <a:r>
                        <a:rPr lang="es-419" dirty="0" smtClean="0"/>
                        <a:t>PRECIO</a:t>
                      </a:r>
                      <a:r>
                        <a:rPr lang="es-419" baseline="0" dirty="0" smtClean="0"/>
                        <a:t> REGULADO</a:t>
                      </a:r>
                      <a:endParaRPr lang="es-UY" dirty="0"/>
                    </a:p>
                  </a:txBody>
                  <a:tcPr>
                    <a:solidFill>
                      <a:srgbClr val="0070C0"/>
                    </a:solidFill>
                  </a:tcPr>
                </a:tc>
              </a:tr>
              <a:tr h="368197">
                <a:tc vMerge="1">
                  <a:txBody>
                    <a:bodyPr/>
                    <a:lstStyle/>
                    <a:p>
                      <a:endParaRPr lang="es-UY" dirty="0"/>
                    </a:p>
                  </a:txBody>
                  <a:tcPr/>
                </a:tc>
                <a:tc>
                  <a:txBody>
                    <a:bodyPr/>
                    <a:lstStyle/>
                    <a:p>
                      <a:r>
                        <a:rPr lang="es-419" dirty="0" smtClean="0"/>
                        <a:t>ARGENTINA</a:t>
                      </a:r>
                      <a:endParaRPr lang="es-UY" dirty="0"/>
                    </a:p>
                  </a:txBody>
                  <a:tcPr>
                    <a:solidFill>
                      <a:srgbClr val="0070C0"/>
                    </a:solidFill>
                  </a:tcPr>
                </a:tc>
                <a:tc>
                  <a:txBody>
                    <a:bodyPr/>
                    <a:lstStyle/>
                    <a:p>
                      <a:r>
                        <a:rPr lang="es-419" dirty="0" smtClean="0"/>
                        <a:t>COSTO</a:t>
                      </a:r>
                      <a:endParaRPr lang="es-UY" dirty="0"/>
                    </a:p>
                  </a:txBody>
                  <a:tcPr>
                    <a:solidFill>
                      <a:srgbClr val="0070C0"/>
                    </a:solidFill>
                  </a:tcPr>
                </a:tc>
              </a:tr>
              <a:tr h="368197">
                <a:tc vMerge="1">
                  <a:txBody>
                    <a:bodyPr/>
                    <a:lstStyle/>
                    <a:p>
                      <a:endParaRPr lang="es-UY" sz="2400" b="1" dirty="0"/>
                    </a:p>
                  </a:txBody>
                  <a:tcPr anchor="ctr">
                    <a:solidFill>
                      <a:srgbClr val="0070C0"/>
                    </a:solidFill>
                  </a:tcPr>
                </a:tc>
                <a:tc>
                  <a:txBody>
                    <a:bodyPr/>
                    <a:lstStyle/>
                    <a:p>
                      <a:r>
                        <a:rPr lang="es-419" dirty="0" smtClean="0"/>
                        <a:t>BRASIL</a:t>
                      </a:r>
                      <a:endParaRPr lang="es-UY" dirty="0"/>
                    </a:p>
                  </a:txBody>
                  <a:tcPr>
                    <a:solidFill>
                      <a:srgbClr val="0070C0"/>
                    </a:solidFill>
                  </a:tcPr>
                </a:tc>
                <a:tc>
                  <a:txBody>
                    <a:bodyPr/>
                    <a:lstStyle/>
                    <a:p>
                      <a:r>
                        <a:rPr lang="es-419" dirty="0" smtClean="0"/>
                        <a:t>TIPO DE CAMBIO</a:t>
                      </a:r>
                      <a:endParaRPr lang="es-UY" dirty="0"/>
                    </a:p>
                  </a:txBody>
                  <a:tcPr>
                    <a:solidFill>
                      <a:srgbClr val="0070C0"/>
                    </a:solidFill>
                  </a:tcPr>
                </a:tc>
              </a:tr>
              <a:tr h="368197">
                <a:tc rowSpan="3">
                  <a:txBody>
                    <a:bodyPr/>
                    <a:lstStyle/>
                    <a:p>
                      <a:pPr algn="ctr"/>
                      <a:r>
                        <a:rPr lang="es-419" sz="2400" b="1" dirty="0" smtClean="0"/>
                        <a:t>PERÚ</a:t>
                      </a:r>
                      <a:endParaRPr lang="es-UY" sz="2400" b="1" dirty="0"/>
                    </a:p>
                  </a:txBody>
                  <a:tcPr anchor="ctr">
                    <a:solidFill>
                      <a:schemeClr val="bg1">
                        <a:lumMod val="95000"/>
                      </a:schemeClr>
                    </a:solidFill>
                  </a:tcPr>
                </a:tc>
                <a:tc>
                  <a:txBody>
                    <a:bodyPr/>
                    <a:lstStyle/>
                    <a:p>
                      <a:r>
                        <a:rPr lang="es-419" dirty="0" smtClean="0"/>
                        <a:t>PARAGUAY</a:t>
                      </a:r>
                      <a:endParaRPr lang="es-UY" dirty="0"/>
                    </a:p>
                  </a:txBody>
                  <a:tcPr>
                    <a:solidFill>
                      <a:schemeClr val="bg1">
                        <a:lumMod val="95000"/>
                      </a:schemeClr>
                    </a:solidFill>
                  </a:tcPr>
                </a:tc>
                <a:tc>
                  <a:txBody>
                    <a:bodyPr/>
                    <a:lstStyle/>
                    <a:p>
                      <a:r>
                        <a:rPr lang="es-419" dirty="0" smtClean="0"/>
                        <a:t>COSTO</a:t>
                      </a:r>
                      <a:endParaRPr lang="es-UY" dirty="0"/>
                    </a:p>
                  </a:txBody>
                  <a:tcPr>
                    <a:solidFill>
                      <a:schemeClr val="bg1">
                        <a:lumMod val="95000"/>
                      </a:schemeClr>
                    </a:solidFill>
                  </a:tcPr>
                </a:tc>
              </a:tr>
              <a:tr h="368197">
                <a:tc vMerge="1">
                  <a:txBody>
                    <a:bodyPr/>
                    <a:lstStyle/>
                    <a:p>
                      <a:endParaRPr lang="es-UY" dirty="0"/>
                    </a:p>
                  </a:txBody>
                  <a:tcPr/>
                </a:tc>
                <a:tc>
                  <a:txBody>
                    <a:bodyPr/>
                    <a:lstStyle/>
                    <a:p>
                      <a:r>
                        <a:rPr lang="es-419" dirty="0" smtClean="0"/>
                        <a:t>BRASIL</a:t>
                      </a:r>
                      <a:endParaRPr lang="es-UY" dirty="0"/>
                    </a:p>
                  </a:txBody>
                  <a:tcPr>
                    <a:solidFill>
                      <a:schemeClr val="bg1">
                        <a:lumMod val="95000"/>
                      </a:schemeClr>
                    </a:solidFill>
                  </a:tcPr>
                </a:tc>
                <a:tc>
                  <a:txBody>
                    <a:bodyPr/>
                    <a:lstStyle/>
                    <a:p>
                      <a:r>
                        <a:rPr lang="es-419" dirty="0" smtClean="0"/>
                        <a:t>TIPO DE CAMBIO</a:t>
                      </a:r>
                      <a:endParaRPr lang="es-UY" dirty="0"/>
                    </a:p>
                  </a:txBody>
                  <a:tcPr>
                    <a:solidFill>
                      <a:schemeClr val="bg1">
                        <a:lumMod val="95000"/>
                      </a:schemeClr>
                    </a:solidFill>
                  </a:tcPr>
                </a:tc>
              </a:tr>
              <a:tr h="368197">
                <a:tc vMerge="1">
                  <a:txBody>
                    <a:bodyPr/>
                    <a:lstStyle/>
                    <a:p>
                      <a:endParaRPr lang="es-UY" dirty="0"/>
                    </a:p>
                  </a:txBody>
                  <a:tcPr/>
                </a:tc>
                <a:tc>
                  <a:txBody>
                    <a:bodyPr/>
                    <a:lstStyle/>
                    <a:p>
                      <a:r>
                        <a:rPr lang="es-419" dirty="0" smtClean="0"/>
                        <a:t>USA</a:t>
                      </a:r>
                      <a:endParaRPr lang="es-UY" dirty="0"/>
                    </a:p>
                  </a:txBody>
                  <a:tcPr>
                    <a:solidFill>
                      <a:schemeClr val="bg1">
                        <a:lumMod val="95000"/>
                      </a:schemeClr>
                    </a:solidFill>
                  </a:tcPr>
                </a:tc>
                <a:tc>
                  <a:txBody>
                    <a:bodyPr/>
                    <a:lstStyle/>
                    <a:p>
                      <a:r>
                        <a:rPr lang="es-419" dirty="0" smtClean="0"/>
                        <a:t>FARM BILL(PLC/ARC)</a:t>
                      </a:r>
                      <a:endParaRPr lang="es-UY" dirty="0"/>
                    </a:p>
                  </a:txBody>
                  <a:tcPr>
                    <a:solidFill>
                      <a:schemeClr val="bg1">
                        <a:lumMod val="95000"/>
                      </a:schemeClr>
                    </a:solidFill>
                  </a:tcPr>
                </a:tc>
              </a:tr>
              <a:tr h="453941">
                <a:tc>
                  <a:txBody>
                    <a:bodyPr/>
                    <a:lstStyle/>
                    <a:p>
                      <a:pPr algn="ctr"/>
                      <a:r>
                        <a:rPr lang="es-419" sz="2400" b="1" dirty="0" smtClean="0"/>
                        <a:t>MEXICO</a:t>
                      </a:r>
                      <a:endParaRPr lang="es-UY" sz="2400" b="1" dirty="0"/>
                    </a:p>
                  </a:txBody>
                  <a:tcPr anchor="ctr">
                    <a:solidFill>
                      <a:srgbClr val="0070C0"/>
                    </a:solidFill>
                  </a:tcPr>
                </a:tc>
                <a:tc>
                  <a:txBody>
                    <a:bodyPr/>
                    <a:lstStyle/>
                    <a:p>
                      <a:r>
                        <a:rPr lang="es-419" dirty="0" smtClean="0"/>
                        <a:t>USA</a:t>
                      </a:r>
                      <a:endParaRPr lang="es-UY" dirty="0"/>
                    </a:p>
                  </a:txBody>
                  <a:tcPr>
                    <a:solidFill>
                      <a:srgbClr val="0070C0"/>
                    </a:solidFill>
                  </a:tcPr>
                </a:tc>
                <a:tc>
                  <a:txBody>
                    <a:bodyPr/>
                    <a:lstStyle/>
                    <a:p>
                      <a:r>
                        <a:rPr lang="es-419" dirty="0" smtClean="0"/>
                        <a:t>FARM</a:t>
                      </a:r>
                      <a:r>
                        <a:rPr lang="es-419" baseline="0" dirty="0" smtClean="0"/>
                        <a:t> BILL (TLC)</a:t>
                      </a:r>
                      <a:endParaRPr lang="es-UY" dirty="0"/>
                    </a:p>
                  </a:txBody>
                  <a:tcPr>
                    <a:solidFill>
                      <a:srgbClr val="0070C0"/>
                    </a:solidFill>
                  </a:tcPr>
                </a:tc>
              </a:tr>
              <a:tr h="368197">
                <a:tc rowSpan="3">
                  <a:txBody>
                    <a:bodyPr/>
                    <a:lstStyle/>
                    <a:p>
                      <a:pPr algn="ctr"/>
                      <a:r>
                        <a:rPr lang="es-419" sz="2400" b="1" dirty="0" smtClean="0"/>
                        <a:t>EUROPA</a:t>
                      </a:r>
                      <a:endParaRPr lang="es-UY" sz="2400" b="1" dirty="0"/>
                    </a:p>
                  </a:txBody>
                  <a:tcPr anchor="ctr">
                    <a:solidFill>
                      <a:schemeClr val="bg1">
                        <a:lumMod val="95000"/>
                      </a:schemeClr>
                    </a:solidFill>
                  </a:tcPr>
                </a:tc>
                <a:tc>
                  <a:txBody>
                    <a:bodyPr/>
                    <a:lstStyle/>
                    <a:p>
                      <a:r>
                        <a:rPr lang="es-419" dirty="0" smtClean="0"/>
                        <a:t>CAMBOYA</a:t>
                      </a:r>
                      <a:endParaRPr lang="es-UY" dirty="0"/>
                    </a:p>
                  </a:txBody>
                  <a:tcPr>
                    <a:solidFill>
                      <a:schemeClr val="bg1">
                        <a:lumMod val="95000"/>
                      </a:schemeClr>
                    </a:solidFill>
                  </a:tcPr>
                </a:tc>
                <a:tc>
                  <a:txBody>
                    <a:bodyPr/>
                    <a:lstStyle/>
                    <a:p>
                      <a:r>
                        <a:rPr lang="es-419" dirty="0" smtClean="0"/>
                        <a:t>SIN ARANCEL</a:t>
                      </a:r>
                      <a:endParaRPr lang="es-UY" dirty="0"/>
                    </a:p>
                  </a:txBody>
                  <a:tcPr>
                    <a:solidFill>
                      <a:schemeClr val="bg1">
                        <a:lumMod val="95000"/>
                      </a:schemeClr>
                    </a:solidFill>
                  </a:tcPr>
                </a:tc>
              </a:tr>
              <a:tr h="368197">
                <a:tc vMerge="1">
                  <a:txBody>
                    <a:bodyPr/>
                    <a:lstStyle/>
                    <a:p>
                      <a:pPr algn="ctr"/>
                      <a:endParaRPr lang="es-UY" sz="2400" b="1" dirty="0"/>
                    </a:p>
                  </a:txBody>
                  <a:tcPr anchor="ctr"/>
                </a:tc>
                <a:tc>
                  <a:txBody>
                    <a:bodyPr/>
                    <a:lstStyle/>
                    <a:p>
                      <a:r>
                        <a:rPr lang="es-419" dirty="0" smtClean="0"/>
                        <a:t>VIETNAM</a:t>
                      </a:r>
                      <a:endParaRPr lang="es-UY" dirty="0"/>
                    </a:p>
                  </a:txBody>
                  <a:tcPr>
                    <a:solidFill>
                      <a:schemeClr val="bg1">
                        <a:lumMod val="95000"/>
                      </a:schemeClr>
                    </a:solidFill>
                  </a:tcPr>
                </a:tc>
                <a:tc>
                  <a:txBody>
                    <a:bodyPr/>
                    <a:lstStyle/>
                    <a:p>
                      <a:r>
                        <a:rPr lang="es-419" dirty="0" smtClean="0"/>
                        <a:t>SIN ARANCEL</a:t>
                      </a:r>
                      <a:endParaRPr lang="es-UY" dirty="0"/>
                    </a:p>
                  </a:txBody>
                  <a:tcPr>
                    <a:solidFill>
                      <a:schemeClr val="bg1">
                        <a:lumMod val="95000"/>
                      </a:schemeClr>
                    </a:solidFill>
                  </a:tcPr>
                </a:tc>
              </a:tr>
              <a:tr h="368197">
                <a:tc vMerge="1">
                  <a:txBody>
                    <a:bodyPr/>
                    <a:lstStyle/>
                    <a:p>
                      <a:pPr algn="ctr"/>
                      <a:endParaRPr lang="es-UY" sz="2400" b="1" dirty="0"/>
                    </a:p>
                  </a:txBody>
                  <a:tcPr anchor="ctr"/>
                </a:tc>
                <a:tc>
                  <a:txBody>
                    <a:bodyPr/>
                    <a:lstStyle/>
                    <a:p>
                      <a:r>
                        <a:rPr lang="es-419" dirty="0" smtClean="0"/>
                        <a:t>TAILANDIA</a:t>
                      </a:r>
                      <a:endParaRPr lang="es-UY" dirty="0"/>
                    </a:p>
                  </a:txBody>
                  <a:tcPr>
                    <a:solidFill>
                      <a:schemeClr val="bg1">
                        <a:lumMod val="95000"/>
                      </a:schemeClr>
                    </a:solidFill>
                  </a:tcPr>
                </a:tc>
                <a:tc>
                  <a:txBody>
                    <a:bodyPr/>
                    <a:lstStyle/>
                    <a:p>
                      <a:r>
                        <a:rPr lang="es-419" dirty="0" smtClean="0"/>
                        <a:t>PRECIO REGULADO</a:t>
                      </a:r>
                      <a:endParaRPr lang="es-UY" dirty="0"/>
                    </a:p>
                  </a:txBody>
                  <a:tcPr>
                    <a:solidFill>
                      <a:schemeClr val="bg1">
                        <a:lumMod val="95000"/>
                      </a:schemeClr>
                    </a:solidFill>
                  </a:tcPr>
                </a:tc>
              </a:tr>
              <a:tr h="692809">
                <a:tc>
                  <a:txBody>
                    <a:bodyPr/>
                    <a:lstStyle/>
                    <a:p>
                      <a:pPr algn="ctr">
                        <a:lnSpc>
                          <a:spcPct val="100000"/>
                        </a:lnSpc>
                      </a:pPr>
                      <a:r>
                        <a:rPr lang="es-419" sz="2400" b="1" dirty="0" smtClean="0"/>
                        <a:t>BRASIL</a:t>
                      </a:r>
                      <a:endParaRPr lang="es-UY" sz="2400" b="1" dirty="0"/>
                    </a:p>
                  </a:txBody>
                  <a:tcPr anchor="ctr">
                    <a:solidFill>
                      <a:srgbClr val="0070C0"/>
                    </a:solidFill>
                  </a:tcPr>
                </a:tc>
                <a:tc>
                  <a:txBody>
                    <a:bodyPr/>
                    <a:lstStyle/>
                    <a:p>
                      <a:pPr>
                        <a:lnSpc>
                          <a:spcPct val="100000"/>
                        </a:lnSpc>
                      </a:pPr>
                      <a:r>
                        <a:rPr lang="es-419" dirty="0" smtClean="0"/>
                        <a:t>PARAGUAY</a:t>
                      </a:r>
                      <a:endParaRPr lang="es-UY" dirty="0"/>
                    </a:p>
                  </a:txBody>
                  <a:tcPr anchor="ctr">
                    <a:solidFill>
                      <a:srgbClr val="0070C0"/>
                    </a:solidFill>
                  </a:tcPr>
                </a:tc>
                <a:tc>
                  <a:txBody>
                    <a:bodyPr/>
                    <a:lstStyle/>
                    <a:p>
                      <a:pPr>
                        <a:lnSpc>
                          <a:spcPct val="100000"/>
                        </a:lnSpc>
                      </a:pPr>
                      <a:r>
                        <a:rPr lang="es-419" dirty="0" smtClean="0"/>
                        <a:t>COSTO</a:t>
                      </a:r>
                      <a:endParaRPr lang="es-419" dirty="0"/>
                    </a:p>
                  </a:txBody>
                  <a:tcPr anchor="ctr">
                    <a:solidFill>
                      <a:srgbClr val="0070C0"/>
                    </a:solidFill>
                  </a:tcPr>
                </a:tc>
              </a:tr>
            </a:tbl>
          </a:graphicData>
        </a:graphic>
      </p:graphicFrame>
    </p:spTree>
    <p:extLst>
      <p:ext uri="{BB962C8B-B14F-4D97-AF65-F5344CB8AC3E}">
        <p14:creationId xmlns:p14="http://schemas.microsoft.com/office/powerpoint/2010/main" val="59858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71902" y="2856322"/>
            <a:ext cx="8911687" cy="1280890"/>
          </a:xfrm>
        </p:spPr>
        <p:txBody>
          <a:bodyPr>
            <a:normAutofit/>
          </a:bodyPr>
          <a:lstStyle/>
          <a:p>
            <a:r>
              <a:rPr lang="es-419" sz="4800" dirty="0" smtClean="0"/>
              <a:t>¿Cómo compite Uruguay?</a:t>
            </a:r>
            <a:endParaRPr lang="es-UY" sz="4800" dirty="0"/>
          </a:p>
        </p:txBody>
      </p:sp>
    </p:spTree>
    <p:extLst>
      <p:ext uri="{BB962C8B-B14F-4D97-AF65-F5344CB8AC3E}">
        <p14:creationId xmlns:p14="http://schemas.microsoft.com/office/powerpoint/2010/main" val="3913614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363071"/>
            <a:ext cx="8915399" cy="2204583"/>
          </a:xfrm>
        </p:spPr>
        <p:txBody>
          <a:bodyPr>
            <a:normAutofit fontScale="90000"/>
          </a:bodyPr>
          <a:lstStyle/>
          <a:p>
            <a:r>
              <a:rPr lang="es-419" dirty="0" smtClean="0"/>
              <a:t>Mundo = “Arroz”</a:t>
            </a:r>
            <a:br>
              <a:rPr lang="es-419" dirty="0" smtClean="0"/>
            </a:br>
            <a:r>
              <a:rPr lang="es-419" dirty="0" smtClean="0"/>
              <a:t/>
            </a:r>
            <a:br>
              <a:rPr lang="es-419" dirty="0" smtClean="0"/>
            </a:br>
            <a:r>
              <a:rPr lang="es-419" dirty="0" smtClean="0"/>
              <a:t>Uruguay = Variedad</a:t>
            </a:r>
            <a:endParaRPr lang="es-UY" dirty="0"/>
          </a:p>
        </p:txBody>
      </p:sp>
      <p:sp>
        <p:nvSpPr>
          <p:cNvPr id="3" name="Marcador de texto 2"/>
          <p:cNvSpPr>
            <a:spLocks noGrp="1"/>
          </p:cNvSpPr>
          <p:nvPr>
            <p:ph type="body" idx="1"/>
          </p:nvPr>
        </p:nvSpPr>
        <p:spPr/>
        <p:txBody>
          <a:bodyPr/>
          <a:lstStyle/>
          <a:p>
            <a:r>
              <a:rPr lang="es-419" dirty="0" smtClean="0"/>
              <a:t>               144                      Tacuarí               </a:t>
            </a:r>
            <a:r>
              <a:rPr lang="es-419" dirty="0" err="1" smtClean="0"/>
              <a:t>Olimar</a:t>
            </a:r>
            <a:r>
              <a:rPr lang="es-419" dirty="0" smtClean="0"/>
              <a:t>                    </a:t>
            </a:r>
            <a:endParaRPr lang="es-UY" dirty="0"/>
          </a:p>
        </p:txBody>
      </p:sp>
      <p:sp>
        <p:nvSpPr>
          <p:cNvPr id="4" name="Cilindro 3"/>
          <p:cNvSpPr/>
          <p:nvPr/>
        </p:nvSpPr>
        <p:spPr>
          <a:xfrm>
            <a:off x="3455894" y="3630706"/>
            <a:ext cx="914400"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Cilindro 4"/>
          <p:cNvSpPr/>
          <p:nvPr/>
        </p:nvSpPr>
        <p:spPr>
          <a:xfrm>
            <a:off x="5236976" y="3630706"/>
            <a:ext cx="914400"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Cilindro 5"/>
          <p:cNvSpPr/>
          <p:nvPr/>
        </p:nvSpPr>
        <p:spPr>
          <a:xfrm>
            <a:off x="7018058" y="3630706"/>
            <a:ext cx="914400"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19462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09600"/>
            <a:ext cx="8915399" cy="2106706"/>
          </a:xfrm>
        </p:spPr>
        <p:txBody>
          <a:bodyPr>
            <a:normAutofit fontScale="90000"/>
          </a:bodyPr>
          <a:lstStyle/>
          <a:p>
            <a:r>
              <a:rPr lang="es-419" dirty="0" smtClean="0"/>
              <a:t>¿Difícil?</a:t>
            </a:r>
            <a:br>
              <a:rPr lang="es-419" dirty="0" smtClean="0"/>
            </a:br>
            <a:r>
              <a:rPr lang="es-419" dirty="0" smtClean="0"/>
              <a:t/>
            </a:r>
            <a:br>
              <a:rPr lang="es-419" dirty="0" smtClean="0"/>
            </a:br>
            <a:r>
              <a:rPr lang="es-419" dirty="0" smtClean="0"/>
              <a:t>Una variedad por silo</a:t>
            </a:r>
            <a:endParaRPr lang="es-UY" dirty="0"/>
          </a:p>
        </p:txBody>
      </p:sp>
      <p:sp>
        <p:nvSpPr>
          <p:cNvPr id="3" name="Marcador de texto 2"/>
          <p:cNvSpPr>
            <a:spLocks noGrp="1"/>
          </p:cNvSpPr>
          <p:nvPr>
            <p:ph type="body" idx="1"/>
          </p:nvPr>
        </p:nvSpPr>
        <p:spPr>
          <a:xfrm>
            <a:off x="2589212" y="3025589"/>
            <a:ext cx="8915399" cy="2884322"/>
          </a:xfrm>
        </p:spPr>
        <p:txBody>
          <a:bodyPr>
            <a:normAutofit fontScale="55000" lnSpcReduction="20000"/>
          </a:bodyPr>
          <a:lstStyle/>
          <a:p>
            <a:r>
              <a:rPr lang="es-419" sz="6700" b="1" dirty="0" smtClean="0"/>
              <a:t>Saber con anticipación cuanto va a haber de cada variedad y en que momento.</a:t>
            </a:r>
          </a:p>
          <a:p>
            <a:endParaRPr lang="es-419" sz="2400" b="1" dirty="0"/>
          </a:p>
          <a:p>
            <a:r>
              <a:rPr lang="es-419" sz="6700" b="1" dirty="0" smtClean="0"/>
              <a:t>Herramienta = Integración en precio convenio.</a:t>
            </a:r>
            <a:endParaRPr lang="es-UY" sz="6700" b="1" dirty="0"/>
          </a:p>
        </p:txBody>
      </p:sp>
    </p:spTree>
    <p:extLst>
      <p:ext uri="{BB962C8B-B14F-4D97-AF65-F5344CB8AC3E}">
        <p14:creationId xmlns:p14="http://schemas.microsoft.com/office/powerpoint/2010/main" val="39615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419" dirty="0" smtClean="0"/>
              <a:t>COMERCIO MUNDIAL DEL COMERCIO DE ARROZ</a:t>
            </a:r>
            <a:endParaRPr lang="es-UY" dirty="0"/>
          </a:p>
        </p:txBody>
      </p:sp>
      <p:sp>
        <p:nvSpPr>
          <p:cNvPr id="6" name="Marcador de contenido 5"/>
          <p:cNvSpPr>
            <a:spLocks noGrp="1"/>
          </p:cNvSpPr>
          <p:nvPr>
            <p:ph idx="1"/>
          </p:nvPr>
        </p:nvSpPr>
        <p:spPr>
          <a:xfrm>
            <a:off x="6323012" y="1422400"/>
            <a:ext cx="5181600" cy="4438651"/>
          </a:xfrm>
        </p:spPr>
        <p:txBody>
          <a:bodyPr/>
          <a:lstStyle/>
          <a:p>
            <a:endParaRPr lang="es-UY" dirty="0"/>
          </a:p>
        </p:txBody>
      </p:sp>
      <p:sp>
        <p:nvSpPr>
          <p:cNvPr id="7" name="Marcador de texto 6"/>
          <p:cNvSpPr>
            <a:spLocks noGrp="1"/>
          </p:cNvSpPr>
          <p:nvPr>
            <p:ph type="body" sz="half" idx="2"/>
          </p:nvPr>
        </p:nvSpPr>
        <p:spPr/>
        <p:txBody>
          <a:bodyPr/>
          <a:lstStyle/>
          <a:p>
            <a:r>
              <a:rPr lang="es-419" sz="2000" dirty="0" smtClean="0"/>
              <a:t>8° Exportador,</a:t>
            </a:r>
          </a:p>
          <a:p>
            <a:r>
              <a:rPr lang="es-419" sz="2000" dirty="0" smtClean="0"/>
              <a:t>+ de 50 Destinos,</a:t>
            </a:r>
          </a:p>
          <a:p>
            <a:r>
              <a:rPr lang="es-419" sz="2000" dirty="0" smtClean="0"/>
              <a:t>Compite con los mayores exportadores mundiales en los mismos mercados,</a:t>
            </a:r>
          </a:p>
          <a:p>
            <a:r>
              <a:rPr lang="es-419" sz="2000" dirty="0" smtClean="0"/>
              <a:t>No tiene protecciones ni subsidios,</a:t>
            </a:r>
          </a:p>
          <a:p>
            <a:r>
              <a:rPr lang="es-419" sz="2000" dirty="0" smtClean="0"/>
              <a:t>No tiene cuotas y si paga aranceles de ingresos a países o bloques.</a:t>
            </a:r>
          </a:p>
          <a:p>
            <a:endParaRPr lang="es-UY"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541" y="1422400"/>
            <a:ext cx="5979459" cy="4438649"/>
          </a:xfrm>
          <a:prstGeom prst="rect">
            <a:avLst/>
          </a:prstGeom>
        </p:spPr>
      </p:pic>
    </p:spTree>
    <p:extLst>
      <p:ext uri="{BB962C8B-B14F-4D97-AF65-F5344CB8AC3E}">
        <p14:creationId xmlns:p14="http://schemas.microsoft.com/office/powerpoint/2010/main" val="69444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419" sz="3600" dirty="0" smtClean="0"/>
              <a:t> Uruguay y el Mundo.</a:t>
            </a:r>
          </a:p>
          <a:p>
            <a:pPr marL="0" indent="0">
              <a:buNone/>
            </a:pPr>
            <a:endParaRPr lang="es-419" sz="3600" dirty="0"/>
          </a:p>
          <a:p>
            <a:r>
              <a:rPr lang="es-419" sz="3600" dirty="0" smtClean="0"/>
              <a:t> </a:t>
            </a:r>
          </a:p>
          <a:p>
            <a:pPr marL="0" indent="0">
              <a:buNone/>
            </a:pPr>
            <a:endParaRPr lang="es-419" sz="3600" dirty="0" smtClean="0"/>
          </a:p>
          <a:p>
            <a:r>
              <a:rPr lang="es-419" sz="3600" dirty="0" smtClean="0"/>
              <a:t>Futuro.</a:t>
            </a:r>
          </a:p>
          <a:p>
            <a:endParaRPr lang="es-419" sz="3600" dirty="0"/>
          </a:p>
          <a:p>
            <a:endParaRPr lang="es-UY" sz="3600" dirty="0"/>
          </a:p>
        </p:txBody>
      </p:sp>
      <p:sp>
        <p:nvSpPr>
          <p:cNvPr id="5" name="CuadroTexto 4"/>
          <p:cNvSpPr txBox="1"/>
          <p:nvPr/>
        </p:nvSpPr>
        <p:spPr>
          <a:xfrm>
            <a:off x="3200398" y="3470209"/>
            <a:ext cx="6777319" cy="646331"/>
          </a:xfrm>
          <a:prstGeom prst="rect">
            <a:avLst/>
          </a:prstGeom>
          <a:noFill/>
          <a:ln w="28575">
            <a:solidFill>
              <a:srgbClr val="FF0000"/>
            </a:solidFill>
          </a:ln>
        </p:spPr>
        <p:txBody>
          <a:bodyPr wrap="square" rtlCol="0">
            <a:spAutoFit/>
          </a:bodyPr>
          <a:lstStyle/>
          <a:p>
            <a:r>
              <a:rPr lang="es-419" sz="3600" dirty="0">
                <a:solidFill>
                  <a:schemeClr val="tx1">
                    <a:lumMod val="75000"/>
                    <a:lumOff val="25000"/>
                  </a:schemeClr>
                </a:solidFill>
              </a:rPr>
              <a:t>Impacto Económico y Social.</a:t>
            </a:r>
          </a:p>
        </p:txBody>
      </p:sp>
    </p:spTree>
    <p:extLst>
      <p:ext uri="{BB962C8B-B14F-4D97-AF65-F5344CB8AC3E}">
        <p14:creationId xmlns:p14="http://schemas.microsoft.com/office/powerpoint/2010/main" val="966469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744516418"/>
              </p:ext>
            </p:extLst>
          </p:nvPr>
        </p:nvGraphicFramePr>
        <p:xfrm>
          <a:off x="1700212" y="928687"/>
          <a:ext cx="10186987" cy="52720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449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419" sz="3600" dirty="0" smtClean="0"/>
              <a:t> Uruguay y el Mundo.</a:t>
            </a:r>
          </a:p>
          <a:p>
            <a:endParaRPr lang="es-419" sz="3600" dirty="0"/>
          </a:p>
          <a:p>
            <a:r>
              <a:rPr lang="es-419" sz="3600" dirty="0" smtClean="0"/>
              <a:t> Impacto Económico y Social.</a:t>
            </a:r>
          </a:p>
          <a:p>
            <a:endParaRPr lang="es-419" sz="3600" dirty="0"/>
          </a:p>
          <a:p>
            <a:r>
              <a:rPr lang="es-419" sz="3600" dirty="0" smtClean="0"/>
              <a:t> Futuro.</a:t>
            </a:r>
          </a:p>
          <a:p>
            <a:endParaRPr lang="es-419" sz="3600" dirty="0"/>
          </a:p>
          <a:p>
            <a:endParaRPr lang="es-UY" sz="3600" dirty="0"/>
          </a:p>
        </p:txBody>
      </p:sp>
    </p:spTree>
    <p:extLst>
      <p:ext uri="{BB962C8B-B14F-4D97-AF65-F5344CB8AC3E}">
        <p14:creationId xmlns:p14="http://schemas.microsoft.com/office/powerpoint/2010/main" val="3526972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455988" y="2164977"/>
            <a:ext cx="8534400" cy="3729412"/>
          </a:xfrm>
        </p:spPr>
        <p:txBody>
          <a:bodyPr>
            <a:normAutofit/>
          </a:bodyPr>
          <a:lstStyle/>
          <a:p>
            <a:r>
              <a:rPr lang="es-419" sz="9600" dirty="0" smtClean="0">
                <a:solidFill>
                  <a:srgbClr val="FF0000"/>
                </a:solidFill>
              </a:rPr>
              <a:t>1970</a:t>
            </a:r>
          </a:p>
        </p:txBody>
      </p:sp>
    </p:spTree>
    <p:extLst>
      <p:ext uri="{BB962C8B-B14F-4D97-AF65-F5344CB8AC3E}">
        <p14:creationId xmlns:p14="http://schemas.microsoft.com/office/powerpoint/2010/main" val="3531795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419" dirty="0" smtClean="0"/>
              <a:t>1970</a:t>
            </a:r>
            <a:endParaRPr lang="es-UY" dirty="0"/>
          </a:p>
        </p:txBody>
      </p:sp>
      <p:sp>
        <p:nvSpPr>
          <p:cNvPr id="9" name="Marcador de texto 8"/>
          <p:cNvSpPr>
            <a:spLocks noGrp="1"/>
          </p:cNvSpPr>
          <p:nvPr>
            <p:ph type="body" idx="1"/>
          </p:nvPr>
        </p:nvSpPr>
        <p:spPr>
          <a:xfrm>
            <a:off x="1953535" y="1743075"/>
            <a:ext cx="3992732" cy="802662"/>
          </a:xfrm>
        </p:spPr>
        <p:txBody>
          <a:bodyPr/>
          <a:lstStyle/>
          <a:p>
            <a:r>
              <a:rPr lang="es-419" dirty="0" smtClean="0"/>
              <a:t>Arroz por zonas</a:t>
            </a:r>
            <a:endParaRPr lang="es-UY" dirty="0"/>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1737006663"/>
              </p:ext>
            </p:extLst>
          </p:nvPr>
        </p:nvGraphicFramePr>
        <p:xfrm>
          <a:off x="1917700" y="2949575"/>
          <a:ext cx="4343400" cy="1854200"/>
        </p:xfrm>
        <a:graphic>
          <a:graphicData uri="http://schemas.openxmlformats.org/drawingml/2006/table">
            <a:tbl>
              <a:tblPr firstRow="1" bandRow="1">
                <a:tableStyleId>{5C22544A-7EE6-4342-B048-85BDC9FD1C3A}</a:tableStyleId>
              </a:tblPr>
              <a:tblGrid>
                <a:gridCol w="2514755"/>
                <a:gridCol w="954076"/>
                <a:gridCol w="874569"/>
              </a:tblGrid>
              <a:tr h="370840">
                <a:tc>
                  <a:txBody>
                    <a:bodyPr/>
                    <a:lstStyle/>
                    <a:p>
                      <a:endParaRPr lang="es-UY" dirty="0"/>
                    </a:p>
                  </a:txBody>
                  <a:tcPr marL="84807" marR="84807"/>
                </a:tc>
                <a:tc>
                  <a:txBody>
                    <a:bodyPr/>
                    <a:lstStyle/>
                    <a:p>
                      <a:r>
                        <a:rPr lang="es-419" dirty="0" err="1" smtClean="0"/>
                        <a:t>Hás</a:t>
                      </a:r>
                      <a:endParaRPr lang="es-UY" dirty="0"/>
                    </a:p>
                  </a:txBody>
                  <a:tcPr marL="84807" marR="84807"/>
                </a:tc>
                <a:tc>
                  <a:txBody>
                    <a:bodyPr/>
                    <a:lstStyle/>
                    <a:p>
                      <a:r>
                        <a:rPr lang="es-419" dirty="0" smtClean="0"/>
                        <a:t>%</a:t>
                      </a:r>
                      <a:endParaRPr lang="es-UY" dirty="0"/>
                    </a:p>
                  </a:txBody>
                  <a:tcPr marL="84807" marR="84807"/>
                </a:tc>
              </a:tr>
              <a:tr h="370840">
                <a:tc>
                  <a:txBody>
                    <a:bodyPr/>
                    <a:lstStyle/>
                    <a:p>
                      <a:pPr algn="l"/>
                      <a:r>
                        <a:rPr lang="es-419" b="1" dirty="0" smtClean="0"/>
                        <a:t>Área total arroz </a:t>
                      </a:r>
                      <a:endParaRPr lang="es-UY" b="1" dirty="0"/>
                    </a:p>
                  </a:txBody>
                  <a:tcPr marL="84807" marR="84807"/>
                </a:tc>
                <a:tc>
                  <a:txBody>
                    <a:bodyPr/>
                    <a:lstStyle/>
                    <a:p>
                      <a:pPr algn="l"/>
                      <a:r>
                        <a:rPr lang="es-419" b="1" dirty="0" smtClean="0"/>
                        <a:t>31400</a:t>
                      </a:r>
                      <a:endParaRPr lang="es-UY" b="1" dirty="0"/>
                    </a:p>
                  </a:txBody>
                  <a:tcPr marL="84807" marR="84807"/>
                </a:tc>
                <a:tc>
                  <a:txBody>
                    <a:bodyPr/>
                    <a:lstStyle/>
                    <a:p>
                      <a:pPr algn="l"/>
                      <a:r>
                        <a:rPr lang="es-419" b="1" dirty="0" smtClean="0"/>
                        <a:t>100</a:t>
                      </a:r>
                      <a:endParaRPr lang="es-UY" b="1" dirty="0"/>
                    </a:p>
                  </a:txBody>
                  <a:tcPr marL="84807" marR="84807"/>
                </a:tc>
              </a:tr>
              <a:tr h="370840">
                <a:tc>
                  <a:txBody>
                    <a:bodyPr/>
                    <a:lstStyle/>
                    <a:p>
                      <a:pPr algn="r"/>
                      <a:r>
                        <a:rPr lang="es-419" dirty="0" smtClean="0"/>
                        <a:t>Llanuras</a:t>
                      </a:r>
                      <a:r>
                        <a:rPr lang="es-419" baseline="0" dirty="0" smtClean="0"/>
                        <a:t> del Este</a:t>
                      </a:r>
                      <a:endParaRPr lang="es-419" dirty="0" smtClean="0"/>
                    </a:p>
                  </a:txBody>
                  <a:tcPr marL="84807" marR="84807"/>
                </a:tc>
                <a:tc>
                  <a:txBody>
                    <a:bodyPr/>
                    <a:lstStyle/>
                    <a:p>
                      <a:pPr algn="r"/>
                      <a:r>
                        <a:rPr lang="es-419" dirty="0" smtClean="0"/>
                        <a:t>26300</a:t>
                      </a:r>
                      <a:endParaRPr lang="es-UY" dirty="0"/>
                    </a:p>
                  </a:txBody>
                  <a:tcPr marL="84807" marR="84807"/>
                </a:tc>
                <a:tc>
                  <a:txBody>
                    <a:bodyPr/>
                    <a:lstStyle/>
                    <a:p>
                      <a:pPr algn="r"/>
                      <a:r>
                        <a:rPr lang="es-419" dirty="0" smtClean="0"/>
                        <a:t>84</a:t>
                      </a:r>
                      <a:endParaRPr lang="es-UY" dirty="0"/>
                    </a:p>
                  </a:txBody>
                  <a:tcPr marL="84807" marR="84807"/>
                </a:tc>
              </a:tr>
              <a:tr h="370840">
                <a:tc>
                  <a:txBody>
                    <a:bodyPr/>
                    <a:lstStyle/>
                    <a:p>
                      <a:pPr algn="r"/>
                      <a:r>
                        <a:rPr lang="es-419" dirty="0" err="1" smtClean="0"/>
                        <a:t>Yaguarí</a:t>
                      </a:r>
                      <a:r>
                        <a:rPr lang="es-419" dirty="0" smtClean="0"/>
                        <a:t> Noreste</a:t>
                      </a:r>
                      <a:endParaRPr lang="es-UY" dirty="0"/>
                    </a:p>
                  </a:txBody>
                  <a:tcPr marL="84807" marR="84807"/>
                </a:tc>
                <a:tc>
                  <a:txBody>
                    <a:bodyPr/>
                    <a:lstStyle/>
                    <a:p>
                      <a:pPr algn="r"/>
                      <a:r>
                        <a:rPr lang="es-419" dirty="0" smtClean="0"/>
                        <a:t>3200</a:t>
                      </a:r>
                      <a:endParaRPr lang="es-UY" dirty="0"/>
                    </a:p>
                  </a:txBody>
                  <a:tcPr marL="84807" marR="84807"/>
                </a:tc>
                <a:tc>
                  <a:txBody>
                    <a:bodyPr/>
                    <a:lstStyle/>
                    <a:p>
                      <a:pPr algn="r"/>
                      <a:r>
                        <a:rPr lang="es-419" dirty="0" smtClean="0"/>
                        <a:t>10</a:t>
                      </a:r>
                      <a:endParaRPr lang="es-UY" dirty="0"/>
                    </a:p>
                  </a:txBody>
                  <a:tcPr marL="84807" marR="84807"/>
                </a:tc>
              </a:tr>
              <a:tr h="370840">
                <a:tc>
                  <a:txBody>
                    <a:bodyPr/>
                    <a:lstStyle/>
                    <a:p>
                      <a:pPr algn="r"/>
                      <a:r>
                        <a:rPr lang="es-419" dirty="0" smtClean="0"/>
                        <a:t>Basalto</a:t>
                      </a:r>
                      <a:endParaRPr lang="es-UY" dirty="0"/>
                    </a:p>
                  </a:txBody>
                  <a:tcPr marL="84807" marR="84807"/>
                </a:tc>
                <a:tc>
                  <a:txBody>
                    <a:bodyPr/>
                    <a:lstStyle/>
                    <a:p>
                      <a:pPr algn="r"/>
                      <a:r>
                        <a:rPr lang="es-419" dirty="0" smtClean="0"/>
                        <a:t>1900</a:t>
                      </a:r>
                    </a:p>
                  </a:txBody>
                  <a:tcPr marL="84807" marR="84807"/>
                </a:tc>
                <a:tc>
                  <a:txBody>
                    <a:bodyPr/>
                    <a:lstStyle/>
                    <a:p>
                      <a:pPr algn="r"/>
                      <a:r>
                        <a:rPr lang="es-419" dirty="0" smtClean="0"/>
                        <a:t>6</a:t>
                      </a:r>
                      <a:endParaRPr lang="es-UY" dirty="0"/>
                    </a:p>
                  </a:txBody>
                  <a:tcPr marL="84807" marR="84807"/>
                </a:tc>
              </a:tr>
            </a:tbl>
          </a:graphicData>
        </a:graphic>
      </p:graphicFrame>
      <p:sp>
        <p:nvSpPr>
          <p:cNvPr id="10" name="Marcador de texto 9"/>
          <p:cNvSpPr>
            <a:spLocks noGrp="1"/>
          </p:cNvSpPr>
          <p:nvPr>
            <p:ph type="body" sz="quarter" idx="3"/>
          </p:nvPr>
        </p:nvSpPr>
        <p:spPr>
          <a:xfrm>
            <a:off x="7193851" y="1743075"/>
            <a:ext cx="3999001" cy="732584"/>
          </a:xfrm>
        </p:spPr>
        <p:txBody>
          <a:bodyPr/>
          <a:lstStyle/>
          <a:p>
            <a:r>
              <a:rPr lang="es-419" dirty="0" smtClean="0"/>
              <a:t>Indicadores</a:t>
            </a:r>
            <a:endParaRPr lang="es-UY" dirty="0"/>
          </a:p>
        </p:txBody>
      </p:sp>
      <p:graphicFrame>
        <p:nvGraphicFramePr>
          <p:cNvPr id="12" name="Marcador de contenido 11"/>
          <p:cNvGraphicFramePr>
            <a:graphicFrameLocks noGrp="1"/>
          </p:cNvGraphicFramePr>
          <p:nvPr>
            <p:ph sz="quarter" idx="4"/>
            <p:extLst>
              <p:ext uri="{D42A27DB-BD31-4B8C-83A1-F6EECF244321}">
                <p14:modId xmlns:p14="http://schemas.microsoft.com/office/powerpoint/2010/main" val="2170370"/>
              </p:ext>
            </p:extLst>
          </p:nvPr>
        </p:nvGraphicFramePr>
        <p:xfrm>
          <a:off x="7166957" y="2903537"/>
          <a:ext cx="4120169" cy="1854200"/>
        </p:xfrm>
        <a:graphic>
          <a:graphicData uri="http://schemas.openxmlformats.org/drawingml/2006/table">
            <a:tbl>
              <a:tblPr firstRow="1" bandRow="1">
                <a:tableStyleId>{5C22544A-7EE6-4342-B048-85BDC9FD1C3A}</a:tableStyleId>
              </a:tblPr>
              <a:tblGrid>
                <a:gridCol w="2619981"/>
                <a:gridCol w="1500188"/>
              </a:tblGrid>
              <a:tr h="370840">
                <a:tc>
                  <a:txBody>
                    <a:bodyPr/>
                    <a:lstStyle/>
                    <a:p>
                      <a:endParaRPr lang="es-UY" dirty="0"/>
                    </a:p>
                  </a:txBody>
                  <a:tcPr/>
                </a:tc>
                <a:tc>
                  <a:txBody>
                    <a:bodyPr/>
                    <a:lstStyle/>
                    <a:p>
                      <a:r>
                        <a:rPr lang="es-419" dirty="0" smtClean="0"/>
                        <a:t>%/</a:t>
                      </a:r>
                      <a:r>
                        <a:rPr lang="es-419" dirty="0" err="1" smtClean="0"/>
                        <a:t>kgs</a:t>
                      </a:r>
                      <a:r>
                        <a:rPr lang="es-419" dirty="0" smtClean="0"/>
                        <a:t>/</a:t>
                      </a:r>
                      <a:r>
                        <a:rPr lang="es-419" dirty="0" err="1" smtClean="0"/>
                        <a:t>há</a:t>
                      </a:r>
                      <a:endParaRPr lang="es-UY" dirty="0"/>
                    </a:p>
                  </a:txBody>
                  <a:tcPr/>
                </a:tc>
              </a:tr>
              <a:tr h="370840">
                <a:tc>
                  <a:txBody>
                    <a:bodyPr/>
                    <a:lstStyle/>
                    <a:p>
                      <a:r>
                        <a:rPr lang="es-419" dirty="0" smtClean="0"/>
                        <a:t>Campo Natural</a:t>
                      </a:r>
                      <a:endParaRPr lang="es-UY" dirty="0"/>
                    </a:p>
                  </a:txBody>
                  <a:tcPr/>
                </a:tc>
                <a:tc>
                  <a:txBody>
                    <a:bodyPr/>
                    <a:lstStyle/>
                    <a:p>
                      <a:r>
                        <a:rPr lang="es-419" dirty="0" smtClean="0"/>
                        <a:t>91</a:t>
                      </a:r>
                      <a:endParaRPr lang="es-UY" dirty="0"/>
                    </a:p>
                  </a:txBody>
                  <a:tcPr/>
                </a:tc>
              </a:tr>
              <a:tr h="370840">
                <a:tc>
                  <a:txBody>
                    <a:bodyPr/>
                    <a:lstStyle/>
                    <a:p>
                      <a:r>
                        <a:rPr lang="es-419" dirty="0" smtClean="0"/>
                        <a:t>Mejoramientos</a:t>
                      </a:r>
                      <a:endParaRPr lang="es-UY" dirty="0"/>
                    </a:p>
                  </a:txBody>
                  <a:tcPr/>
                </a:tc>
                <a:tc>
                  <a:txBody>
                    <a:bodyPr/>
                    <a:lstStyle/>
                    <a:p>
                      <a:r>
                        <a:rPr lang="es-419" dirty="0" smtClean="0"/>
                        <a:t>5</a:t>
                      </a:r>
                      <a:endParaRPr lang="es-UY" dirty="0"/>
                    </a:p>
                  </a:txBody>
                  <a:tcPr/>
                </a:tc>
              </a:tr>
              <a:tr h="370840">
                <a:tc>
                  <a:txBody>
                    <a:bodyPr/>
                    <a:lstStyle/>
                    <a:p>
                      <a:r>
                        <a:rPr lang="es-419" dirty="0" smtClean="0"/>
                        <a:t>Cultivos</a:t>
                      </a:r>
                      <a:endParaRPr lang="es-UY" dirty="0"/>
                    </a:p>
                  </a:txBody>
                  <a:tcPr/>
                </a:tc>
                <a:tc>
                  <a:txBody>
                    <a:bodyPr/>
                    <a:lstStyle/>
                    <a:p>
                      <a:r>
                        <a:rPr lang="es-419" dirty="0" smtClean="0"/>
                        <a:t>4</a:t>
                      </a:r>
                      <a:endParaRPr lang="es-UY" dirty="0"/>
                    </a:p>
                  </a:txBody>
                  <a:tcPr/>
                </a:tc>
              </a:tr>
              <a:tr h="370840">
                <a:tc>
                  <a:txBody>
                    <a:bodyPr/>
                    <a:lstStyle/>
                    <a:p>
                      <a:r>
                        <a:rPr lang="es-419" dirty="0" smtClean="0"/>
                        <a:t>Carne</a:t>
                      </a:r>
                      <a:r>
                        <a:rPr lang="es-419" baseline="0" dirty="0" smtClean="0"/>
                        <a:t> equivalente</a:t>
                      </a:r>
                      <a:endParaRPr lang="es-UY" dirty="0"/>
                    </a:p>
                  </a:txBody>
                  <a:tcPr/>
                </a:tc>
                <a:tc>
                  <a:txBody>
                    <a:bodyPr/>
                    <a:lstStyle/>
                    <a:p>
                      <a:pPr algn="ctr"/>
                      <a:r>
                        <a:rPr lang="es-419" dirty="0" smtClean="0"/>
                        <a:t>50</a:t>
                      </a:r>
                      <a:endParaRPr lang="es-UY" dirty="0"/>
                    </a:p>
                  </a:txBody>
                  <a:tcPr/>
                </a:tc>
              </a:tr>
            </a:tbl>
          </a:graphicData>
        </a:graphic>
      </p:graphicFrame>
    </p:spTree>
    <p:extLst>
      <p:ext uri="{BB962C8B-B14F-4D97-AF65-F5344CB8AC3E}">
        <p14:creationId xmlns:p14="http://schemas.microsoft.com/office/powerpoint/2010/main" val="53707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419" dirty="0" smtClean="0"/>
              <a:t>1970</a:t>
            </a:r>
            <a:endParaRPr lang="es-UY"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429786500"/>
              </p:ext>
            </p:extLst>
          </p:nvPr>
        </p:nvGraphicFramePr>
        <p:xfrm>
          <a:off x="2158908" y="2321859"/>
          <a:ext cx="5895881" cy="1854200"/>
        </p:xfrm>
        <a:graphic>
          <a:graphicData uri="http://schemas.openxmlformats.org/drawingml/2006/table">
            <a:tbl>
              <a:tblPr firstRow="1" bandRow="1">
                <a:tableStyleId>{5C22544A-7EE6-4342-B048-85BDC9FD1C3A}</a:tableStyleId>
              </a:tblPr>
              <a:tblGrid>
                <a:gridCol w="3179575"/>
                <a:gridCol w="1425388"/>
                <a:gridCol w="1290918"/>
              </a:tblGrid>
              <a:tr h="370840">
                <a:tc>
                  <a:txBody>
                    <a:bodyPr/>
                    <a:lstStyle/>
                    <a:p>
                      <a:endParaRPr lang="es-UY" dirty="0"/>
                    </a:p>
                  </a:txBody>
                  <a:tcPr marL="174078" marR="174078"/>
                </a:tc>
                <a:tc>
                  <a:txBody>
                    <a:bodyPr/>
                    <a:lstStyle/>
                    <a:p>
                      <a:pPr algn="ctr"/>
                      <a:r>
                        <a:rPr lang="es-419" dirty="0" err="1" smtClean="0"/>
                        <a:t>Hás</a:t>
                      </a:r>
                      <a:endParaRPr lang="es-UY" dirty="0"/>
                    </a:p>
                  </a:txBody>
                  <a:tcPr marL="174078" marR="174078"/>
                </a:tc>
                <a:tc>
                  <a:txBody>
                    <a:bodyPr/>
                    <a:lstStyle/>
                    <a:p>
                      <a:r>
                        <a:rPr lang="es-419" dirty="0" smtClean="0"/>
                        <a:t>%</a:t>
                      </a:r>
                      <a:endParaRPr lang="es-UY" dirty="0"/>
                    </a:p>
                  </a:txBody>
                  <a:tcPr marL="174078" marR="174078"/>
                </a:tc>
              </a:tr>
              <a:tr h="370840">
                <a:tc>
                  <a:txBody>
                    <a:bodyPr/>
                    <a:lstStyle/>
                    <a:p>
                      <a:r>
                        <a:rPr lang="es-419" dirty="0" smtClean="0"/>
                        <a:t>Área total arroz </a:t>
                      </a:r>
                      <a:endParaRPr lang="es-UY" dirty="0"/>
                    </a:p>
                  </a:txBody>
                  <a:tcPr marL="174078" marR="174078"/>
                </a:tc>
                <a:tc>
                  <a:txBody>
                    <a:bodyPr/>
                    <a:lstStyle/>
                    <a:p>
                      <a:pPr algn="ctr"/>
                      <a:r>
                        <a:rPr lang="es-419" dirty="0" smtClean="0"/>
                        <a:t>31400</a:t>
                      </a:r>
                      <a:endParaRPr lang="es-UY" dirty="0"/>
                    </a:p>
                  </a:txBody>
                  <a:tcPr marL="174078" marR="174078"/>
                </a:tc>
                <a:tc>
                  <a:txBody>
                    <a:bodyPr/>
                    <a:lstStyle/>
                    <a:p>
                      <a:pPr algn="ctr"/>
                      <a:r>
                        <a:rPr lang="es-419" dirty="0" smtClean="0"/>
                        <a:t>100</a:t>
                      </a:r>
                      <a:endParaRPr lang="es-UY" dirty="0"/>
                    </a:p>
                  </a:txBody>
                  <a:tcPr marL="174078" marR="174078"/>
                </a:tc>
              </a:tr>
              <a:tr h="370840">
                <a:tc>
                  <a:txBody>
                    <a:bodyPr/>
                    <a:lstStyle/>
                    <a:p>
                      <a:r>
                        <a:rPr lang="es-419" b="1" dirty="0" smtClean="0">
                          <a:solidFill>
                            <a:srgbClr val="FF0000"/>
                          </a:solidFill>
                        </a:rPr>
                        <a:t>Llanuras</a:t>
                      </a:r>
                      <a:r>
                        <a:rPr lang="es-419" b="1" baseline="0" dirty="0" smtClean="0">
                          <a:solidFill>
                            <a:srgbClr val="FF0000"/>
                          </a:solidFill>
                        </a:rPr>
                        <a:t> del Este</a:t>
                      </a:r>
                      <a:endParaRPr lang="es-419" b="1" dirty="0" smtClean="0">
                        <a:solidFill>
                          <a:srgbClr val="FF0000"/>
                        </a:solidFill>
                      </a:endParaRPr>
                    </a:p>
                  </a:txBody>
                  <a:tcPr marL="174078" marR="174078"/>
                </a:tc>
                <a:tc>
                  <a:txBody>
                    <a:bodyPr/>
                    <a:lstStyle/>
                    <a:p>
                      <a:r>
                        <a:rPr lang="es-419" b="1" dirty="0" smtClean="0">
                          <a:solidFill>
                            <a:srgbClr val="FF0000"/>
                          </a:solidFill>
                        </a:rPr>
                        <a:t>26300</a:t>
                      </a:r>
                      <a:endParaRPr lang="es-UY" b="1" dirty="0">
                        <a:solidFill>
                          <a:srgbClr val="FF0000"/>
                        </a:solidFill>
                      </a:endParaRPr>
                    </a:p>
                  </a:txBody>
                  <a:tcPr marL="174078" marR="174078"/>
                </a:tc>
                <a:tc>
                  <a:txBody>
                    <a:bodyPr/>
                    <a:lstStyle/>
                    <a:p>
                      <a:r>
                        <a:rPr lang="es-419" b="1" dirty="0" smtClean="0">
                          <a:solidFill>
                            <a:srgbClr val="FF0000"/>
                          </a:solidFill>
                        </a:rPr>
                        <a:t>84</a:t>
                      </a:r>
                      <a:endParaRPr lang="es-UY" b="1" dirty="0">
                        <a:solidFill>
                          <a:srgbClr val="FF0000"/>
                        </a:solidFill>
                      </a:endParaRPr>
                    </a:p>
                  </a:txBody>
                  <a:tcPr marL="174078" marR="174078"/>
                </a:tc>
              </a:tr>
              <a:tr h="370840">
                <a:tc>
                  <a:txBody>
                    <a:bodyPr/>
                    <a:lstStyle/>
                    <a:p>
                      <a:r>
                        <a:rPr lang="es-419" b="1" dirty="0" err="1" smtClean="0">
                          <a:solidFill>
                            <a:srgbClr val="FF0000"/>
                          </a:solidFill>
                        </a:rPr>
                        <a:t>Yaguarí</a:t>
                      </a:r>
                      <a:r>
                        <a:rPr lang="es-419" b="1" dirty="0" smtClean="0">
                          <a:solidFill>
                            <a:srgbClr val="FF0000"/>
                          </a:solidFill>
                        </a:rPr>
                        <a:t> Noreste</a:t>
                      </a:r>
                      <a:endParaRPr lang="es-UY" b="1" dirty="0">
                        <a:solidFill>
                          <a:srgbClr val="FF0000"/>
                        </a:solidFill>
                      </a:endParaRPr>
                    </a:p>
                  </a:txBody>
                  <a:tcPr marL="174078" marR="174078"/>
                </a:tc>
                <a:tc>
                  <a:txBody>
                    <a:bodyPr/>
                    <a:lstStyle/>
                    <a:p>
                      <a:r>
                        <a:rPr lang="es-419" b="1" dirty="0" smtClean="0">
                          <a:solidFill>
                            <a:srgbClr val="FF0000"/>
                          </a:solidFill>
                        </a:rPr>
                        <a:t>3200</a:t>
                      </a:r>
                      <a:endParaRPr lang="es-UY" b="1" dirty="0">
                        <a:solidFill>
                          <a:srgbClr val="FF0000"/>
                        </a:solidFill>
                      </a:endParaRPr>
                    </a:p>
                  </a:txBody>
                  <a:tcPr marL="174078" marR="174078"/>
                </a:tc>
                <a:tc>
                  <a:txBody>
                    <a:bodyPr/>
                    <a:lstStyle/>
                    <a:p>
                      <a:r>
                        <a:rPr lang="es-419" b="1" dirty="0" smtClean="0">
                          <a:solidFill>
                            <a:srgbClr val="FF0000"/>
                          </a:solidFill>
                        </a:rPr>
                        <a:t>10</a:t>
                      </a:r>
                      <a:endParaRPr lang="es-UY" b="1" dirty="0">
                        <a:solidFill>
                          <a:srgbClr val="FF0000"/>
                        </a:solidFill>
                      </a:endParaRPr>
                    </a:p>
                  </a:txBody>
                  <a:tcPr marL="174078" marR="174078"/>
                </a:tc>
              </a:tr>
              <a:tr h="370840">
                <a:tc>
                  <a:txBody>
                    <a:bodyPr/>
                    <a:lstStyle/>
                    <a:p>
                      <a:r>
                        <a:rPr lang="es-419" dirty="0" smtClean="0"/>
                        <a:t>Basalto</a:t>
                      </a:r>
                      <a:endParaRPr lang="es-UY" dirty="0"/>
                    </a:p>
                  </a:txBody>
                  <a:tcPr marL="174078" marR="174078"/>
                </a:tc>
                <a:tc>
                  <a:txBody>
                    <a:bodyPr/>
                    <a:lstStyle/>
                    <a:p>
                      <a:r>
                        <a:rPr lang="es-419" dirty="0" smtClean="0"/>
                        <a:t>1900</a:t>
                      </a:r>
                    </a:p>
                  </a:txBody>
                  <a:tcPr marL="174078" marR="174078"/>
                </a:tc>
                <a:tc>
                  <a:txBody>
                    <a:bodyPr/>
                    <a:lstStyle/>
                    <a:p>
                      <a:r>
                        <a:rPr lang="es-419" dirty="0" smtClean="0"/>
                        <a:t>6</a:t>
                      </a:r>
                      <a:endParaRPr lang="es-UY" dirty="0"/>
                    </a:p>
                  </a:txBody>
                  <a:tcPr marL="174078" marR="174078"/>
                </a:tc>
              </a:tr>
            </a:tbl>
          </a:graphicData>
        </a:graphic>
      </p:graphicFrame>
      <p:sp>
        <p:nvSpPr>
          <p:cNvPr id="9" name="Marcador de texto 8"/>
          <p:cNvSpPr>
            <a:spLocks noGrp="1"/>
          </p:cNvSpPr>
          <p:nvPr>
            <p:ph type="body" idx="4294967295"/>
          </p:nvPr>
        </p:nvSpPr>
        <p:spPr>
          <a:xfrm>
            <a:off x="941295" y="1608605"/>
            <a:ext cx="3992563" cy="803275"/>
          </a:xfrm>
        </p:spPr>
        <p:txBody>
          <a:bodyPr/>
          <a:lstStyle/>
          <a:p>
            <a:r>
              <a:rPr lang="es-419" dirty="0" smtClean="0"/>
              <a:t>   Arroz por zonas</a:t>
            </a:r>
            <a:endParaRPr lang="es-UY" dirty="0"/>
          </a:p>
        </p:txBody>
      </p:sp>
    </p:spTree>
    <p:extLst>
      <p:ext uri="{BB962C8B-B14F-4D97-AF65-F5344CB8AC3E}">
        <p14:creationId xmlns:p14="http://schemas.microsoft.com/office/powerpoint/2010/main" val="524753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954" y="0"/>
            <a:ext cx="6884894" cy="6858000"/>
          </a:xfrm>
          <a:prstGeom prst="rect">
            <a:avLst/>
          </a:prstGeom>
        </p:spPr>
      </p:pic>
    </p:spTree>
    <p:extLst>
      <p:ext uri="{BB962C8B-B14F-4D97-AF65-F5344CB8AC3E}">
        <p14:creationId xmlns:p14="http://schemas.microsoft.com/office/powerpoint/2010/main" val="3762752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Cuenca de la Laguna </a:t>
            </a:r>
            <a:r>
              <a:rPr lang="es-419" dirty="0" err="1" smtClean="0"/>
              <a:t>Merín</a:t>
            </a:r>
            <a:endParaRPr lang="es-UY" dirty="0"/>
          </a:p>
        </p:txBody>
      </p:sp>
    </p:spTree>
    <p:extLst>
      <p:ext uri="{BB962C8B-B14F-4D97-AF65-F5344CB8AC3E}">
        <p14:creationId xmlns:p14="http://schemas.microsoft.com/office/powerpoint/2010/main" val="826976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403412"/>
            <a:ext cx="8534401" cy="1385047"/>
          </a:xfrm>
        </p:spPr>
        <p:txBody>
          <a:bodyPr>
            <a:normAutofit/>
          </a:bodyPr>
          <a:lstStyle/>
          <a:p>
            <a:r>
              <a:rPr lang="es-419" sz="6000" dirty="0" smtClean="0"/>
              <a:t>1970</a:t>
            </a:r>
            <a:endParaRPr lang="es-UY" sz="6000" dirty="0"/>
          </a:p>
        </p:txBody>
      </p:sp>
      <p:sp>
        <p:nvSpPr>
          <p:cNvPr id="3" name="Marcador de texto 2"/>
          <p:cNvSpPr>
            <a:spLocks noGrp="1"/>
          </p:cNvSpPr>
          <p:nvPr>
            <p:ph type="body" idx="1"/>
          </p:nvPr>
        </p:nvSpPr>
        <p:spPr>
          <a:xfrm>
            <a:off x="2541588" y="1546413"/>
            <a:ext cx="8534400" cy="4676588"/>
          </a:xfrm>
        </p:spPr>
        <p:txBody>
          <a:bodyPr>
            <a:normAutofit lnSpcReduction="10000"/>
          </a:bodyPr>
          <a:lstStyle/>
          <a:p>
            <a:r>
              <a:rPr lang="es-419" dirty="0" smtClean="0"/>
              <a:t>La región presenta problemas comunes a Brasil y Uruguay:</a:t>
            </a:r>
          </a:p>
          <a:p>
            <a:pPr marL="285750" indent="-285750">
              <a:buFont typeface="Arial" panose="020B0604020202020204" pitchFamily="34" charset="0"/>
              <a:buChar char="•"/>
            </a:pPr>
            <a:r>
              <a:rPr lang="es-419" dirty="0" smtClean="0">
                <a:solidFill>
                  <a:schemeClr val="tx1"/>
                </a:solidFill>
              </a:rPr>
              <a:t>“Durante el invierno, los ríos provenientes de zonas elevadas que se dirigen hacia la Laguna </a:t>
            </a:r>
            <a:r>
              <a:rPr lang="es-419" dirty="0" err="1" smtClean="0">
                <a:solidFill>
                  <a:schemeClr val="tx1"/>
                </a:solidFill>
              </a:rPr>
              <a:t>Merín</a:t>
            </a:r>
            <a:r>
              <a:rPr lang="es-419" dirty="0" smtClean="0">
                <a:solidFill>
                  <a:schemeClr val="tx1"/>
                </a:solidFill>
              </a:rPr>
              <a:t>,……, frecuentemente se salen de madre, generando inundaciones en cientos de miles de </a:t>
            </a:r>
            <a:r>
              <a:rPr lang="es-419" dirty="0" err="1" smtClean="0">
                <a:solidFill>
                  <a:schemeClr val="tx1"/>
                </a:solidFill>
              </a:rPr>
              <a:t>hás</a:t>
            </a:r>
            <a:r>
              <a:rPr lang="es-419" dirty="0" smtClean="0">
                <a:solidFill>
                  <a:schemeClr val="tx1"/>
                </a:solidFill>
              </a:rPr>
              <a:t> en ambos países, destruyendo cosechas y provocando la muerte de millares de cabezas ovinas y bovinas.</a:t>
            </a:r>
          </a:p>
          <a:p>
            <a:pPr marL="285750" indent="-285750">
              <a:buFont typeface="Arial" panose="020B0604020202020204" pitchFamily="34" charset="0"/>
              <a:buChar char="•"/>
            </a:pPr>
            <a:r>
              <a:rPr lang="es-419" dirty="0" smtClean="0">
                <a:solidFill>
                  <a:schemeClr val="tx1"/>
                </a:solidFill>
              </a:rPr>
              <a:t>“El problema inverso se registra en el verano,……, con períodos de sequía prolongados.</a:t>
            </a:r>
          </a:p>
          <a:p>
            <a:pPr marL="285750" indent="-285750">
              <a:buFont typeface="Arial" panose="020B0604020202020204" pitchFamily="34" charset="0"/>
              <a:buChar char="•"/>
            </a:pPr>
            <a:r>
              <a:rPr lang="es-419" dirty="0">
                <a:solidFill>
                  <a:schemeClr val="tx1"/>
                </a:solidFill>
              </a:rPr>
              <a:t> </a:t>
            </a:r>
            <a:r>
              <a:rPr lang="es-419" dirty="0" smtClean="0">
                <a:solidFill>
                  <a:schemeClr val="tx1"/>
                </a:solidFill>
              </a:rPr>
              <a:t>“Salinización de las aguas en períodos de sequía por la inversión del curso del Canal San Gonzalo que une la LM con la Laguna de los Patos.</a:t>
            </a:r>
          </a:p>
          <a:p>
            <a:endParaRPr lang="es-419" dirty="0" smtClean="0">
              <a:solidFill>
                <a:srgbClr val="FF0000"/>
              </a:solidFill>
            </a:endParaRPr>
          </a:p>
          <a:p>
            <a:r>
              <a:rPr lang="es-419" dirty="0" smtClean="0">
                <a:solidFill>
                  <a:schemeClr val="tx1"/>
                </a:solidFill>
              </a:rPr>
              <a:t>CLM enero de 1970  </a:t>
            </a:r>
            <a:endParaRPr lang="es-UY" dirty="0">
              <a:solidFill>
                <a:schemeClr val="tx1"/>
              </a:solidFill>
            </a:endParaRPr>
          </a:p>
        </p:txBody>
      </p:sp>
    </p:spTree>
    <p:extLst>
      <p:ext uri="{BB962C8B-B14F-4D97-AF65-F5344CB8AC3E}">
        <p14:creationId xmlns:p14="http://schemas.microsoft.com/office/powerpoint/2010/main" val="219575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1050324"/>
            <a:ext cx="8534401" cy="1210962"/>
          </a:xfrm>
        </p:spPr>
        <p:txBody>
          <a:bodyPr>
            <a:normAutofit/>
          </a:bodyPr>
          <a:lstStyle/>
          <a:p>
            <a:r>
              <a:rPr lang="es-419" sz="6000" dirty="0" smtClean="0"/>
              <a:t>1970</a:t>
            </a:r>
            <a:endParaRPr lang="es-UY" sz="6000" dirty="0"/>
          </a:p>
        </p:txBody>
      </p:sp>
      <p:sp>
        <p:nvSpPr>
          <p:cNvPr id="3" name="Marcador de texto 2"/>
          <p:cNvSpPr>
            <a:spLocks noGrp="1"/>
          </p:cNvSpPr>
          <p:nvPr>
            <p:ph type="body" idx="1"/>
          </p:nvPr>
        </p:nvSpPr>
        <p:spPr>
          <a:xfrm>
            <a:off x="2441575" y="2113005"/>
            <a:ext cx="8534400" cy="4744995"/>
          </a:xfrm>
        </p:spPr>
        <p:txBody>
          <a:bodyPr>
            <a:normAutofit lnSpcReduction="10000"/>
          </a:bodyPr>
          <a:lstStyle/>
          <a:p>
            <a:endParaRPr lang="es-419" dirty="0" smtClean="0"/>
          </a:p>
          <a:p>
            <a:pPr marL="285750" indent="-285750">
              <a:buFont typeface="Arial" panose="020B0604020202020204" pitchFamily="34" charset="0"/>
              <a:buChar char="•"/>
            </a:pPr>
            <a:r>
              <a:rPr lang="es-419" dirty="0" smtClean="0">
                <a:solidFill>
                  <a:srgbClr val="FF0000"/>
                </a:solidFill>
              </a:rPr>
              <a:t>“</a:t>
            </a:r>
            <a:r>
              <a:rPr lang="es-419" dirty="0" smtClean="0">
                <a:solidFill>
                  <a:schemeClr val="tx1">
                    <a:lumMod val="95000"/>
                  </a:schemeClr>
                </a:solidFill>
              </a:rPr>
              <a:t>La principal carencia es la falta de agua suficiente para el riego del cultivo de arroz”.</a:t>
            </a:r>
          </a:p>
          <a:p>
            <a:pPr marL="742950" lvl="1" indent="-285750">
              <a:buFont typeface="Arial" panose="020B0604020202020204" pitchFamily="34" charset="0"/>
              <a:buChar char="•"/>
            </a:pPr>
            <a:r>
              <a:rPr lang="es-419" dirty="0" smtClean="0">
                <a:solidFill>
                  <a:schemeClr val="tx1">
                    <a:lumMod val="95000"/>
                  </a:schemeClr>
                </a:solidFill>
              </a:rPr>
              <a:t>El agua proviene además de la LM de los ríos (</a:t>
            </a:r>
            <a:r>
              <a:rPr lang="es-419" dirty="0" err="1" smtClean="0">
                <a:solidFill>
                  <a:schemeClr val="tx1">
                    <a:lumMod val="95000"/>
                  </a:schemeClr>
                </a:solidFill>
              </a:rPr>
              <a:t>Yaguarón</a:t>
            </a:r>
            <a:r>
              <a:rPr lang="es-419" dirty="0" smtClean="0">
                <a:solidFill>
                  <a:schemeClr val="tx1">
                    <a:lumMod val="95000"/>
                  </a:schemeClr>
                </a:solidFill>
              </a:rPr>
              <a:t>, Tacuarí, </a:t>
            </a:r>
            <a:r>
              <a:rPr lang="es-419" dirty="0" err="1" smtClean="0">
                <a:solidFill>
                  <a:schemeClr val="tx1">
                    <a:lumMod val="95000"/>
                  </a:schemeClr>
                </a:solidFill>
              </a:rPr>
              <a:t>Olimar</a:t>
            </a:r>
            <a:r>
              <a:rPr lang="es-419" dirty="0" smtClean="0">
                <a:solidFill>
                  <a:schemeClr val="tx1">
                    <a:lumMod val="95000"/>
                  </a:schemeClr>
                </a:solidFill>
              </a:rPr>
              <a:t> y </a:t>
            </a:r>
            <a:r>
              <a:rPr lang="es-419" dirty="0" err="1" smtClean="0">
                <a:solidFill>
                  <a:schemeClr val="tx1">
                    <a:lumMod val="95000"/>
                  </a:schemeClr>
                </a:solidFill>
              </a:rPr>
              <a:t>Cebollatí</a:t>
            </a:r>
            <a:r>
              <a:rPr lang="es-419" dirty="0" smtClean="0">
                <a:solidFill>
                  <a:schemeClr val="tx1">
                    <a:lumMod val="95000"/>
                  </a:schemeClr>
                </a:solidFill>
              </a:rPr>
              <a:t>.</a:t>
            </a:r>
          </a:p>
          <a:p>
            <a:pPr marL="742950" lvl="1" indent="-285750">
              <a:buFont typeface="Arial" panose="020B0604020202020204" pitchFamily="34" charset="0"/>
              <a:buChar char="•"/>
            </a:pPr>
            <a:r>
              <a:rPr lang="es-419" dirty="0" smtClean="0">
                <a:solidFill>
                  <a:schemeClr val="tx1">
                    <a:lumMod val="95000"/>
                  </a:schemeClr>
                </a:solidFill>
              </a:rPr>
              <a:t> En épocas de sequía no aportan caudales de riego suficientes.</a:t>
            </a:r>
          </a:p>
          <a:p>
            <a:pPr marL="742950" lvl="1" indent="-285750">
              <a:buFont typeface="Arial" panose="020B0604020202020204" pitchFamily="34" charset="0"/>
              <a:buChar char="•"/>
            </a:pPr>
            <a:r>
              <a:rPr lang="es-419" dirty="0" smtClean="0">
                <a:solidFill>
                  <a:schemeClr val="tx1">
                    <a:lumMod val="95000"/>
                  </a:schemeClr>
                </a:solidFill>
              </a:rPr>
              <a:t>Las únicas fuentes confiables son la LM y la de los tramos inferiores de sus afluentes.</a:t>
            </a:r>
          </a:p>
          <a:p>
            <a:pPr marL="742950" lvl="1" indent="-285750">
              <a:buFont typeface="Arial" panose="020B0604020202020204" pitchFamily="34" charset="0"/>
              <a:buChar char="•"/>
            </a:pPr>
            <a:r>
              <a:rPr lang="es-419" dirty="0" smtClean="0">
                <a:solidFill>
                  <a:schemeClr val="tx1">
                    <a:lumMod val="95000"/>
                  </a:schemeClr>
                </a:solidFill>
              </a:rPr>
              <a:t>En estas condiciones el área potencial de cultivo en ROU es de 90000 </a:t>
            </a:r>
            <a:r>
              <a:rPr lang="es-419" dirty="0" err="1" smtClean="0">
                <a:solidFill>
                  <a:schemeClr val="tx1">
                    <a:lumMod val="95000"/>
                  </a:schemeClr>
                </a:solidFill>
              </a:rPr>
              <a:t>hás</a:t>
            </a:r>
            <a:r>
              <a:rPr lang="es-419" dirty="0" smtClean="0">
                <a:solidFill>
                  <a:schemeClr val="tx1">
                    <a:lumMod val="95000"/>
                  </a:schemeClr>
                </a:solidFill>
              </a:rPr>
              <a:t> y por rotación se hacen 30000 </a:t>
            </a:r>
            <a:r>
              <a:rPr lang="es-419" dirty="0" err="1" smtClean="0">
                <a:solidFill>
                  <a:schemeClr val="tx1">
                    <a:lumMod val="95000"/>
                  </a:schemeClr>
                </a:solidFill>
              </a:rPr>
              <a:t>hás</a:t>
            </a:r>
            <a:r>
              <a:rPr lang="es-419" dirty="0" smtClean="0">
                <a:solidFill>
                  <a:schemeClr val="tx1">
                    <a:lumMod val="95000"/>
                  </a:schemeClr>
                </a:solidFill>
              </a:rPr>
              <a:t>/año.</a:t>
            </a:r>
          </a:p>
          <a:p>
            <a:pPr marL="742950" lvl="1" indent="-285750">
              <a:buFont typeface="Arial" panose="020B0604020202020204" pitchFamily="34" charset="0"/>
              <a:buChar char="•"/>
            </a:pPr>
            <a:r>
              <a:rPr lang="es-419" dirty="0" smtClean="0">
                <a:solidFill>
                  <a:schemeClr val="tx1">
                    <a:lumMod val="95000"/>
                  </a:schemeClr>
                </a:solidFill>
              </a:rPr>
              <a:t>Quedan aproximadamente  678000 </a:t>
            </a:r>
            <a:r>
              <a:rPr lang="es-419" dirty="0" err="1" smtClean="0">
                <a:solidFill>
                  <a:schemeClr val="tx1">
                    <a:lumMod val="95000"/>
                  </a:schemeClr>
                </a:solidFill>
              </a:rPr>
              <a:t>hás</a:t>
            </a:r>
            <a:r>
              <a:rPr lang="es-419" dirty="0" smtClean="0">
                <a:solidFill>
                  <a:schemeClr val="tx1">
                    <a:lumMod val="95000"/>
                  </a:schemeClr>
                </a:solidFill>
              </a:rPr>
              <a:t> sin posibilidades de explotación agrícola con riego. </a:t>
            </a:r>
            <a:endParaRPr lang="es-419" dirty="0">
              <a:solidFill>
                <a:schemeClr val="tx1">
                  <a:lumMod val="95000"/>
                </a:schemeClr>
              </a:solidFill>
            </a:endParaRPr>
          </a:p>
          <a:p>
            <a:endParaRPr lang="es-419" dirty="0" smtClean="0">
              <a:solidFill>
                <a:srgbClr val="FF0000"/>
              </a:solidFill>
            </a:endParaRPr>
          </a:p>
          <a:p>
            <a:r>
              <a:rPr lang="es-419" dirty="0" smtClean="0">
                <a:solidFill>
                  <a:schemeClr val="tx1"/>
                </a:solidFill>
              </a:rPr>
              <a:t>Ingeniero </a:t>
            </a:r>
            <a:r>
              <a:rPr lang="es-419" dirty="0" err="1" smtClean="0">
                <a:solidFill>
                  <a:schemeClr val="tx1"/>
                </a:solidFill>
              </a:rPr>
              <a:t>Martinez</a:t>
            </a:r>
            <a:r>
              <a:rPr lang="es-419" dirty="0" smtClean="0">
                <a:solidFill>
                  <a:schemeClr val="tx1"/>
                </a:solidFill>
              </a:rPr>
              <a:t> Bula, setiembre de 1969 </a:t>
            </a:r>
            <a:endParaRPr lang="es-UY" dirty="0">
              <a:solidFill>
                <a:schemeClr val="tx1"/>
              </a:solidFill>
            </a:endParaRPr>
          </a:p>
        </p:txBody>
      </p:sp>
    </p:spTree>
    <p:extLst>
      <p:ext uri="{BB962C8B-B14F-4D97-AF65-F5344CB8AC3E}">
        <p14:creationId xmlns:p14="http://schemas.microsoft.com/office/powerpoint/2010/main" val="47325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954" y="0"/>
            <a:ext cx="6884894" cy="6858000"/>
          </a:xfrm>
          <a:prstGeom prst="rect">
            <a:avLst/>
          </a:prstGeom>
        </p:spPr>
      </p:pic>
    </p:spTree>
    <p:extLst>
      <p:ext uri="{BB962C8B-B14F-4D97-AF65-F5344CB8AC3E}">
        <p14:creationId xmlns:p14="http://schemas.microsoft.com/office/powerpoint/2010/main" val="3346693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3" y="685800"/>
            <a:ext cx="10058400" cy="1158240"/>
          </a:xfrm>
        </p:spPr>
        <p:txBody>
          <a:bodyPr>
            <a:normAutofit fontScale="90000"/>
          </a:bodyPr>
          <a:lstStyle/>
          <a:p>
            <a:pPr algn="ctr"/>
            <a:r>
              <a:rPr lang="es-419" dirty="0" smtClean="0"/>
              <a:t>Boletín informativo DIEA N° 10 – Año 1978</a:t>
            </a:r>
            <a:endParaRPr lang="es-UY" dirty="0"/>
          </a:p>
        </p:txBody>
      </p:sp>
      <p:pic>
        <p:nvPicPr>
          <p:cNvPr id="4" name="Imagen 3"/>
          <p:cNvPicPr>
            <a:picLocks noChangeAspect="1"/>
          </p:cNvPicPr>
          <p:nvPr/>
        </p:nvPicPr>
        <p:blipFill>
          <a:blip r:embed="rId2"/>
          <a:stretch>
            <a:fillRect/>
          </a:stretch>
        </p:blipFill>
        <p:spPr>
          <a:xfrm>
            <a:off x="575444" y="1965960"/>
            <a:ext cx="11280979" cy="2956560"/>
          </a:xfrm>
          <a:prstGeom prst="rect">
            <a:avLst/>
          </a:prstGeom>
        </p:spPr>
      </p:pic>
      <p:sp>
        <p:nvSpPr>
          <p:cNvPr id="5" name="Rectángulo redondeado 4"/>
          <p:cNvSpPr/>
          <p:nvPr/>
        </p:nvSpPr>
        <p:spPr>
          <a:xfrm>
            <a:off x="575444" y="1965960"/>
            <a:ext cx="11076978" cy="60548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Rectángulo redondeado 6"/>
          <p:cNvSpPr/>
          <p:nvPr/>
        </p:nvSpPr>
        <p:spPr>
          <a:xfrm>
            <a:off x="677444" y="3744097"/>
            <a:ext cx="11076978" cy="96382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1419681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3" y="685800"/>
            <a:ext cx="10058400" cy="1158240"/>
          </a:xfrm>
        </p:spPr>
        <p:txBody>
          <a:bodyPr>
            <a:normAutofit fontScale="90000"/>
          </a:bodyPr>
          <a:lstStyle/>
          <a:p>
            <a:pPr algn="ctr"/>
            <a:r>
              <a:rPr lang="es-419" dirty="0" smtClean="0"/>
              <a:t>Boletín informativo DIEA N° 10 – Año 1978</a:t>
            </a:r>
            <a:endParaRPr lang="es-UY" dirty="0"/>
          </a:p>
        </p:txBody>
      </p:sp>
      <p:pic>
        <p:nvPicPr>
          <p:cNvPr id="3" name="Imagen 2"/>
          <p:cNvPicPr>
            <a:picLocks noChangeAspect="1"/>
          </p:cNvPicPr>
          <p:nvPr/>
        </p:nvPicPr>
        <p:blipFill>
          <a:blip r:embed="rId2"/>
          <a:stretch>
            <a:fillRect/>
          </a:stretch>
        </p:blipFill>
        <p:spPr>
          <a:xfrm>
            <a:off x="441960" y="2076952"/>
            <a:ext cx="11232832" cy="3077025"/>
          </a:xfrm>
          <a:prstGeom prst="rect">
            <a:avLst/>
          </a:prstGeom>
        </p:spPr>
      </p:pic>
      <p:sp>
        <p:nvSpPr>
          <p:cNvPr id="6" name="Rectángulo redondeado 5"/>
          <p:cNvSpPr/>
          <p:nvPr/>
        </p:nvSpPr>
        <p:spPr>
          <a:xfrm>
            <a:off x="813368" y="3615464"/>
            <a:ext cx="10381854" cy="70940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1277519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419" sz="3600" dirty="0" smtClean="0"/>
              <a:t> </a:t>
            </a:r>
            <a:endParaRPr lang="es-419" sz="3600" dirty="0"/>
          </a:p>
          <a:p>
            <a:pPr marL="0" indent="0">
              <a:buNone/>
            </a:pPr>
            <a:endParaRPr lang="es-419" sz="3600" dirty="0" smtClean="0"/>
          </a:p>
          <a:p>
            <a:r>
              <a:rPr lang="es-419" sz="3600" dirty="0" smtClean="0"/>
              <a:t>Impacto Económico y Social.</a:t>
            </a:r>
          </a:p>
          <a:p>
            <a:endParaRPr lang="es-419" sz="3600" dirty="0"/>
          </a:p>
          <a:p>
            <a:r>
              <a:rPr lang="es-419" sz="3600" dirty="0" smtClean="0"/>
              <a:t> Futuro.</a:t>
            </a:r>
          </a:p>
          <a:p>
            <a:endParaRPr lang="es-419" sz="3600" dirty="0"/>
          </a:p>
          <a:p>
            <a:endParaRPr lang="es-UY" sz="3600" dirty="0"/>
          </a:p>
        </p:txBody>
      </p:sp>
      <p:sp>
        <p:nvSpPr>
          <p:cNvPr id="5" name="CuadroTexto 4"/>
          <p:cNvSpPr txBox="1"/>
          <p:nvPr/>
        </p:nvSpPr>
        <p:spPr>
          <a:xfrm>
            <a:off x="3307976" y="2133600"/>
            <a:ext cx="4867835" cy="923330"/>
          </a:xfrm>
          <a:prstGeom prst="rect">
            <a:avLst/>
          </a:prstGeom>
          <a:noFill/>
          <a:ln w="38100">
            <a:solidFill>
              <a:srgbClr val="FF0000"/>
            </a:solidFill>
          </a:ln>
        </p:spPr>
        <p:txBody>
          <a:bodyPr wrap="square" rtlCol="0" anchor="ctr">
            <a:spAutoFit/>
          </a:bodyPr>
          <a:lstStyle/>
          <a:p>
            <a:r>
              <a:rPr lang="es-419" sz="3600" dirty="0" smtClean="0">
                <a:solidFill>
                  <a:schemeClr val="tx1">
                    <a:lumMod val="75000"/>
                    <a:lumOff val="25000"/>
                  </a:schemeClr>
                </a:solidFill>
              </a:rPr>
              <a:t>Uruguay </a:t>
            </a:r>
            <a:r>
              <a:rPr lang="es-419" sz="3600" dirty="0">
                <a:solidFill>
                  <a:schemeClr val="tx1">
                    <a:lumMod val="75000"/>
                    <a:lumOff val="25000"/>
                  </a:schemeClr>
                </a:solidFill>
              </a:rPr>
              <a:t>y el Mundo.</a:t>
            </a:r>
          </a:p>
          <a:p>
            <a:endParaRPr lang="es-UY" dirty="0"/>
          </a:p>
        </p:txBody>
      </p:sp>
    </p:spTree>
    <p:extLst>
      <p:ext uri="{BB962C8B-B14F-4D97-AF65-F5344CB8AC3E}">
        <p14:creationId xmlns:p14="http://schemas.microsoft.com/office/powerpoint/2010/main" val="2657469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2318" y="1680882"/>
            <a:ext cx="8915399" cy="5177118"/>
          </a:xfrm>
        </p:spPr>
        <p:txBody>
          <a:bodyPr>
            <a:normAutofit/>
          </a:bodyPr>
          <a:lstStyle/>
          <a:p>
            <a:r>
              <a:rPr lang="es-419" sz="2800" dirty="0" smtClean="0"/>
              <a:t>Mayor en américa latina,</a:t>
            </a:r>
            <a:br>
              <a:rPr lang="es-419" sz="2800" dirty="0" smtClean="0"/>
            </a:br>
            <a:r>
              <a:rPr lang="es-419" sz="2800" dirty="0"/>
              <a:t/>
            </a:r>
            <a:br>
              <a:rPr lang="es-419" sz="2800" dirty="0"/>
            </a:br>
            <a:r>
              <a:rPr lang="es-419" sz="2800" dirty="0"/>
              <a:t>U</a:t>
            </a:r>
            <a:r>
              <a:rPr lang="es-419" sz="2800" dirty="0" smtClean="0"/>
              <a:t>no de los 4 proyectos de desarrollo más grandes del mundo:</a:t>
            </a:r>
            <a:br>
              <a:rPr lang="es-419" sz="2800" dirty="0" smtClean="0"/>
            </a:br>
            <a:r>
              <a:rPr lang="es-419" sz="2800" dirty="0"/>
              <a:t/>
            </a:r>
            <a:br>
              <a:rPr lang="es-419" sz="2800" dirty="0"/>
            </a:br>
            <a:r>
              <a:rPr lang="es-419" sz="2800" dirty="0" smtClean="0"/>
              <a:t>                  Río Senegal y lago </a:t>
            </a:r>
            <a:r>
              <a:rPr lang="es-419" sz="2800" dirty="0" err="1" smtClean="0"/>
              <a:t>tchad</a:t>
            </a:r>
            <a:r>
              <a:rPr lang="es-419" sz="2800" dirty="0" smtClean="0"/>
              <a:t> en áfrica</a:t>
            </a:r>
            <a:br>
              <a:rPr lang="es-419" sz="2800" dirty="0" smtClean="0"/>
            </a:br>
            <a:r>
              <a:rPr lang="es-419" sz="2800" dirty="0"/>
              <a:t> </a:t>
            </a:r>
            <a:r>
              <a:rPr lang="es-419" sz="2800" dirty="0" smtClean="0"/>
              <a:t>                 Pesca en el caribe</a:t>
            </a:r>
            <a:br>
              <a:rPr lang="es-419" sz="2800" dirty="0" smtClean="0"/>
            </a:br>
            <a:r>
              <a:rPr lang="es-419" sz="2800" dirty="0"/>
              <a:t> </a:t>
            </a:r>
            <a:r>
              <a:rPr lang="es-419" sz="2800" dirty="0" smtClean="0"/>
              <a:t>                 Río Mekong en sudeste asiático.</a:t>
            </a:r>
            <a:endParaRPr lang="es-UY" sz="2800" dirty="0"/>
          </a:p>
        </p:txBody>
      </p:sp>
      <p:sp>
        <p:nvSpPr>
          <p:cNvPr id="3" name="Marcador de texto 2"/>
          <p:cNvSpPr>
            <a:spLocks noGrp="1"/>
          </p:cNvSpPr>
          <p:nvPr>
            <p:ph type="body" idx="1"/>
          </p:nvPr>
        </p:nvSpPr>
        <p:spPr>
          <a:xfrm>
            <a:off x="1970648" y="440952"/>
            <a:ext cx="9365223" cy="1555864"/>
          </a:xfrm>
        </p:spPr>
        <p:txBody>
          <a:bodyPr>
            <a:normAutofit fontScale="92500" lnSpcReduction="20000"/>
          </a:bodyPr>
          <a:lstStyle/>
          <a:p>
            <a:r>
              <a:rPr lang="es-419" sz="3500" b="1" dirty="0" smtClean="0">
                <a:solidFill>
                  <a:srgbClr val="FF0000"/>
                </a:solidFill>
              </a:rPr>
              <a:t>CLM</a:t>
            </a:r>
          </a:p>
          <a:p>
            <a:endParaRPr lang="es-419" b="1" dirty="0">
              <a:solidFill>
                <a:srgbClr val="FF0000"/>
              </a:solidFill>
            </a:endParaRPr>
          </a:p>
          <a:p>
            <a:r>
              <a:rPr lang="es-419" sz="2600" dirty="0"/>
              <a:t>Comisión para el Desarrollo de la Cuenca de la Laguna </a:t>
            </a:r>
            <a:r>
              <a:rPr lang="es-419" sz="2600" dirty="0" err="1"/>
              <a:t>Merín</a:t>
            </a:r>
            <a:r>
              <a:rPr lang="es-419" sz="2400" dirty="0"/>
              <a:t/>
            </a:r>
            <a:br>
              <a:rPr lang="es-419" sz="2400" dirty="0"/>
            </a:br>
            <a:endParaRPr lang="es-UY" sz="2400" dirty="0"/>
          </a:p>
        </p:txBody>
      </p:sp>
    </p:spTree>
    <p:extLst>
      <p:ext uri="{BB962C8B-B14F-4D97-AF65-F5344CB8AC3E}">
        <p14:creationId xmlns:p14="http://schemas.microsoft.com/office/powerpoint/2010/main" val="49754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403412"/>
            <a:ext cx="8534401" cy="1385047"/>
          </a:xfrm>
        </p:spPr>
        <p:txBody>
          <a:bodyPr>
            <a:normAutofit/>
          </a:bodyPr>
          <a:lstStyle/>
          <a:p>
            <a:r>
              <a:rPr lang="es-419" sz="6000" dirty="0" smtClean="0"/>
              <a:t>1970</a:t>
            </a:r>
            <a:endParaRPr lang="es-UY" sz="6000" dirty="0"/>
          </a:p>
        </p:txBody>
      </p:sp>
      <p:sp>
        <p:nvSpPr>
          <p:cNvPr id="3" name="Marcador de texto 2"/>
          <p:cNvSpPr>
            <a:spLocks noGrp="1"/>
          </p:cNvSpPr>
          <p:nvPr>
            <p:ph type="body" idx="1"/>
          </p:nvPr>
        </p:nvSpPr>
        <p:spPr>
          <a:xfrm>
            <a:off x="2017058" y="1963270"/>
            <a:ext cx="9090213" cy="4733365"/>
          </a:xfrm>
        </p:spPr>
        <p:txBody>
          <a:bodyPr>
            <a:normAutofit/>
          </a:bodyPr>
          <a:lstStyle/>
          <a:p>
            <a:r>
              <a:rPr lang="es-419" dirty="0" smtClean="0"/>
              <a:t>Cuales son las propuestas para el desarrollo integral de la región?</a:t>
            </a:r>
          </a:p>
          <a:p>
            <a:pPr marL="285750" indent="-285750">
              <a:buFont typeface="Arial" panose="020B0604020202020204" pitchFamily="34" charset="0"/>
              <a:buChar char="•"/>
            </a:pPr>
            <a:r>
              <a:rPr lang="es-419" b="1" dirty="0">
                <a:solidFill>
                  <a:schemeClr val="tx1"/>
                </a:solidFill>
              </a:rPr>
              <a:t>E</a:t>
            </a:r>
            <a:r>
              <a:rPr lang="es-419" b="1" dirty="0" smtClean="0">
                <a:solidFill>
                  <a:schemeClr val="tx1"/>
                </a:solidFill>
              </a:rPr>
              <a:t>mbalses.</a:t>
            </a:r>
          </a:p>
          <a:p>
            <a:pPr marL="742950" lvl="1" indent="-285750">
              <a:buFont typeface="Arial" panose="020B0604020202020204" pitchFamily="34" charset="0"/>
              <a:buChar char="•"/>
            </a:pPr>
            <a:r>
              <a:rPr lang="es-419" b="1" dirty="0" smtClean="0">
                <a:solidFill>
                  <a:schemeClr val="tx1"/>
                </a:solidFill>
              </a:rPr>
              <a:t>Riego.</a:t>
            </a:r>
          </a:p>
          <a:p>
            <a:pPr marL="1200150" lvl="2" indent="-285750">
              <a:buFont typeface="Arial" panose="020B0604020202020204" pitchFamily="34" charset="0"/>
              <a:buChar char="•"/>
            </a:pPr>
            <a:r>
              <a:rPr lang="es-419" b="1" dirty="0" smtClean="0">
                <a:solidFill>
                  <a:schemeClr val="tx1"/>
                </a:solidFill>
              </a:rPr>
              <a:t>Mayor área</a:t>
            </a:r>
          </a:p>
          <a:p>
            <a:pPr marL="1200150" lvl="2" indent="-285750">
              <a:buFont typeface="Arial" panose="020B0604020202020204" pitchFamily="34" charset="0"/>
              <a:buChar char="•"/>
            </a:pPr>
            <a:r>
              <a:rPr lang="es-419" b="1" dirty="0" smtClean="0">
                <a:solidFill>
                  <a:schemeClr val="tx1"/>
                </a:solidFill>
              </a:rPr>
              <a:t>Por gravedad, elimina bombeo con energía.</a:t>
            </a:r>
          </a:p>
          <a:p>
            <a:pPr marL="742950" lvl="1" indent="-285750">
              <a:buFont typeface="Arial" panose="020B0604020202020204" pitchFamily="34" charset="0"/>
              <a:buChar char="•"/>
            </a:pPr>
            <a:r>
              <a:rPr lang="es-419" b="1" dirty="0" smtClean="0">
                <a:solidFill>
                  <a:schemeClr val="tx1"/>
                </a:solidFill>
              </a:rPr>
              <a:t>Control de crecientes.</a:t>
            </a:r>
          </a:p>
          <a:p>
            <a:pPr marL="742950" lvl="1" indent="-285750">
              <a:buFont typeface="Arial" panose="020B0604020202020204" pitchFamily="34" charset="0"/>
              <a:buChar char="•"/>
            </a:pPr>
            <a:r>
              <a:rPr lang="es-419" b="1" dirty="0" smtClean="0">
                <a:solidFill>
                  <a:schemeClr val="tx1"/>
                </a:solidFill>
              </a:rPr>
              <a:t>Piscicultura.</a:t>
            </a:r>
          </a:p>
          <a:p>
            <a:pPr marL="742950" lvl="1" indent="-285750">
              <a:buFont typeface="Arial" panose="020B0604020202020204" pitchFamily="34" charset="0"/>
              <a:buChar char="•"/>
            </a:pPr>
            <a:r>
              <a:rPr lang="es-419" b="1" dirty="0" smtClean="0">
                <a:solidFill>
                  <a:schemeClr val="tx1"/>
                </a:solidFill>
              </a:rPr>
              <a:t>Turismo.</a:t>
            </a:r>
          </a:p>
          <a:p>
            <a:pPr marL="285750" indent="-285750">
              <a:buFont typeface="Arial" panose="020B0604020202020204" pitchFamily="34" charset="0"/>
              <a:buChar char="•"/>
            </a:pPr>
            <a:r>
              <a:rPr lang="es-419" b="1" dirty="0" smtClean="0">
                <a:solidFill>
                  <a:schemeClr val="tx1"/>
                </a:solidFill>
              </a:rPr>
              <a:t>Drenajes.</a:t>
            </a:r>
          </a:p>
          <a:p>
            <a:pPr marL="285750" indent="-285750">
              <a:buFont typeface="Arial" panose="020B0604020202020204" pitchFamily="34" charset="0"/>
              <a:buChar char="•"/>
            </a:pPr>
            <a:r>
              <a:rPr lang="es-419" b="1" dirty="0" smtClean="0">
                <a:solidFill>
                  <a:schemeClr val="tx1"/>
                </a:solidFill>
              </a:rPr>
              <a:t>Canal San Gonzalo</a:t>
            </a:r>
          </a:p>
          <a:p>
            <a:pPr marL="285750" indent="-285750">
              <a:buFont typeface="Arial" panose="020B0604020202020204" pitchFamily="34" charset="0"/>
              <a:buChar char="•"/>
            </a:pPr>
            <a:endParaRPr lang="es-419" dirty="0" smtClean="0">
              <a:solidFill>
                <a:srgbClr val="FF0000"/>
              </a:solidFill>
            </a:endParaRPr>
          </a:p>
        </p:txBody>
      </p:sp>
    </p:spTree>
    <p:extLst>
      <p:ext uri="{BB962C8B-B14F-4D97-AF65-F5344CB8AC3E}">
        <p14:creationId xmlns:p14="http://schemas.microsoft.com/office/powerpoint/2010/main" val="33749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89212" y="609600"/>
            <a:ext cx="8915399" cy="1017494"/>
          </a:xfrm>
        </p:spPr>
        <p:txBody>
          <a:bodyPr/>
          <a:lstStyle/>
          <a:p>
            <a:r>
              <a:rPr lang="es-419" dirty="0" err="1" smtClean="0"/>
              <a:t>Yaguarí</a:t>
            </a:r>
            <a:r>
              <a:rPr lang="es-419" dirty="0" smtClean="0"/>
              <a:t> Noreste</a:t>
            </a:r>
            <a:endParaRPr lang="es-UY" dirty="0"/>
          </a:p>
        </p:txBody>
      </p:sp>
      <p:sp>
        <p:nvSpPr>
          <p:cNvPr id="5" name="Marcador de texto 4"/>
          <p:cNvSpPr>
            <a:spLocks noGrp="1"/>
          </p:cNvSpPr>
          <p:nvPr>
            <p:ph type="body" idx="1"/>
          </p:nvPr>
        </p:nvSpPr>
        <p:spPr>
          <a:xfrm>
            <a:off x="2589212" y="1627094"/>
            <a:ext cx="8915399" cy="5230906"/>
          </a:xfrm>
        </p:spPr>
        <p:txBody>
          <a:bodyPr>
            <a:normAutofit/>
          </a:bodyPr>
          <a:lstStyle/>
          <a:p>
            <a:endParaRPr lang="es-419" dirty="0"/>
          </a:p>
          <a:p>
            <a:r>
              <a:rPr lang="es-419" dirty="0" smtClean="0"/>
              <a:t>La actividad ganadera ocupa más del 90 % del área.</a:t>
            </a:r>
          </a:p>
          <a:p>
            <a:r>
              <a:rPr lang="es-419" dirty="0" smtClean="0"/>
              <a:t>La producción forrajera es la principal limitante.</a:t>
            </a:r>
          </a:p>
          <a:p>
            <a:r>
              <a:rPr lang="es-419" dirty="0" smtClean="0"/>
              <a:t>Casi todo el forraje proviene del campo natural  y tiene marcada estacionalidad, presentando déficit invernales agudos.</a:t>
            </a:r>
          </a:p>
          <a:p>
            <a:r>
              <a:rPr lang="es-419" dirty="0" smtClean="0"/>
              <a:t>Producción de carne = 50 </a:t>
            </a:r>
            <a:r>
              <a:rPr lang="es-419" dirty="0" err="1" smtClean="0"/>
              <a:t>kgs</a:t>
            </a:r>
            <a:r>
              <a:rPr lang="es-419" dirty="0" smtClean="0"/>
              <a:t>/</a:t>
            </a:r>
            <a:r>
              <a:rPr lang="es-419" dirty="0" err="1" smtClean="0"/>
              <a:t>há</a:t>
            </a:r>
            <a:r>
              <a:rPr lang="es-419" dirty="0" smtClean="0"/>
              <a:t>.</a:t>
            </a:r>
          </a:p>
          <a:p>
            <a:r>
              <a:rPr lang="es-419" dirty="0" err="1" smtClean="0"/>
              <a:t>Caminería</a:t>
            </a:r>
            <a:r>
              <a:rPr lang="es-419" dirty="0" smtClean="0"/>
              <a:t>; distribución desequilibrada, vastas zonas sin vías de comunicación de importancia.</a:t>
            </a:r>
          </a:p>
          <a:p>
            <a:r>
              <a:rPr lang="es-419" dirty="0" smtClean="0"/>
              <a:t>La infraestructura vial constituye un cuello de botella para el desarrollo.</a:t>
            </a:r>
          </a:p>
          <a:p>
            <a:endParaRPr lang="es-419" dirty="0"/>
          </a:p>
          <a:p>
            <a:r>
              <a:rPr lang="es-419" dirty="0" smtClean="0"/>
              <a:t>Estudio Socioeconómico de la Agricultura en la Región Noreste.</a:t>
            </a:r>
          </a:p>
          <a:p>
            <a:r>
              <a:rPr lang="es-419" dirty="0" smtClean="0"/>
              <a:t>IICA-MAP, Ing Agr Roberto </a:t>
            </a:r>
            <a:r>
              <a:rPr lang="es-419" dirty="0" err="1" smtClean="0"/>
              <a:t>Casás</a:t>
            </a:r>
            <a:r>
              <a:rPr lang="es-419" dirty="0" smtClean="0"/>
              <a:t>, Ing </a:t>
            </a:r>
            <a:r>
              <a:rPr lang="es-419" dirty="0"/>
              <a:t>Agr Carlos </a:t>
            </a:r>
            <a:r>
              <a:rPr lang="es-419" dirty="0" err="1"/>
              <a:t>Peixoto</a:t>
            </a:r>
            <a:endParaRPr lang="es-419" dirty="0" smtClean="0"/>
          </a:p>
          <a:p>
            <a:endParaRPr lang="es-419" dirty="0"/>
          </a:p>
        </p:txBody>
      </p:sp>
    </p:spTree>
    <p:extLst>
      <p:ext uri="{BB962C8B-B14F-4D97-AF65-F5344CB8AC3E}">
        <p14:creationId xmlns:p14="http://schemas.microsoft.com/office/powerpoint/2010/main" val="184021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701119" y="403411"/>
            <a:ext cx="10058400" cy="4585447"/>
          </a:xfrm>
        </p:spPr>
        <p:txBody>
          <a:bodyPr>
            <a:normAutofit fontScale="90000"/>
          </a:bodyPr>
          <a:lstStyle/>
          <a:p>
            <a:r>
              <a:rPr lang="es-419" dirty="0" smtClean="0"/>
              <a:t/>
            </a:r>
            <a:br>
              <a:rPr lang="es-419" dirty="0" smtClean="0"/>
            </a:br>
            <a:r>
              <a:rPr lang="es-419" dirty="0"/>
              <a:t/>
            </a:r>
            <a:br>
              <a:rPr lang="es-419" dirty="0"/>
            </a:br>
            <a:r>
              <a:rPr lang="es-419" sz="4400" dirty="0" smtClean="0"/>
              <a:t>Establecimiento tipo en 1970,</a:t>
            </a:r>
            <a:br>
              <a:rPr lang="es-419" sz="4400" dirty="0" smtClean="0"/>
            </a:br>
            <a:r>
              <a:rPr lang="es-419" sz="4400" dirty="0" smtClean="0"/>
              <a:t>Cuenca Laguna </a:t>
            </a:r>
            <a:r>
              <a:rPr lang="es-419" sz="4400" dirty="0" err="1" smtClean="0"/>
              <a:t>Merín</a:t>
            </a:r>
            <a:r>
              <a:rPr lang="es-419" sz="4400" dirty="0" smtClean="0"/>
              <a:t>/Tacuarembó</a:t>
            </a:r>
            <a:r>
              <a:rPr lang="es-419" dirty="0" smtClean="0"/>
              <a:t/>
            </a:r>
            <a:br>
              <a:rPr lang="es-419" dirty="0" smtClean="0"/>
            </a:br>
            <a:r>
              <a:rPr lang="es-419" dirty="0" smtClean="0"/>
              <a:t/>
            </a:r>
            <a:br>
              <a:rPr lang="es-419" dirty="0" smtClean="0"/>
            </a:br>
            <a:r>
              <a:rPr lang="es-419" sz="2200" dirty="0"/>
              <a:t>U</a:t>
            </a:r>
            <a:r>
              <a:rPr lang="es-419" sz="2200" dirty="0" smtClean="0"/>
              <a:t>bicación – ruta 18, Rincón de Ramirez/ruta 26, Tacuarembó</a:t>
            </a:r>
            <a:r>
              <a:rPr lang="es-419" sz="2200" dirty="0"/>
              <a:t/>
            </a:r>
            <a:br>
              <a:rPr lang="es-419" sz="2200" dirty="0"/>
            </a:br>
            <a:r>
              <a:rPr lang="es-419" sz="2200" dirty="0" smtClean="0"/>
              <a:t/>
            </a:r>
            <a:br>
              <a:rPr lang="es-419" sz="2200" dirty="0" smtClean="0"/>
            </a:br>
            <a:r>
              <a:rPr lang="es-419" sz="2200" dirty="0"/>
              <a:t>Á</a:t>
            </a:r>
            <a:r>
              <a:rPr lang="es-419" sz="2200" dirty="0" smtClean="0"/>
              <a:t>rea 1000 </a:t>
            </a:r>
            <a:r>
              <a:rPr lang="es-419" sz="2200" dirty="0" err="1" smtClean="0"/>
              <a:t>hás</a:t>
            </a:r>
            <a:r>
              <a:rPr lang="es-419" sz="2200" dirty="0" smtClean="0"/>
              <a:t/>
            </a:r>
            <a:br>
              <a:rPr lang="es-419" sz="2200" dirty="0" smtClean="0"/>
            </a:br>
            <a:r>
              <a:rPr lang="es-419" sz="2200" dirty="0" smtClean="0"/>
              <a:t/>
            </a:r>
            <a:br>
              <a:rPr lang="es-419" sz="2200" dirty="0" smtClean="0"/>
            </a:br>
            <a:r>
              <a:rPr lang="es-419" sz="2200" dirty="0" smtClean="0"/>
              <a:t>Producción de arroz = 40 </a:t>
            </a:r>
            <a:r>
              <a:rPr lang="es-419" sz="2200" dirty="0" err="1" smtClean="0"/>
              <a:t>hás</a:t>
            </a:r>
            <a:r>
              <a:rPr lang="es-419" sz="2200" dirty="0" smtClean="0"/>
              <a:t> * 76 bolsas = 3040 bolsas</a:t>
            </a:r>
            <a:br>
              <a:rPr lang="es-419" sz="2200" dirty="0" smtClean="0"/>
            </a:br>
            <a:r>
              <a:rPr lang="es-419" sz="2200" dirty="0" smtClean="0"/>
              <a:t/>
            </a:r>
            <a:br>
              <a:rPr lang="es-419" sz="2200" dirty="0" smtClean="0"/>
            </a:br>
            <a:r>
              <a:rPr lang="es-419" sz="2200" dirty="0" smtClean="0"/>
              <a:t>Producción de carne = 960 </a:t>
            </a:r>
            <a:r>
              <a:rPr lang="es-419" sz="2200" dirty="0" err="1" smtClean="0"/>
              <a:t>hás</a:t>
            </a:r>
            <a:r>
              <a:rPr lang="es-419" sz="2200" dirty="0" smtClean="0"/>
              <a:t> * 50 </a:t>
            </a:r>
            <a:r>
              <a:rPr lang="es-419" sz="2200" dirty="0" err="1" smtClean="0"/>
              <a:t>kgs</a:t>
            </a:r>
            <a:r>
              <a:rPr lang="es-419" sz="2200" dirty="0" smtClean="0"/>
              <a:t> = 48000 </a:t>
            </a:r>
            <a:r>
              <a:rPr lang="es-419" sz="2200" dirty="0" err="1" smtClean="0"/>
              <a:t>kgs</a:t>
            </a:r>
            <a:r>
              <a:rPr lang="es-419" sz="2200" dirty="0" smtClean="0"/>
              <a:t/>
            </a:r>
            <a:br>
              <a:rPr lang="es-419" sz="2200" dirty="0" smtClean="0"/>
            </a:br>
            <a:r>
              <a:rPr lang="es-419" sz="2200" dirty="0" smtClean="0"/>
              <a:t/>
            </a:r>
            <a:br>
              <a:rPr lang="es-419" sz="2200" dirty="0" smtClean="0"/>
            </a:br>
            <a:r>
              <a:rPr lang="es-419" dirty="0" smtClean="0"/>
              <a:t/>
            </a:r>
            <a:br>
              <a:rPr lang="es-419" dirty="0" smtClean="0"/>
            </a:br>
            <a:endParaRPr lang="es-UY" dirty="0"/>
          </a:p>
        </p:txBody>
      </p:sp>
      <p:sp>
        <p:nvSpPr>
          <p:cNvPr id="10" name="Marcador de texto 9"/>
          <p:cNvSpPr>
            <a:spLocks noGrp="1"/>
          </p:cNvSpPr>
          <p:nvPr>
            <p:ph type="body" idx="1"/>
          </p:nvPr>
        </p:nvSpPr>
        <p:spPr>
          <a:xfrm>
            <a:off x="2149943" y="4988859"/>
            <a:ext cx="8535988" cy="1869140"/>
          </a:xfrm>
        </p:spPr>
        <p:txBody>
          <a:bodyPr>
            <a:normAutofit fontScale="25000" lnSpcReduction="20000"/>
          </a:bodyPr>
          <a:lstStyle/>
          <a:p>
            <a:endParaRPr lang="es-419" sz="2400" dirty="0" smtClean="0">
              <a:solidFill>
                <a:schemeClr val="tx1">
                  <a:lumMod val="95000"/>
                </a:schemeClr>
              </a:solidFill>
            </a:endParaRPr>
          </a:p>
          <a:p>
            <a:endParaRPr lang="es-419" sz="2400" dirty="0">
              <a:solidFill>
                <a:schemeClr val="tx1">
                  <a:lumMod val="95000"/>
                </a:schemeClr>
              </a:solidFill>
            </a:endParaRPr>
          </a:p>
          <a:p>
            <a:endParaRPr lang="es-419" sz="2400" dirty="0" smtClean="0">
              <a:solidFill>
                <a:schemeClr val="tx1">
                  <a:lumMod val="95000"/>
                </a:schemeClr>
              </a:solidFill>
            </a:endParaRPr>
          </a:p>
          <a:p>
            <a:r>
              <a:rPr lang="es-419" sz="9600" dirty="0" smtClean="0">
                <a:solidFill>
                  <a:schemeClr val="tx2"/>
                </a:solidFill>
              </a:rPr>
              <a:t>Infraestructura: </a:t>
            </a:r>
          </a:p>
          <a:p>
            <a:endParaRPr lang="es-419" sz="9600" dirty="0" smtClean="0">
              <a:solidFill>
                <a:schemeClr val="tx2"/>
              </a:solidFill>
            </a:endParaRPr>
          </a:p>
          <a:p>
            <a:r>
              <a:rPr lang="es-419" sz="9600" dirty="0" smtClean="0">
                <a:solidFill>
                  <a:schemeClr val="tx1">
                    <a:lumMod val="95000"/>
                  </a:schemeClr>
                </a:solidFill>
              </a:rPr>
              <a:t>Sin </a:t>
            </a:r>
            <a:r>
              <a:rPr lang="es-419" sz="9600" dirty="0" err="1" smtClean="0">
                <a:solidFill>
                  <a:schemeClr val="tx1">
                    <a:lumMod val="95000"/>
                  </a:schemeClr>
                </a:solidFill>
              </a:rPr>
              <a:t>caminería</a:t>
            </a:r>
            <a:r>
              <a:rPr lang="es-419" sz="9600" dirty="0" smtClean="0">
                <a:solidFill>
                  <a:schemeClr val="tx1">
                    <a:lumMod val="95000"/>
                  </a:schemeClr>
                </a:solidFill>
              </a:rPr>
              <a:t>, 80 km, 4 horas.</a:t>
            </a:r>
          </a:p>
          <a:p>
            <a:r>
              <a:rPr lang="es-419" sz="9600" dirty="0" smtClean="0">
                <a:solidFill>
                  <a:schemeClr val="tx1">
                    <a:lumMod val="95000"/>
                  </a:schemeClr>
                </a:solidFill>
              </a:rPr>
              <a:t>Sin electricidad.</a:t>
            </a:r>
          </a:p>
          <a:p>
            <a:endParaRPr lang="es-419" sz="2400" dirty="0">
              <a:solidFill>
                <a:schemeClr val="tx1">
                  <a:lumMod val="95000"/>
                </a:schemeClr>
              </a:solidFill>
            </a:endParaRPr>
          </a:p>
          <a:p>
            <a:endParaRPr lang="es-419" sz="2400" dirty="0" smtClean="0">
              <a:solidFill>
                <a:schemeClr val="tx1">
                  <a:lumMod val="95000"/>
                </a:schemeClr>
              </a:solidFill>
            </a:endParaRPr>
          </a:p>
          <a:p>
            <a:endParaRPr lang="es-419" sz="2400" dirty="0">
              <a:solidFill>
                <a:schemeClr val="tx1">
                  <a:lumMod val="95000"/>
                </a:schemeClr>
              </a:solidFill>
            </a:endParaRPr>
          </a:p>
          <a:p>
            <a:endParaRPr lang="es-UY" sz="2400" dirty="0">
              <a:solidFill>
                <a:schemeClr val="tx1">
                  <a:lumMod val="95000"/>
                </a:schemeClr>
              </a:solidFill>
            </a:endParaRPr>
          </a:p>
        </p:txBody>
      </p:sp>
    </p:spTree>
    <p:extLst>
      <p:ext uri="{BB962C8B-B14F-4D97-AF65-F5344CB8AC3E}">
        <p14:creationId xmlns:p14="http://schemas.microsoft.com/office/powerpoint/2010/main" val="167896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566649" y="255494"/>
            <a:ext cx="10058400" cy="3747541"/>
          </a:xfrm>
        </p:spPr>
        <p:txBody>
          <a:bodyPr>
            <a:normAutofit fontScale="90000"/>
          </a:bodyPr>
          <a:lstStyle/>
          <a:p>
            <a:r>
              <a:rPr lang="es-419" dirty="0" smtClean="0"/>
              <a:t/>
            </a:r>
            <a:br>
              <a:rPr lang="es-419" dirty="0" smtClean="0"/>
            </a:br>
            <a:r>
              <a:rPr lang="es-419" dirty="0"/>
              <a:t/>
            </a:r>
            <a:br>
              <a:rPr lang="es-419" dirty="0"/>
            </a:br>
            <a:r>
              <a:rPr lang="es-419" dirty="0" smtClean="0"/>
              <a:t>Establecimiento tipo en 2014</a:t>
            </a:r>
            <a:br>
              <a:rPr lang="es-419" dirty="0" smtClean="0"/>
            </a:br>
            <a:r>
              <a:rPr lang="es-419" dirty="0" smtClean="0"/>
              <a:t/>
            </a:r>
            <a:br>
              <a:rPr lang="es-419" dirty="0" smtClean="0"/>
            </a:br>
            <a:r>
              <a:rPr lang="es-419" sz="2200" dirty="0" smtClean="0"/>
              <a:t>ubicación – ruta 18, rincón de Ramirez/ruta 26, Tacuarembó</a:t>
            </a:r>
            <a:r>
              <a:rPr lang="es-419" sz="2200" dirty="0"/>
              <a:t/>
            </a:r>
            <a:br>
              <a:rPr lang="es-419" sz="2200" dirty="0"/>
            </a:br>
            <a:r>
              <a:rPr lang="es-419" sz="2200" dirty="0" smtClean="0"/>
              <a:t/>
            </a:r>
            <a:br>
              <a:rPr lang="es-419" sz="2200" dirty="0" smtClean="0"/>
            </a:br>
            <a:r>
              <a:rPr lang="es-419" sz="2200" dirty="0" smtClean="0"/>
              <a:t>área 1000 </a:t>
            </a:r>
            <a:r>
              <a:rPr lang="es-419" sz="2200" dirty="0" err="1" smtClean="0"/>
              <a:t>hás</a:t>
            </a:r>
            <a:r>
              <a:rPr lang="es-419" sz="2200" dirty="0" smtClean="0"/>
              <a:t/>
            </a:r>
            <a:br>
              <a:rPr lang="es-419" sz="2200" dirty="0" smtClean="0"/>
            </a:br>
            <a:r>
              <a:rPr lang="es-419" sz="2200" dirty="0" smtClean="0"/>
              <a:t/>
            </a:r>
            <a:br>
              <a:rPr lang="es-419" sz="2200" dirty="0" smtClean="0"/>
            </a:br>
            <a:r>
              <a:rPr lang="es-419" sz="2200" dirty="0" smtClean="0"/>
              <a:t>Producción de arroz = 300 </a:t>
            </a:r>
            <a:r>
              <a:rPr lang="es-419" sz="2200" dirty="0" err="1" smtClean="0"/>
              <a:t>hás</a:t>
            </a:r>
            <a:r>
              <a:rPr lang="es-419" sz="2200" dirty="0" smtClean="0"/>
              <a:t> * 172 bolsas = 51600 bolsas, </a:t>
            </a:r>
            <a:r>
              <a:rPr lang="es-419" sz="2200" b="1" dirty="0" smtClean="0">
                <a:solidFill>
                  <a:srgbClr val="FF0000"/>
                </a:solidFill>
              </a:rPr>
              <a:t>17 veces + que 1970</a:t>
            </a:r>
            <a:r>
              <a:rPr lang="es-419" sz="2200" dirty="0" smtClean="0"/>
              <a:t/>
            </a:r>
            <a:br>
              <a:rPr lang="es-419" sz="2200" dirty="0" smtClean="0"/>
            </a:br>
            <a:r>
              <a:rPr lang="es-419" sz="2200" dirty="0" smtClean="0"/>
              <a:t/>
            </a:r>
            <a:br>
              <a:rPr lang="es-419" sz="2200" dirty="0" smtClean="0"/>
            </a:br>
            <a:r>
              <a:rPr lang="es-419" sz="2200" dirty="0" smtClean="0"/>
              <a:t>Producción de carne = 700 </a:t>
            </a:r>
            <a:r>
              <a:rPr lang="es-419" sz="2200" dirty="0" err="1" smtClean="0"/>
              <a:t>hás</a:t>
            </a:r>
            <a:r>
              <a:rPr lang="es-419" sz="2200" dirty="0" smtClean="0"/>
              <a:t> * 150 </a:t>
            </a:r>
            <a:r>
              <a:rPr lang="es-419" sz="2200" dirty="0" err="1" smtClean="0"/>
              <a:t>kgs</a:t>
            </a:r>
            <a:r>
              <a:rPr lang="es-419" sz="2200" dirty="0" smtClean="0"/>
              <a:t> = 105000 </a:t>
            </a:r>
            <a:r>
              <a:rPr lang="es-419" sz="2200" dirty="0" err="1" smtClean="0"/>
              <a:t>kgs</a:t>
            </a:r>
            <a:r>
              <a:rPr lang="es-419" sz="2200" dirty="0" smtClean="0"/>
              <a:t>, </a:t>
            </a:r>
            <a:r>
              <a:rPr lang="es-419" sz="2200" b="1" dirty="0" smtClean="0">
                <a:solidFill>
                  <a:srgbClr val="FF0000"/>
                </a:solidFill>
              </a:rPr>
              <a:t>2 veces + que 1970.</a:t>
            </a:r>
            <a:br>
              <a:rPr lang="es-419" sz="2200" b="1" dirty="0" smtClean="0">
                <a:solidFill>
                  <a:srgbClr val="FF0000"/>
                </a:solidFill>
              </a:rPr>
            </a:br>
            <a:r>
              <a:rPr lang="es-419" sz="2200" dirty="0" smtClean="0"/>
              <a:t/>
            </a:r>
            <a:br>
              <a:rPr lang="es-419" sz="2200" dirty="0" smtClean="0"/>
            </a:br>
            <a:r>
              <a:rPr lang="es-419" dirty="0" smtClean="0"/>
              <a:t/>
            </a:r>
            <a:br>
              <a:rPr lang="es-419" dirty="0" smtClean="0"/>
            </a:br>
            <a:endParaRPr lang="es-UY" dirty="0"/>
          </a:p>
        </p:txBody>
      </p:sp>
      <p:sp>
        <p:nvSpPr>
          <p:cNvPr id="10" name="Marcador de texto 9"/>
          <p:cNvSpPr>
            <a:spLocks noGrp="1"/>
          </p:cNvSpPr>
          <p:nvPr>
            <p:ph type="body" idx="1"/>
          </p:nvPr>
        </p:nvSpPr>
        <p:spPr>
          <a:xfrm>
            <a:off x="1719637" y="4329071"/>
            <a:ext cx="8535988" cy="2135694"/>
          </a:xfrm>
        </p:spPr>
        <p:txBody>
          <a:bodyPr>
            <a:normAutofit fontScale="25000" lnSpcReduction="20000"/>
          </a:bodyPr>
          <a:lstStyle/>
          <a:p>
            <a:endParaRPr lang="es-419" sz="2400" dirty="0" smtClean="0">
              <a:solidFill>
                <a:schemeClr val="tx1">
                  <a:lumMod val="95000"/>
                </a:schemeClr>
              </a:solidFill>
            </a:endParaRPr>
          </a:p>
          <a:p>
            <a:endParaRPr lang="es-419" sz="2400" dirty="0">
              <a:solidFill>
                <a:schemeClr val="tx1">
                  <a:lumMod val="95000"/>
                </a:schemeClr>
              </a:solidFill>
            </a:endParaRPr>
          </a:p>
          <a:p>
            <a:endParaRPr lang="es-419" sz="2400" dirty="0" smtClean="0">
              <a:solidFill>
                <a:schemeClr val="tx1">
                  <a:lumMod val="95000"/>
                </a:schemeClr>
              </a:solidFill>
            </a:endParaRPr>
          </a:p>
          <a:p>
            <a:r>
              <a:rPr lang="es-419" sz="9600" dirty="0" smtClean="0">
                <a:solidFill>
                  <a:schemeClr val="tx2"/>
                </a:solidFill>
              </a:rPr>
              <a:t>Infraestructura: </a:t>
            </a:r>
          </a:p>
          <a:p>
            <a:endParaRPr lang="es-419" sz="9600" dirty="0" smtClean="0">
              <a:solidFill>
                <a:schemeClr val="tx2"/>
              </a:solidFill>
            </a:endParaRPr>
          </a:p>
          <a:p>
            <a:r>
              <a:rPr lang="es-419" sz="9600" dirty="0" smtClean="0">
                <a:solidFill>
                  <a:schemeClr val="tx1">
                    <a:lumMod val="95000"/>
                  </a:schemeClr>
                </a:solidFill>
              </a:rPr>
              <a:t>Red de </a:t>
            </a:r>
            <a:r>
              <a:rPr lang="es-419" sz="9600" dirty="0" err="1" smtClean="0">
                <a:solidFill>
                  <a:schemeClr val="tx1">
                    <a:lumMod val="95000"/>
                  </a:schemeClr>
                </a:solidFill>
              </a:rPr>
              <a:t>caminería</a:t>
            </a:r>
            <a:r>
              <a:rPr lang="es-419" sz="9600" dirty="0" smtClean="0">
                <a:solidFill>
                  <a:schemeClr val="tx1">
                    <a:lumMod val="95000"/>
                  </a:schemeClr>
                </a:solidFill>
              </a:rPr>
              <a:t>, 80 km, 50 minutos.</a:t>
            </a:r>
          </a:p>
          <a:p>
            <a:r>
              <a:rPr lang="es-419" sz="9600" dirty="0" smtClean="0">
                <a:solidFill>
                  <a:schemeClr val="tx1">
                    <a:lumMod val="95000"/>
                  </a:schemeClr>
                </a:solidFill>
              </a:rPr>
              <a:t>Con electricidad.</a:t>
            </a:r>
          </a:p>
          <a:p>
            <a:endParaRPr lang="es-419" sz="2400" dirty="0">
              <a:solidFill>
                <a:schemeClr val="tx1">
                  <a:lumMod val="95000"/>
                </a:schemeClr>
              </a:solidFill>
            </a:endParaRPr>
          </a:p>
          <a:p>
            <a:endParaRPr lang="es-419" sz="2400" dirty="0" smtClean="0">
              <a:solidFill>
                <a:schemeClr val="tx1">
                  <a:lumMod val="95000"/>
                </a:schemeClr>
              </a:solidFill>
            </a:endParaRPr>
          </a:p>
          <a:p>
            <a:endParaRPr lang="es-419" sz="2400" dirty="0">
              <a:solidFill>
                <a:schemeClr val="tx1">
                  <a:lumMod val="95000"/>
                </a:schemeClr>
              </a:solidFill>
            </a:endParaRPr>
          </a:p>
          <a:p>
            <a:endParaRPr lang="es-UY" sz="2400" dirty="0">
              <a:solidFill>
                <a:schemeClr val="tx1">
                  <a:lumMod val="95000"/>
                </a:schemeClr>
              </a:solidFill>
            </a:endParaRPr>
          </a:p>
        </p:txBody>
      </p:sp>
    </p:spTree>
    <p:extLst>
      <p:ext uri="{BB962C8B-B14F-4D97-AF65-F5344CB8AC3E}">
        <p14:creationId xmlns:p14="http://schemas.microsoft.com/office/powerpoint/2010/main" val="10781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405434" y="335280"/>
            <a:ext cx="8534401" cy="960120"/>
          </a:xfrm>
        </p:spPr>
        <p:txBody>
          <a:bodyPr>
            <a:normAutofit fontScale="90000"/>
          </a:bodyPr>
          <a:lstStyle/>
          <a:p>
            <a:r>
              <a:rPr lang="es-419" dirty="0" smtClean="0"/>
              <a:t>Personal ocupado en el área de arroz del Uruguay</a:t>
            </a:r>
            <a:endParaRPr lang="es-UY" dirty="0"/>
          </a:p>
        </p:txBody>
      </p:sp>
      <p:sp>
        <p:nvSpPr>
          <p:cNvPr id="6" name="Marcador de texto 5"/>
          <p:cNvSpPr>
            <a:spLocks noGrp="1"/>
          </p:cNvSpPr>
          <p:nvPr>
            <p:ph type="body" idx="1"/>
          </p:nvPr>
        </p:nvSpPr>
        <p:spPr>
          <a:xfrm>
            <a:off x="2405434" y="1592132"/>
            <a:ext cx="8534400" cy="4348480"/>
          </a:xfrm>
        </p:spPr>
        <p:txBody>
          <a:bodyPr>
            <a:normAutofit/>
          </a:bodyPr>
          <a:lstStyle/>
          <a:p>
            <a:pPr marL="342900" indent="-342900">
              <a:buFont typeface="Arial" panose="020B0604020202020204" pitchFamily="34" charset="0"/>
              <a:buChar char="•"/>
            </a:pPr>
            <a:r>
              <a:rPr lang="es-419" sz="2800" dirty="0" smtClean="0"/>
              <a:t>Cultivo – 3240 personas, 1 cada 50 </a:t>
            </a:r>
            <a:r>
              <a:rPr lang="es-419" sz="2800" dirty="0" err="1" smtClean="0"/>
              <a:t>hás</a:t>
            </a:r>
            <a:r>
              <a:rPr lang="es-419" sz="2800" dirty="0" smtClean="0"/>
              <a:t>.</a:t>
            </a:r>
          </a:p>
          <a:p>
            <a:endParaRPr lang="es-419" sz="2800" dirty="0" smtClean="0"/>
          </a:p>
          <a:p>
            <a:pPr marL="342900" indent="-342900">
              <a:buFont typeface="Arial" panose="020B0604020202020204" pitchFamily="34" charset="0"/>
              <a:buChar char="•"/>
            </a:pPr>
            <a:r>
              <a:rPr lang="es-419" sz="2800" dirty="0" smtClean="0"/>
              <a:t>Industria – 2580 personas, 1 cada 540 ton de </a:t>
            </a:r>
          </a:p>
          <a:p>
            <a:r>
              <a:rPr lang="es-419" sz="2800" dirty="0" smtClean="0"/>
              <a:t>                      arroz </a:t>
            </a:r>
            <a:r>
              <a:rPr lang="es-419" sz="2800" dirty="0" err="1" smtClean="0"/>
              <a:t>paddy</a:t>
            </a:r>
            <a:r>
              <a:rPr lang="es-419" sz="2800" dirty="0" smtClean="0"/>
              <a:t>.</a:t>
            </a:r>
          </a:p>
          <a:p>
            <a:pPr marL="342900" indent="-342900">
              <a:buFont typeface="Arial" panose="020B0604020202020204" pitchFamily="34" charset="0"/>
              <a:buChar char="•"/>
            </a:pPr>
            <a:endParaRPr lang="es-419" sz="2800" dirty="0"/>
          </a:p>
          <a:p>
            <a:pPr marL="342900" indent="-342900">
              <a:buFont typeface="Arial" panose="020B0604020202020204" pitchFamily="34" charset="0"/>
              <a:buChar char="•"/>
            </a:pPr>
            <a:r>
              <a:rPr lang="es-419" sz="2800" dirty="0" smtClean="0">
                <a:solidFill>
                  <a:srgbClr val="FF0000"/>
                </a:solidFill>
              </a:rPr>
              <a:t>Total arroz – 5820 personas en empleos  </a:t>
            </a:r>
          </a:p>
          <a:p>
            <a:r>
              <a:rPr lang="es-419" sz="2800" dirty="0" smtClean="0">
                <a:solidFill>
                  <a:srgbClr val="FF0000"/>
                </a:solidFill>
              </a:rPr>
              <a:t>                         directos.</a:t>
            </a:r>
            <a:endParaRPr lang="es-UY" sz="2800" dirty="0">
              <a:solidFill>
                <a:srgbClr val="FF0000"/>
              </a:solidFill>
            </a:endParaRPr>
          </a:p>
        </p:txBody>
      </p:sp>
    </p:spTree>
    <p:extLst>
      <p:ext uri="{BB962C8B-B14F-4D97-AF65-F5344CB8AC3E}">
        <p14:creationId xmlns:p14="http://schemas.microsoft.com/office/powerpoint/2010/main" val="81815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419" sz="3600" dirty="0" smtClean="0"/>
              <a:t> Uruguay y el Mundo.</a:t>
            </a:r>
          </a:p>
          <a:p>
            <a:pPr marL="0" indent="0">
              <a:buNone/>
            </a:pPr>
            <a:endParaRPr lang="es-419" sz="3600" dirty="0"/>
          </a:p>
          <a:p>
            <a:r>
              <a:rPr lang="es-419" sz="3600" dirty="0" smtClean="0"/>
              <a:t> Impacto Económico y Social</a:t>
            </a:r>
          </a:p>
          <a:p>
            <a:pPr marL="0" indent="0">
              <a:buNone/>
            </a:pPr>
            <a:endParaRPr lang="es-419" sz="3600" dirty="0" smtClean="0"/>
          </a:p>
          <a:p>
            <a:r>
              <a:rPr lang="es-419" sz="3600" dirty="0" smtClean="0"/>
              <a:t> Futuro.</a:t>
            </a:r>
          </a:p>
          <a:p>
            <a:endParaRPr lang="es-419" sz="3600" dirty="0"/>
          </a:p>
          <a:p>
            <a:endParaRPr lang="es-UY" sz="3600" dirty="0"/>
          </a:p>
        </p:txBody>
      </p:sp>
      <p:sp>
        <p:nvSpPr>
          <p:cNvPr id="5" name="CuadroTexto 4"/>
          <p:cNvSpPr txBox="1"/>
          <p:nvPr/>
        </p:nvSpPr>
        <p:spPr>
          <a:xfrm>
            <a:off x="3092822" y="4828362"/>
            <a:ext cx="6777319" cy="646331"/>
          </a:xfrm>
          <a:prstGeom prst="rect">
            <a:avLst/>
          </a:prstGeom>
          <a:noFill/>
          <a:ln w="28575">
            <a:solidFill>
              <a:srgbClr val="FF0000"/>
            </a:solidFill>
          </a:ln>
        </p:spPr>
        <p:txBody>
          <a:bodyPr wrap="square" rtlCol="0">
            <a:spAutoFit/>
          </a:bodyPr>
          <a:lstStyle/>
          <a:p>
            <a:endParaRPr lang="es-419" sz="3600" dirty="0">
              <a:solidFill>
                <a:schemeClr val="tx1">
                  <a:lumMod val="75000"/>
                  <a:lumOff val="25000"/>
                </a:schemeClr>
              </a:solidFill>
            </a:endParaRPr>
          </a:p>
        </p:txBody>
      </p:sp>
    </p:spTree>
    <p:extLst>
      <p:ext uri="{BB962C8B-B14F-4D97-AF65-F5344CB8AC3E}">
        <p14:creationId xmlns:p14="http://schemas.microsoft.com/office/powerpoint/2010/main" val="2389657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6233160"/>
            <a:ext cx="8534400" cy="624840"/>
          </a:xfrm>
        </p:spPr>
        <p:txBody>
          <a:bodyPr>
            <a:normAutofit/>
          </a:bodyPr>
          <a:lstStyle/>
          <a:p>
            <a:r>
              <a:rPr lang="es-419" sz="2400" dirty="0" smtClean="0"/>
              <a:t>Promedio de rendimientos zafras 06/07 a 2014/15</a:t>
            </a:r>
            <a:endParaRPr lang="es-UY" sz="24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23444022"/>
              </p:ext>
            </p:extLst>
          </p:nvPr>
        </p:nvGraphicFramePr>
        <p:xfrm>
          <a:off x="684212" y="685800"/>
          <a:ext cx="10410507" cy="5379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1673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onografias.com/trabajos82/energia-solar-fotovoltaica-y-sus-aplicaciones/imag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1" y="416860"/>
            <a:ext cx="10878671" cy="644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71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asarone.com.uy/images/Uruguay_zona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3480" y="1230406"/>
            <a:ext cx="390525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60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92925" y="282389"/>
            <a:ext cx="8911687" cy="914400"/>
          </a:xfrm>
        </p:spPr>
        <p:txBody>
          <a:bodyPr>
            <a:normAutofit/>
          </a:bodyPr>
          <a:lstStyle/>
          <a:p>
            <a:r>
              <a:rPr lang="es-419" sz="3200" dirty="0" smtClean="0"/>
              <a:t>Producción mundial de arroz</a:t>
            </a:r>
            <a:r>
              <a:rPr lang="es-419" dirty="0" smtClean="0"/>
              <a:t/>
            </a:r>
            <a:br>
              <a:rPr lang="es-419" dirty="0" smtClean="0"/>
            </a:br>
            <a:r>
              <a:rPr lang="es-419" sz="2000" dirty="0" smtClean="0"/>
              <a:t>Millones de toneladas de arroz con cáscara</a:t>
            </a:r>
            <a:endParaRPr lang="es-UY" sz="2000" dirty="0"/>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2943928528"/>
              </p:ext>
            </p:extLst>
          </p:nvPr>
        </p:nvGraphicFramePr>
        <p:xfrm>
          <a:off x="2232212" y="1196789"/>
          <a:ext cx="9272401" cy="4975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7315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r>
              <a:rPr lang="es-419" sz="4400" dirty="0" smtClean="0"/>
              <a:t>Dos características sobresalientes</a:t>
            </a:r>
            <a:endParaRPr lang="es-UY" sz="4400" dirty="0"/>
          </a:p>
        </p:txBody>
      </p:sp>
      <p:sp>
        <p:nvSpPr>
          <p:cNvPr id="6" name="Marcador de contenido 5"/>
          <p:cNvSpPr>
            <a:spLocks noGrp="1"/>
          </p:cNvSpPr>
          <p:nvPr>
            <p:ph idx="1"/>
          </p:nvPr>
        </p:nvSpPr>
        <p:spPr>
          <a:xfrm>
            <a:off x="2589212" y="2581834"/>
            <a:ext cx="8915400" cy="3329387"/>
          </a:xfrm>
        </p:spPr>
        <p:txBody>
          <a:bodyPr>
            <a:normAutofit/>
          </a:bodyPr>
          <a:lstStyle/>
          <a:p>
            <a:endParaRPr lang="es-419" sz="3600" dirty="0" smtClean="0"/>
          </a:p>
          <a:p>
            <a:r>
              <a:rPr lang="es-419" sz="3600" dirty="0" smtClean="0"/>
              <a:t>Baja carga de insumos para obtener más de 8000 </a:t>
            </a:r>
            <a:r>
              <a:rPr lang="es-419" sz="3600" dirty="0" err="1" smtClean="0"/>
              <a:t>kgs</a:t>
            </a:r>
            <a:r>
              <a:rPr lang="es-419" sz="3600" dirty="0" smtClean="0"/>
              <a:t>/</a:t>
            </a:r>
            <a:r>
              <a:rPr lang="es-419" sz="3600" dirty="0" err="1" smtClean="0"/>
              <a:t>há</a:t>
            </a:r>
            <a:r>
              <a:rPr lang="es-419" sz="3600" dirty="0" smtClean="0"/>
              <a:t>.</a:t>
            </a:r>
          </a:p>
          <a:p>
            <a:endParaRPr lang="es-419" sz="3600" dirty="0" smtClean="0"/>
          </a:p>
          <a:p>
            <a:r>
              <a:rPr lang="es-419" sz="3600" dirty="0" smtClean="0"/>
              <a:t>No subsidios.</a:t>
            </a:r>
            <a:endParaRPr lang="es-UY" sz="3600" dirty="0"/>
          </a:p>
        </p:txBody>
      </p:sp>
    </p:spTree>
    <p:extLst>
      <p:ext uri="{BB962C8B-B14F-4D97-AF65-F5344CB8AC3E}">
        <p14:creationId xmlns:p14="http://schemas.microsoft.com/office/powerpoint/2010/main" val="32457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856509" y="624110"/>
            <a:ext cx="9648103" cy="1093854"/>
          </a:xfrm>
        </p:spPr>
        <p:txBody>
          <a:bodyPr>
            <a:normAutofit fontScale="90000"/>
          </a:bodyPr>
          <a:lstStyle/>
          <a:p>
            <a:r>
              <a:rPr lang="es-419" dirty="0" smtClean="0"/>
              <a:t>INTEGRACIÓN:</a:t>
            </a:r>
            <a:br>
              <a:rPr lang="es-419" dirty="0" smtClean="0"/>
            </a:br>
            <a:r>
              <a:rPr lang="es-419" dirty="0" smtClean="0"/>
              <a:t>ESQUEMA SIMPLIFICADO</a:t>
            </a:r>
            <a:br>
              <a:rPr lang="es-419" dirty="0" smtClean="0"/>
            </a:br>
            <a:endParaRPr lang="es-UY" dirty="0"/>
          </a:p>
        </p:txBody>
      </p:sp>
      <p:sp>
        <p:nvSpPr>
          <p:cNvPr id="5" name="Marcador de contenido 4"/>
          <p:cNvSpPr>
            <a:spLocks noGrp="1"/>
          </p:cNvSpPr>
          <p:nvPr>
            <p:ph idx="1"/>
          </p:nvPr>
        </p:nvSpPr>
        <p:spPr>
          <a:xfrm>
            <a:off x="1600200" y="2133600"/>
            <a:ext cx="9904412" cy="3777622"/>
          </a:xfrm>
        </p:spPr>
        <p:txBody>
          <a:bodyPr>
            <a:normAutofit/>
          </a:bodyPr>
          <a:lstStyle/>
          <a:p>
            <a:endParaRPr lang="es-419" dirty="0" smtClean="0"/>
          </a:p>
          <a:p>
            <a:pPr marL="0" indent="0">
              <a:buNone/>
            </a:pPr>
            <a:r>
              <a:rPr lang="es-419" sz="2400" dirty="0"/>
              <a:t> </a:t>
            </a:r>
            <a:r>
              <a:rPr lang="es-419" sz="2400" dirty="0" smtClean="0"/>
              <a:t>                                                  </a:t>
            </a:r>
            <a:r>
              <a:rPr lang="es-419" sz="2400" b="1" dirty="0" smtClean="0"/>
              <a:t>PRODUCTORES</a:t>
            </a:r>
            <a:endParaRPr lang="es-419" sz="2400" b="1" dirty="0"/>
          </a:p>
          <a:p>
            <a:endParaRPr lang="es-419" dirty="0"/>
          </a:p>
          <a:p>
            <a:pPr marL="0" indent="0">
              <a:buNone/>
            </a:pPr>
            <a:r>
              <a:rPr lang="es-419" dirty="0" smtClean="0"/>
              <a:t>                                                        </a:t>
            </a:r>
            <a:endParaRPr lang="es-419" dirty="0"/>
          </a:p>
          <a:p>
            <a:pPr marL="0" indent="0">
              <a:buNone/>
            </a:pPr>
            <a:r>
              <a:rPr lang="es-419" sz="2400" b="1" dirty="0" smtClean="0"/>
              <a:t>SECTOR PÚBLICO                                                                 INIA/INASE  </a:t>
            </a:r>
            <a:r>
              <a:rPr lang="es-419" sz="2400" dirty="0" smtClean="0"/>
              <a:t>                                                   </a:t>
            </a:r>
          </a:p>
          <a:p>
            <a:endParaRPr lang="es-419" dirty="0"/>
          </a:p>
          <a:p>
            <a:pPr marL="0" indent="0">
              <a:buNone/>
            </a:pPr>
            <a:r>
              <a:rPr lang="es-419" dirty="0" smtClean="0"/>
              <a:t>                                                            </a:t>
            </a:r>
          </a:p>
          <a:p>
            <a:pPr marL="0" indent="0">
              <a:buNone/>
            </a:pPr>
            <a:r>
              <a:rPr lang="es-419" sz="2400" dirty="0"/>
              <a:t> </a:t>
            </a:r>
            <a:r>
              <a:rPr lang="es-419" sz="2400" dirty="0" smtClean="0"/>
              <a:t>                                                      </a:t>
            </a:r>
            <a:r>
              <a:rPr lang="es-419" sz="2400" b="1" dirty="0" smtClean="0"/>
              <a:t>INDUSTRIA</a:t>
            </a:r>
            <a:endParaRPr lang="es-UY" sz="2400" b="1" dirty="0"/>
          </a:p>
        </p:txBody>
      </p:sp>
      <p:sp>
        <p:nvSpPr>
          <p:cNvPr id="10" name="Flecha arriba y abajo 9"/>
          <p:cNvSpPr/>
          <p:nvPr/>
        </p:nvSpPr>
        <p:spPr>
          <a:xfrm>
            <a:off x="6437573" y="3353996"/>
            <a:ext cx="484632" cy="1216152"/>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1" name="Flecha izquierda y derecha 10"/>
          <p:cNvSpPr/>
          <p:nvPr/>
        </p:nvSpPr>
        <p:spPr>
          <a:xfrm rot="-1500000">
            <a:off x="8107714" y="4196353"/>
            <a:ext cx="1216152" cy="484632"/>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2" name="Flecha izquierda y derecha 11"/>
          <p:cNvSpPr/>
          <p:nvPr/>
        </p:nvSpPr>
        <p:spPr>
          <a:xfrm rot="-1260000">
            <a:off x="4802018" y="3232858"/>
            <a:ext cx="1216152" cy="484632"/>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3" name="Flecha izquierda y derecha 12"/>
          <p:cNvSpPr/>
          <p:nvPr/>
        </p:nvSpPr>
        <p:spPr>
          <a:xfrm rot="1500000">
            <a:off x="4888180" y="4196353"/>
            <a:ext cx="1216152" cy="484632"/>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4" name="Flecha arriba y abajo 13"/>
          <p:cNvSpPr/>
          <p:nvPr/>
        </p:nvSpPr>
        <p:spPr>
          <a:xfrm>
            <a:off x="7046912" y="3353996"/>
            <a:ext cx="484632" cy="1216152"/>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5" name="Flecha izquierda y derecha 14"/>
          <p:cNvSpPr/>
          <p:nvPr/>
        </p:nvSpPr>
        <p:spPr>
          <a:xfrm rot="1260000">
            <a:off x="8176540" y="3249368"/>
            <a:ext cx="1216152" cy="484632"/>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19730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10" grpId="0" animBg="1"/>
      <p:bldP spid="11" grpId="0" animBg="1"/>
      <p:bldP spid="12" grpId="0" animBg="1"/>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s-419" sz="4800" dirty="0" smtClean="0"/>
              <a:t>Dos desafíos: </a:t>
            </a:r>
            <a:endParaRPr lang="es-UY" sz="4800" dirty="0"/>
          </a:p>
        </p:txBody>
      </p:sp>
      <p:sp>
        <p:nvSpPr>
          <p:cNvPr id="3" name="Marcador de contenido 2"/>
          <p:cNvSpPr>
            <a:spLocks noGrp="1"/>
          </p:cNvSpPr>
          <p:nvPr>
            <p:ph idx="1"/>
          </p:nvPr>
        </p:nvSpPr>
        <p:spPr/>
        <p:txBody>
          <a:bodyPr>
            <a:normAutofit/>
          </a:bodyPr>
          <a:lstStyle/>
          <a:p>
            <a:r>
              <a:rPr lang="es-419" sz="3200" dirty="0" smtClean="0"/>
              <a:t>Alinear objetivos.</a:t>
            </a:r>
          </a:p>
          <a:p>
            <a:endParaRPr lang="es-419" sz="3200" dirty="0" smtClean="0"/>
          </a:p>
          <a:p>
            <a:r>
              <a:rPr lang="es-419" sz="3200" dirty="0" smtClean="0"/>
              <a:t>Articular acciones para alcanzar resultados</a:t>
            </a:r>
            <a:endParaRPr lang="es-UY" sz="3200" dirty="0"/>
          </a:p>
        </p:txBody>
      </p:sp>
    </p:spTree>
    <p:extLst>
      <p:ext uri="{BB962C8B-B14F-4D97-AF65-F5344CB8AC3E}">
        <p14:creationId xmlns:p14="http://schemas.microsoft.com/office/powerpoint/2010/main" val="9115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09600"/>
            <a:ext cx="8915399" cy="2187388"/>
          </a:xfrm>
        </p:spPr>
        <p:txBody>
          <a:bodyPr>
            <a:normAutofit fontScale="90000"/>
          </a:bodyPr>
          <a:lstStyle/>
          <a:p>
            <a:r>
              <a:rPr lang="es-419" dirty="0" smtClean="0"/>
              <a:t>La evolución tecnológica de la ganadería uruguaya </a:t>
            </a:r>
            <a:br>
              <a:rPr lang="es-419" dirty="0" smtClean="0"/>
            </a:br>
            <a:r>
              <a:rPr lang="es-419" dirty="0" smtClean="0"/>
              <a:t>1930 - 1977</a:t>
            </a:r>
            <a:endParaRPr lang="es-UY" dirty="0"/>
          </a:p>
        </p:txBody>
      </p:sp>
      <p:sp>
        <p:nvSpPr>
          <p:cNvPr id="3" name="Marcador de texto 2"/>
          <p:cNvSpPr>
            <a:spLocks noGrp="1"/>
          </p:cNvSpPr>
          <p:nvPr>
            <p:ph type="body" idx="1"/>
          </p:nvPr>
        </p:nvSpPr>
        <p:spPr>
          <a:xfrm>
            <a:off x="2589212" y="2796988"/>
            <a:ext cx="8915399" cy="3657600"/>
          </a:xfrm>
        </p:spPr>
        <p:txBody>
          <a:bodyPr>
            <a:normAutofit/>
          </a:bodyPr>
          <a:lstStyle/>
          <a:p>
            <a:r>
              <a:rPr lang="es-419" dirty="0" smtClean="0"/>
              <a:t>Capítulo V</a:t>
            </a:r>
          </a:p>
          <a:p>
            <a:endParaRPr lang="es-419" dirty="0"/>
          </a:p>
          <a:p>
            <a:r>
              <a:rPr lang="es-419" dirty="0" smtClean="0"/>
              <a:t>La actitud del Sector Público</a:t>
            </a:r>
          </a:p>
          <a:p>
            <a:endParaRPr lang="es-419" dirty="0"/>
          </a:p>
          <a:p>
            <a:r>
              <a:rPr lang="es-419" dirty="0" smtClean="0"/>
              <a:t>“Careció siempre de objetivos definidos y fue extremadamente pobre y cuando existió demostró claramente la dependencia del País respecto al exterior”.</a:t>
            </a:r>
          </a:p>
          <a:p>
            <a:r>
              <a:rPr lang="es-419" dirty="0" smtClean="0"/>
              <a:t>Ejemplo: Importación de modelo tecnológico de Nueva Zelanda y Australia.</a:t>
            </a:r>
          </a:p>
          <a:p>
            <a:r>
              <a:rPr lang="es-419" dirty="0" smtClean="0"/>
              <a:t>Cr Danilo </a:t>
            </a:r>
            <a:r>
              <a:rPr lang="es-419" dirty="0" err="1" smtClean="0"/>
              <a:t>Astori</a:t>
            </a:r>
            <a:r>
              <a:rPr lang="es-419" dirty="0" smtClean="0"/>
              <a:t>, mayo de 1978</a:t>
            </a:r>
            <a:endParaRPr lang="es-419" dirty="0"/>
          </a:p>
          <a:p>
            <a:endParaRPr lang="es-UY" dirty="0"/>
          </a:p>
        </p:txBody>
      </p:sp>
    </p:spTree>
    <p:extLst>
      <p:ext uri="{BB962C8B-B14F-4D97-AF65-F5344CB8AC3E}">
        <p14:creationId xmlns:p14="http://schemas.microsoft.com/office/powerpoint/2010/main" val="171818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87176" y="0"/>
            <a:ext cx="7845191" cy="6475751"/>
          </a:xfrm>
        </p:spPr>
        <p:txBody>
          <a:bodyPr>
            <a:normAutofit/>
          </a:bodyPr>
          <a:lstStyle/>
          <a:p>
            <a:r>
              <a:rPr lang="es-419" sz="2800" dirty="0" smtClean="0"/>
              <a:t>Dada la necesidad de producir 116 millones de toneladas adicionales de arroz para el año 2035 para satisfacer la creciente demanda mundial</a:t>
            </a:r>
            <a:r>
              <a:rPr lang="en-US" sz="2800" dirty="0" smtClean="0"/>
              <a:t>. </a:t>
            </a:r>
            <a:r>
              <a:rPr lang="es-419" sz="2800" dirty="0" smtClean="0"/>
              <a:t>Los productores de arroz pueden aprender de la revolución arrocera de </a:t>
            </a:r>
            <a:r>
              <a:rPr lang="es-419" sz="2800" dirty="0" err="1" smtClean="0"/>
              <a:t>uruguay</a:t>
            </a:r>
            <a:r>
              <a:rPr lang="es-419" sz="2800" dirty="0" smtClean="0"/>
              <a:t>. Con esto en mente la</a:t>
            </a:r>
            <a:r>
              <a:rPr lang="en-US" sz="2800" dirty="0"/>
              <a:t> </a:t>
            </a:r>
            <a:r>
              <a:rPr lang="en-US" sz="2800" dirty="0">
                <a:hlinkClick r:id="rId3"/>
              </a:rPr>
              <a:t>Global Rice Science Partnership</a:t>
            </a:r>
            <a:r>
              <a:rPr lang="en-US" sz="2800" dirty="0"/>
              <a:t> (</a:t>
            </a:r>
            <a:r>
              <a:rPr lang="en-US" sz="2800" dirty="0" err="1"/>
              <a:t>GRiSP</a:t>
            </a:r>
            <a:r>
              <a:rPr lang="en-US" sz="2800" dirty="0"/>
              <a:t>) </a:t>
            </a:r>
            <a:r>
              <a:rPr lang="en-US" sz="2800" dirty="0" smtClean="0"/>
              <a:t>.</a:t>
            </a:r>
            <a:r>
              <a:rPr lang="es-419" sz="2800" dirty="0" smtClean="0"/>
              <a:t> Representantes de unos 20 países pasaron una semana en </a:t>
            </a:r>
            <a:r>
              <a:rPr lang="es-419" sz="2800" dirty="0"/>
              <a:t>U</a:t>
            </a:r>
            <a:r>
              <a:rPr lang="es-419" sz="2800" dirty="0" smtClean="0"/>
              <a:t>ruguay para aprender acerca de su éxito en la producción de arroz.</a:t>
            </a:r>
            <a:br>
              <a:rPr lang="es-419" sz="2800" dirty="0" smtClean="0"/>
            </a:br>
            <a:r>
              <a:rPr lang="es-419" sz="2800" dirty="0"/>
              <a:t/>
            </a:r>
            <a:br>
              <a:rPr lang="es-419" sz="2800" dirty="0"/>
            </a:br>
            <a:r>
              <a:rPr lang="es-419" sz="2800" dirty="0" smtClean="0"/>
              <a:t>Marzo, 2012</a:t>
            </a:r>
            <a:endParaRPr lang="es-UY" sz="2800" dirty="0"/>
          </a:p>
        </p:txBody>
      </p:sp>
      <p:pic>
        <p:nvPicPr>
          <p:cNvPr id="1026" name="Picture 2" descr="http://www.ciatnews.cgiar.org/wp-content/uploads/2012/07/Uruguay_Rice-Today.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0" y="562130"/>
            <a:ext cx="3537679" cy="535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0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116106"/>
            <a:ext cx="8915400" cy="5257800"/>
          </a:xfrm>
        </p:spPr>
        <p:txBody>
          <a:bodyPr>
            <a:normAutofit/>
          </a:bodyPr>
          <a:lstStyle/>
          <a:p>
            <a:pPr marL="0" indent="0" fontAlgn="base">
              <a:buNone/>
            </a:pPr>
            <a:endParaRPr lang="es-UY" dirty="0"/>
          </a:p>
          <a:p>
            <a:pPr fontAlgn="base"/>
            <a:r>
              <a:rPr lang="es-419" sz="2400" b="1" dirty="0" err="1" smtClean="0">
                <a:solidFill>
                  <a:srgbClr val="0070C0"/>
                </a:solidFill>
              </a:rPr>
              <a:t>Dr</a:t>
            </a:r>
            <a:r>
              <a:rPr lang="es-419" sz="2400" b="1" dirty="0" smtClean="0">
                <a:solidFill>
                  <a:srgbClr val="0070C0"/>
                </a:solidFill>
              </a:rPr>
              <a:t> </a:t>
            </a:r>
            <a:r>
              <a:rPr lang="es-419" sz="2400" b="1" dirty="0" err="1" smtClean="0">
                <a:solidFill>
                  <a:srgbClr val="0070C0"/>
                </a:solidFill>
              </a:rPr>
              <a:t>Achim</a:t>
            </a:r>
            <a:r>
              <a:rPr lang="es-419" sz="2400" b="1" dirty="0" smtClean="0">
                <a:solidFill>
                  <a:srgbClr val="0070C0"/>
                </a:solidFill>
              </a:rPr>
              <a:t> </a:t>
            </a:r>
            <a:r>
              <a:rPr lang="es-UY" sz="2400" b="1" dirty="0" err="1" smtClean="0">
                <a:solidFill>
                  <a:srgbClr val="0070C0"/>
                </a:solidFill>
              </a:rPr>
              <a:t>Dobermann</a:t>
            </a:r>
            <a:r>
              <a:rPr lang="es-UY" sz="2400" b="1" dirty="0" smtClean="0">
                <a:solidFill>
                  <a:srgbClr val="0070C0"/>
                </a:solidFill>
              </a:rPr>
              <a:t> </a:t>
            </a:r>
            <a:r>
              <a:rPr lang="es-UY" sz="2400" dirty="0"/>
              <a:t>es uno de los expertos que visitó recientemente las plantaciones de arroz en Uruguay junto a representantes de África, Asia y otras regiones</a:t>
            </a:r>
            <a:r>
              <a:rPr lang="es-UY" sz="2400" dirty="0" smtClean="0"/>
              <a:t>.</a:t>
            </a:r>
            <a:endParaRPr lang="es-419" sz="2400" dirty="0" smtClean="0"/>
          </a:p>
          <a:p>
            <a:pPr marL="0" indent="0" fontAlgn="base">
              <a:buNone/>
            </a:pPr>
            <a:endParaRPr lang="es-UY" sz="2400" dirty="0"/>
          </a:p>
          <a:p>
            <a:pPr fontAlgn="base"/>
            <a:r>
              <a:rPr lang="es-UY" sz="2400" dirty="0"/>
              <a:t>“Los progresos en un país pueden ofrecer lecciones que pueden ser adaptadas en otros. Miramos a Uruguay en este marco”, </a:t>
            </a:r>
            <a:r>
              <a:rPr lang="es-419" sz="2400" dirty="0" err="1" smtClean="0"/>
              <a:t>Dr</a:t>
            </a:r>
            <a:r>
              <a:rPr lang="es-UY" sz="2400" dirty="0" smtClean="0"/>
              <a:t> </a:t>
            </a:r>
            <a:r>
              <a:rPr lang="es-UY" sz="2400" dirty="0" err="1"/>
              <a:t>Dobermann</a:t>
            </a:r>
            <a:r>
              <a:rPr lang="es-UY" sz="2400" dirty="0" smtClean="0"/>
              <a:t>.</a:t>
            </a:r>
            <a:endParaRPr lang="es-419" sz="2400" dirty="0" smtClean="0"/>
          </a:p>
          <a:p>
            <a:pPr marL="0" indent="0" fontAlgn="base">
              <a:buNone/>
            </a:pPr>
            <a:endParaRPr lang="es-UY" sz="2400" dirty="0"/>
          </a:p>
          <a:p>
            <a:pPr fontAlgn="base"/>
            <a:r>
              <a:rPr lang="es-UY" sz="2400" dirty="0"/>
              <a:t>¿Cómo ha logrado Uruguay sus altos rendimientos? ¿Y en qué medida puede servir esta estrategia a otras naciones?</a:t>
            </a:r>
          </a:p>
          <a:p>
            <a:endParaRPr lang="es-UY" dirty="0"/>
          </a:p>
        </p:txBody>
      </p:sp>
    </p:spTree>
    <p:extLst>
      <p:ext uri="{BB962C8B-B14F-4D97-AF65-F5344CB8AC3E}">
        <p14:creationId xmlns:p14="http://schemas.microsoft.com/office/powerpoint/2010/main" val="13940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658906"/>
            <a:ext cx="8915400" cy="4760259"/>
          </a:xfrm>
        </p:spPr>
        <p:txBody>
          <a:bodyPr>
            <a:normAutofit/>
          </a:bodyPr>
          <a:lstStyle/>
          <a:p>
            <a:pPr marL="0" indent="0" fontAlgn="base">
              <a:buNone/>
            </a:pPr>
            <a:endParaRPr lang="es-UY" sz="2800" dirty="0"/>
          </a:p>
          <a:p>
            <a:pPr fontAlgn="base"/>
            <a:r>
              <a:rPr lang="es-UY" sz="2800" dirty="0"/>
              <a:t>“Algo que encontramos intrigante en el caso de Uruguay es la poca intervención del Estado”, </a:t>
            </a:r>
            <a:r>
              <a:rPr lang="es-UY" sz="2800" dirty="0" smtClean="0"/>
              <a:t> </a:t>
            </a:r>
            <a:endParaRPr lang="es-419" sz="2800" dirty="0" smtClean="0"/>
          </a:p>
          <a:p>
            <a:pPr marL="0" indent="0" fontAlgn="base">
              <a:buNone/>
            </a:pPr>
            <a:r>
              <a:rPr lang="es-419" sz="2800" dirty="0"/>
              <a:t> </a:t>
            </a:r>
            <a:r>
              <a:rPr lang="es-419" sz="2800" dirty="0" smtClean="0"/>
              <a:t>   </a:t>
            </a:r>
            <a:r>
              <a:rPr lang="es-419" sz="2800" dirty="0" err="1" smtClean="0"/>
              <a:t>Dr</a:t>
            </a:r>
            <a:r>
              <a:rPr lang="es-419" sz="2800" dirty="0" smtClean="0"/>
              <a:t> </a:t>
            </a:r>
            <a:r>
              <a:rPr lang="es-UY" sz="2800" dirty="0" err="1" smtClean="0"/>
              <a:t>Dobermann</a:t>
            </a:r>
            <a:r>
              <a:rPr lang="es-UY" sz="2800" dirty="0" smtClean="0"/>
              <a:t>.</a:t>
            </a:r>
            <a:endParaRPr lang="es-419" sz="2800" dirty="0" smtClean="0"/>
          </a:p>
          <a:p>
            <a:pPr marL="0" indent="0" fontAlgn="base">
              <a:buNone/>
            </a:pPr>
            <a:endParaRPr lang="es-419" sz="2800" dirty="0" smtClean="0"/>
          </a:p>
          <a:p>
            <a:pPr fontAlgn="base"/>
            <a:r>
              <a:rPr lang="es-UY" sz="2800" dirty="0" smtClean="0"/>
              <a:t>Los </a:t>
            </a:r>
            <a:r>
              <a:rPr lang="es-UY" sz="2800" dirty="0"/>
              <a:t>precios son acordados en negociaciones directas entre los productores y los molinos arroceros</a:t>
            </a:r>
            <a:r>
              <a:rPr lang="es-UY" sz="2800" dirty="0" smtClean="0"/>
              <a:t>.</a:t>
            </a:r>
            <a:endParaRPr lang="es-UY" sz="2800" dirty="0"/>
          </a:p>
          <a:p>
            <a:pPr marL="0" indent="0" fontAlgn="base">
              <a:buNone/>
            </a:pPr>
            <a:endParaRPr lang="es-UY" sz="2800" dirty="0"/>
          </a:p>
          <a:p>
            <a:endParaRPr lang="es-UY" dirty="0"/>
          </a:p>
        </p:txBody>
      </p:sp>
    </p:spTree>
    <p:extLst>
      <p:ext uri="{BB962C8B-B14F-4D97-AF65-F5344CB8AC3E}">
        <p14:creationId xmlns:p14="http://schemas.microsoft.com/office/powerpoint/2010/main" val="338468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47918"/>
            <a:ext cx="8911687" cy="591670"/>
          </a:xfrm>
        </p:spPr>
        <p:txBody>
          <a:bodyPr>
            <a:normAutofit fontScale="90000"/>
          </a:bodyPr>
          <a:lstStyle/>
          <a:p>
            <a:r>
              <a:rPr lang="es-419" dirty="0" err="1" smtClean="0"/>
              <a:t>Agronegocio</a:t>
            </a:r>
            <a:r>
              <a:rPr lang="es-419" dirty="0" smtClean="0"/>
              <a:t> ideal</a:t>
            </a:r>
            <a:endParaRPr lang="es-UY" dirty="0"/>
          </a:p>
        </p:txBody>
      </p:sp>
      <p:sp>
        <p:nvSpPr>
          <p:cNvPr id="3" name="Marcador de contenido 2"/>
          <p:cNvSpPr>
            <a:spLocks noGrp="1"/>
          </p:cNvSpPr>
          <p:nvPr>
            <p:ph idx="1"/>
          </p:nvPr>
        </p:nvSpPr>
        <p:spPr>
          <a:xfrm>
            <a:off x="2589212" y="941294"/>
            <a:ext cx="8915400" cy="4969928"/>
          </a:xfrm>
        </p:spPr>
        <p:txBody>
          <a:bodyPr>
            <a:normAutofit/>
          </a:bodyPr>
          <a:lstStyle/>
          <a:p>
            <a:r>
              <a:rPr lang="es-419" dirty="0" smtClean="0"/>
              <a:t>Resultado económico.</a:t>
            </a:r>
          </a:p>
          <a:p>
            <a:r>
              <a:rPr lang="es-419" dirty="0" smtClean="0"/>
              <a:t>Sustentable en el uso de los recursos.</a:t>
            </a:r>
          </a:p>
          <a:p>
            <a:r>
              <a:rPr lang="es-419" dirty="0" smtClean="0"/>
              <a:t>Generador de trabajo:</a:t>
            </a:r>
          </a:p>
          <a:p>
            <a:pPr lvl="1"/>
            <a:r>
              <a:rPr lang="es-419" dirty="0" smtClean="0"/>
              <a:t>De calidad</a:t>
            </a:r>
          </a:p>
          <a:p>
            <a:pPr lvl="1"/>
            <a:r>
              <a:rPr lang="es-419" dirty="0" smtClean="0"/>
              <a:t>Afincado en el lugar de producción</a:t>
            </a:r>
          </a:p>
          <a:p>
            <a:r>
              <a:rPr lang="es-419" dirty="0" smtClean="0"/>
              <a:t>Impactos ambientales positivos:</a:t>
            </a:r>
          </a:p>
          <a:p>
            <a:pPr lvl="1"/>
            <a:r>
              <a:rPr lang="es-419" dirty="0" smtClean="0"/>
              <a:t>Riego</a:t>
            </a:r>
          </a:p>
          <a:p>
            <a:pPr lvl="1"/>
            <a:r>
              <a:rPr lang="es-419" dirty="0" smtClean="0"/>
              <a:t>Drenajes</a:t>
            </a:r>
          </a:p>
          <a:p>
            <a:pPr lvl="1"/>
            <a:r>
              <a:rPr lang="es-419" dirty="0" smtClean="0"/>
              <a:t>Regulación de crecidas</a:t>
            </a:r>
          </a:p>
          <a:p>
            <a:r>
              <a:rPr lang="es-419" dirty="0" smtClean="0"/>
              <a:t>Infraestructura civil:</a:t>
            </a:r>
          </a:p>
          <a:p>
            <a:pPr lvl="1"/>
            <a:r>
              <a:rPr lang="es-419" dirty="0" err="1" smtClean="0"/>
              <a:t>Caminería</a:t>
            </a:r>
            <a:endParaRPr lang="es-419" dirty="0" smtClean="0"/>
          </a:p>
          <a:p>
            <a:pPr lvl="1"/>
            <a:r>
              <a:rPr lang="es-419" dirty="0" smtClean="0"/>
              <a:t>Electrificación </a:t>
            </a:r>
          </a:p>
          <a:p>
            <a:r>
              <a:rPr lang="es-419" dirty="0" smtClean="0"/>
              <a:t>Complementariedad y potenciación de otras actividades productivas.</a:t>
            </a:r>
            <a:endParaRPr lang="es-419" dirty="0"/>
          </a:p>
        </p:txBody>
      </p:sp>
    </p:spTree>
    <p:extLst>
      <p:ext uri="{BB962C8B-B14F-4D97-AF65-F5344CB8AC3E}">
        <p14:creationId xmlns:p14="http://schemas.microsoft.com/office/powerpoint/2010/main" val="337242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109" y="0"/>
            <a:ext cx="10487890" cy="6858000"/>
          </a:xfrm>
          <a:prstGeom prst="rect">
            <a:avLst/>
          </a:prstGeom>
        </p:spPr>
      </p:pic>
    </p:spTree>
    <p:extLst>
      <p:ext uri="{BB962C8B-B14F-4D97-AF65-F5344CB8AC3E}">
        <p14:creationId xmlns:p14="http://schemas.microsoft.com/office/powerpoint/2010/main" val="21635001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592924" y="624110"/>
            <a:ext cx="8911687" cy="640445"/>
          </a:xfrm>
        </p:spPr>
        <p:txBody>
          <a:bodyPr>
            <a:normAutofit fontScale="90000"/>
          </a:bodyPr>
          <a:lstStyle/>
          <a:p>
            <a:r>
              <a:rPr lang="es-419" sz="8000" dirty="0" smtClean="0"/>
              <a:t>ARROZ URUGUAYO</a:t>
            </a:r>
            <a:br>
              <a:rPr lang="es-419" sz="8000" dirty="0" smtClean="0"/>
            </a:br>
            <a:r>
              <a:rPr lang="es-419" dirty="0"/>
              <a:t/>
            </a:r>
            <a:br>
              <a:rPr lang="es-419" dirty="0"/>
            </a:br>
            <a:r>
              <a:rPr lang="es-419" dirty="0" smtClean="0"/>
              <a:t/>
            </a:r>
            <a:br>
              <a:rPr lang="es-419" dirty="0" smtClean="0"/>
            </a:br>
            <a:r>
              <a:rPr lang="es-419" dirty="0"/>
              <a:t/>
            </a:r>
            <a:br>
              <a:rPr lang="es-419" dirty="0"/>
            </a:br>
            <a:r>
              <a:rPr lang="es-419" dirty="0" smtClean="0"/>
              <a:t/>
            </a:r>
            <a:br>
              <a:rPr lang="es-419" dirty="0" smtClean="0"/>
            </a:br>
            <a:r>
              <a:rPr lang="es-419" dirty="0"/>
              <a:t/>
            </a:r>
            <a:br>
              <a:rPr lang="es-419" dirty="0"/>
            </a:br>
            <a:r>
              <a:rPr lang="es-419" dirty="0" smtClean="0"/>
              <a:t/>
            </a:r>
            <a:br>
              <a:rPr lang="es-419" dirty="0" smtClean="0"/>
            </a:br>
            <a:r>
              <a:rPr lang="es-419" dirty="0"/>
              <a:t/>
            </a:r>
            <a:br>
              <a:rPr lang="es-419" dirty="0"/>
            </a:br>
            <a:endParaRPr lang="es-UY" dirty="0"/>
          </a:p>
        </p:txBody>
      </p:sp>
      <p:pic>
        <p:nvPicPr>
          <p:cNvPr id="4" name="Marcador de contenido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8522" y="2178956"/>
            <a:ext cx="3853151" cy="4207990"/>
          </a:xfrm>
        </p:spPr>
      </p:pic>
      <p:pic>
        <p:nvPicPr>
          <p:cNvPr id="7" name="Marcador de contenido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98873" y="2178956"/>
            <a:ext cx="3893127" cy="4207991"/>
          </a:xfr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673" y="2164967"/>
            <a:ext cx="4267200" cy="4221979"/>
          </a:xfrm>
          <a:prstGeom prst="rect">
            <a:avLst/>
          </a:prstGeom>
        </p:spPr>
      </p:pic>
    </p:spTree>
    <p:extLst>
      <p:ext uri="{BB962C8B-B14F-4D97-AF65-F5344CB8AC3E}">
        <p14:creationId xmlns:p14="http://schemas.microsoft.com/office/powerpoint/2010/main" val="4192079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9624"/>
            <a:ext cx="8911687" cy="753035"/>
          </a:xfrm>
        </p:spPr>
        <p:txBody>
          <a:bodyPr/>
          <a:lstStyle/>
          <a:p>
            <a:r>
              <a:rPr lang="es-419" dirty="0" smtClean="0"/>
              <a:t>Principales productores mundiales </a:t>
            </a:r>
            <a:endParaRPr lang="es-UY"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704007654"/>
              </p:ext>
            </p:extLst>
          </p:nvPr>
        </p:nvGraphicFramePr>
        <p:xfrm>
          <a:off x="2589213" y="1358153"/>
          <a:ext cx="8915400" cy="4553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0115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49824" y="295836"/>
            <a:ext cx="9560857" cy="793376"/>
          </a:xfrm>
        </p:spPr>
        <p:txBody>
          <a:bodyPr>
            <a:normAutofit fontScale="90000"/>
          </a:bodyPr>
          <a:lstStyle/>
          <a:p>
            <a:r>
              <a:rPr lang="es-419" sz="3200" dirty="0" smtClean="0"/>
              <a:t>Producción mundial de arroz por continentes en %</a:t>
            </a:r>
            <a:endParaRPr lang="es-UY" sz="2000" dirty="0"/>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3634120150"/>
              </p:ext>
            </p:extLst>
          </p:nvPr>
        </p:nvGraphicFramePr>
        <p:xfrm>
          <a:off x="2592925" y="1089213"/>
          <a:ext cx="8151275" cy="5432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3780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92925" y="282389"/>
            <a:ext cx="8911687" cy="793376"/>
          </a:xfrm>
        </p:spPr>
        <p:txBody>
          <a:bodyPr>
            <a:normAutofit/>
          </a:bodyPr>
          <a:lstStyle/>
          <a:p>
            <a:r>
              <a:rPr lang="es-419" sz="3200" dirty="0" smtClean="0"/>
              <a:t>Consumo mundial de arroz </a:t>
            </a:r>
            <a:r>
              <a:rPr lang="es-419" dirty="0" smtClean="0"/>
              <a:t>en %</a:t>
            </a:r>
            <a:endParaRPr lang="es-UY" sz="2000" dirty="0"/>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2484295022"/>
              </p:ext>
            </p:extLst>
          </p:nvPr>
        </p:nvGraphicFramePr>
        <p:xfrm>
          <a:off x="2592925" y="1506071"/>
          <a:ext cx="8151275" cy="50157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23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419" sz="3200" dirty="0" smtClean="0"/>
              <a:t>Comercio Mundial</a:t>
            </a:r>
            <a:endParaRPr lang="es-UY" sz="3200"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126892063"/>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texto 4"/>
          <p:cNvSpPr>
            <a:spLocks noGrp="1"/>
          </p:cNvSpPr>
          <p:nvPr>
            <p:ph type="body" sz="half" idx="4294967295"/>
          </p:nvPr>
        </p:nvSpPr>
        <p:spPr>
          <a:xfrm>
            <a:off x="0" y="1598613"/>
            <a:ext cx="3505200" cy="4262437"/>
          </a:xfrm>
        </p:spPr>
        <p:txBody>
          <a:bodyPr/>
          <a:lstStyle/>
          <a:p>
            <a:endParaRPr lang="es-419" sz="2000" dirty="0" smtClean="0"/>
          </a:p>
          <a:p>
            <a:endParaRPr lang="es-UY" dirty="0"/>
          </a:p>
        </p:txBody>
      </p:sp>
    </p:spTree>
    <p:extLst>
      <p:ext uri="{BB962C8B-B14F-4D97-AF65-F5344CB8AC3E}">
        <p14:creationId xmlns:p14="http://schemas.microsoft.com/office/powerpoint/2010/main" val="2227294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idx="1"/>
          </p:nvPr>
        </p:nvSpPr>
        <p:spPr/>
        <p:txBody>
          <a:bodyPr/>
          <a:lstStyle/>
          <a:p>
            <a:endParaRPr lang="es-UY"/>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600201"/>
            <a:ext cx="6535271" cy="4531658"/>
          </a:xfrm>
        </p:spPr>
      </p:pic>
      <p:pic>
        <p:nvPicPr>
          <p:cNvPr id="11" name="Picture 2" descr="Asia"/>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35271" y="1600201"/>
            <a:ext cx="5656729" cy="453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38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5000</TotalTime>
  <Words>1298</Words>
  <Application>Microsoft Office PowerPoint</Application>
  <PresentationFormat>Personalizado</PresentationFormat>
  <Paragraphs>349</Paragraphs>
  <Slides>49</Slides>
  <Notes>1</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Espiral</vt:lpstr>
      <vt:lpstr>¿Porqué los uruguayos tenemos que conocer más de nuestro Arroz uruguayo?</vt:lpstr>
      <vt:lpstr>Presentación de PowerPoint</vt:lpstr>
      <vt:lpstr>Presentación de PowerPoint</vt:lpstr>
      <vt:lpstr>Producción mundial de arroz Millones de toneladas de arroz con cáscara</vt:lpstr>
      <vt:lpstr>Principales productores mundiales </vt:lpstr>
      <vt:lpstr>Producción mundial de arroz por continentes en %</vt:lpstr>
      <vt:lpstr>Consumo mundial de arroz en %</vt:lpstr>
      <vt:lpstr>Comercio Mundial</vt:lpstr>
      <vt:lpstr>Presentación de PowerPoint</vt:lpstr>
      <vt:lpstr>Principales exportadores y consumidores del mundo base cáscara</vt:lpstr>
      <vt:lpstr> Principales características: </vt:lpstr>
      <vt:lpstr>URUGUAY </vt:lpstr>
      <vt:lpstr>¿Cómo compiten nuestros competidores?</vt:lpstr>
      <vt:lpstr>¿Cómo compite Uruguay?</vt:lpstr>
      <vt:lpstr>Mundo = “Arroz”  Uruguay = Variedad</vt:lpstr>
      <vt:lpstr>¿Difícil?  Una variedad por silo</vt:lpstr>
      <vt:lpstr>COMERCIO MUNDIAL DEL COMERCIO DE ARROZ</vt:lpstr>
      <vt:lpstr>Presentación de PowerPoint</vt:lpstr>
      <vt:lpstr>Presentación de PowerPoint</vt:lpstr>
      <vt:lpstr>Presentación de PowerPoint</vt:lpstr>
      <vt:lpstr>1970</vt:lpstr>
      <vt:lpstr>1970</vt:lpstr>
      <vt:lpstr>Presentación de PowerPoint</vt:lpstr>
      <vt:lpstr>Cuenca de la Laguna Merín</vt:lpstr>
      <vt:lpstr>1970</vt:lpstr>
      <vt:lpstr>1970</vt:lpstr>
      <vt:lpstr>Presentación de PowerPoint</vt:lpstr>
      <vt:lpstr>Boletín informativo DIEA N° 10 – Año 1978</vt:lpstr>
      <vt:lpstr>Boletín informativo DIEA N° 10 – Año 1978</vt:lpstr>
      <vt:lpstr>Mayor en américa latina,  Uno de los 4 proyectos de desarrollo más grandes del mundo:                    Río Senegal y lago tchad en áfrica                   Pesca en el caribe                   Río Mekong en sudeste asiático.</vt:lpstr>
      <vt:lpstr>1970</vt:lpstr>
      <vt:lpstr>Yaguarí Noreste</vt:lpstr>
      <vt:lpstr>  Establecimiento tipo en 1970, Cuenca Laguna Merín/Tacuarembó  Ubicación – ruta 18, Rincón de Ramirez/ruta 26, Tacuarembó  Área 1000 hás  Producción de arroz = 40 hás * 76 bolsas = 3040 bolsas  Producción de carne = 960 hás * 50 kgs = 48000 kgs   </vt:lpstr>
      <vt:lpstr>  Establecimiento tipo en 2014  ubicación – ruta 18, rincón de Ramirez/ruta 26, Tacuarembó  área 1000 hás  Producción de arroz = 300 hás * 172 bolsas = 51600 bolsas, 17 veces + que 1970  Producción de carne = 700 hás * 150 kgs = 105000 kgs, 2 veces + que 1970.   </vt:lpstr>
      <vt:lpstr>Personal ocupado en el área de arroz del Uruguay</vt:lpstr>
      <vt:lpstr>Presentación de PowerPoint</vt:lpstr>
      <vt:lpstr>Promedio de rendimientos zafras 06/07 a 2014/15</vt:lpstr>
      <vt:lpstr>Presentación de PowerPoint</vt:lpstr>
      <vt:lpstr>Presentación de PowerPoint</vt:lpstr>
      <vt:lpstr>Dos características sobresalientes</vt:lpstr>
      <vt:lpstr>INTEGRACIÓN: ESQUEMA SIMPLIFICADO </vt:lpstr>
      <vt:lpstr>Dos desafíos: </vt:lpstr>
      <vt:lpstr>La evolución tecnológica de la ganadería uruguaya  1930 - 1977</vt:lpstr>
      <vt:lpstr>Dada la necesidad de producir 116 millones de toneladas adicionales de arroz para el año 2035 para satisfacer la creciente demanda mundial. Los productores de arroz pueden aprender de la revolución arrocera de uruguay. Con esto en mente la Global Rice Science Partnership (GRiSP) . Representantes de unos 20 países pasaron una semana en Uruguay para aprender acerca de su éxito en la producción de arroz.  Marzo, 2012</vt:lpstr>
      <vt:lpstr>Presentación de PowerPoint</vt:lpstr>
      <vt:lpstr>Presentación de PowerPoint</vt:lpstr>
      <vt:lpstr>Agronegocio ideal</vt:lpstr>
      <vt:lpstr>Presentación de PowerPoint</vt:lpstr>
      <vt:lpstr>ARROZ URUGUAYO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¿Porqué el Arroz en Uruguay?</dc:title>
  <dc:creator>dgonnet</dc:creator>
  <cp:lastModifiedBy>Maria Sanguinetti</cp:lastModifiedBy>
  <cp:revision>132</cp:revision>
  <cp:lastPrinted>2015-06-15T21:33:27Z</cp:lastPrinted>
  <dcterms:created xsi:type="dcterms:W3CDTF">2015-06-01T20:45:20Z</dcterms:created>
  <dcterms:modified xsi:type="dcterms:W3CDTF">2015-06-16T12:23:20Z</dcterms:modified>
</cp:coreProperties>
</file>