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7" r:id="rId1"/>
  </p:sldMasterIdLst>
  <p:notesMasterIdLst>
    <p:notesMasterId r:id="rId21"/>
  </p:notesMasterIdLst>
  <p:handoutMasterIdLst>
    <p:handoutMasterId r:id="rId22"/>
  </p:handoutMasterIdLst>
  <p:sldIdLst>
    <p:sldId id="277" r:id="rId2"/>
    <p:sldId id="258" r:id="rId3"/>
    <p:sldId id="306" r:id="rId4"/>
    <p:sldId id="338" r:id="rId5"/>
    <p:sldId id="346" r:id="rId6"/>
    <p:sldId id="339" r:id="rId7"/>
    <p:sldId id="347" r:id="rId8"/>
    <p:sldId id="348" r:id="rId9"/>
    <p:sldId id="345" r:id="rId10"/>
    <p:sldId id="344" r:id="rId11"/>
    <p:sldId id="343" r:id="rId12"/>
    <p:sldId id="351" r:id="rId13"/>
    <p:sldId id="353" r:id="rId14"/>
    <p:sldId id="352" r:id="rId15"/>
    <p:sldId id="354" r:id="rId16"/>
    <p:sldId id="342" r:id="rId17"/>
    <p:sldId id="349" r:id="rId18"/>
    <p:sldId id="350" r:id="rId19"/>
    <p:sldId id="313" r:id="rId20"/>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2" autoAdjust="0"/>
    <p:restoredTop sz="89825" autoAdjust="0"/>
  </p:normalViewPr>
  <p:slideViewPr>
    <p:cSldViewPr>
      <p:cViewPr>
        <p:scale>
          <a:sx n="75" d="100"/>
          <a:sy n="75" d="100"/>
        </p:scale>
        <p:origin x="-1332" y="-7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'Hoja1 (3)'!$C$6</c:f>
              <c:strCache>
                <c:ptCount val="1"/>
                <c:pt idx="0">
                  <c:v>EEUU</c:v>
                </c:pt>
              </c:strCache>
            </c:strRef>
          </c:tx>
          <c:marker>
            <c:symbol val="none"/>
          </c:marker>
          <c:cat>
            <c:strRef>
              <c:f>'Hoja1 (3)'!$B$9:$B$82</c:f>
              <c:strCache>
                <c:ptCount val="62"/>
                <c:pt idx="0">
                  <c:v>2004-05</c:v>
                </c:pt>
                <c:pt idx="1">
                  <c:v>2005-06</c:v>
                </c:pt>
                <c:pt idx="2">
                  <c:v>2006-07</c:v>
                </c:pt>
                <c:pt idx="3">
                  <c:v>2007-08 </c:v>
                </c:pt>
                <c:pt idx="4">
                  <c:v>2008-09</c:v>
                </c:pt>
                <c:pt idx="5">
                  <c:v>2009/10</c:v>
                </c:pt>
                <c:pt idx="6">
                  <c:v>ago-10</c:v>
                </c:pt>
                <c:pt idx="7">
                  <c:v>sep-10</c:v>
                </c:pt>
                <c:pt idx="8">
                  <c:v>oct-10</c:v>
                </c:pt>
                <c:pt idx="9">
                  <c:v>nov-10</c:v>
                </c:pt>
                <c:pt idx="10">
                  <c:v>dic-10</c:v>
                </c:pt>
                <c:pt idx="11">
                  <c:v>ene-11</c:v>
                </c:pt>
                <c:pt idx="12">
                  <c:v>feb-11</c:v>
                </c:pt>
                <c:pt idx="13">
                  <c:v>mar-11</c:v>
                </c:pt>
                <c:pt idx="14">
                  <c:v>abr-11</c:v>
                </c:pt>
                <c:pt idx="15">
                  <c:v>may-11</c:v>
                </c:pt>
                <c:pt idx="16">
                  <c:v>jun-11</c:v>
                </c:pt>
                <c:pt idx="17">
                  <c:v>jul-11</c:v>
                </c:pt>
                <c:pt idx="18">
                  <c:v>ago-11</c:v>
                </c:pt>
                <c:pt idx="19">
                  <c:v>sep-11</c:v>
                </c:pt>
                <c:pt idx="20">
                  <c:v>oct-11</c:v>
                </c:pt>
                <c:pt idx="21">
                  <c:v>nov-11</c:v>
                </c:pt>
                <c:pt idx="22">
                  <c:v>dic-11</c:v>
                </c:pt>
                <c:pt idx="23">
                  <c:v>ene-12</c:v>
                </c:pt>
                <c:pt idx="24">
                  <c:v>feb-12</c:v>
                </c:pt>
                <c:pt idx="25">
                  <c:v>mar-12</c:v>
                </c:pt>
                <c:pt idx="26">
                  <c:v>abr-12</c:v>
                </c:pt>
                <c:pt idx="27">
                  <c:v>may-12</c:v>
                </c:pt>
                <c:pt idx="28">
                  <c:v>jun-12</c:v>
                </c:pt>
                <c:pt idx="29">
                  <c:v>jul-12</c:v>
                </c:pt>
                <c:pt idx="30">
                  <c:v>ago-12</c:v>
                </c:pt>
                <c:pt idx="31">
                  <c:v>sep-12</c:v>
                </c:pt>
                <c:pt idx="32">
                  <c:v>oct-12</c:v>
                </c:pt>
                <c:pt idx="33">
                  <c:v>nov-12</c:v>
                </c:pt>
                <c:pt idx="34">
                  <c:v>dic-12</c:v>
                </c:pt>
                <c:pt idx="35">
                  <c:v>ene-13</c:v>
                </c:pt>
                <c:pt idx="36">
                  <c:v>feb-12</c:v>
                </c:pt>
                <c:pt idx="37">
                  <c:v>mar-13</c:v>
                </c:pt>
                <c:pt idx="38">
                  <c:v>abr-13</c:v>
                </c:pt>
                <c:pt idx="39">
                  <c:v>may-13</c:v>
                </c:pt>
                <c:pt idx="40">
                  <c:v>jun-13</c:v>
                </c:pt>
                <c:pt idx="41">
                  <c:v>July 2013 </c:v>
                </c:pt>
                <c:pt idx="42">
                  <c:v>Aug. 2013 </c:v>
                </c:pt>
                <c:pt idx="43">
                  <c:v>Sep. 2013 </c:v>
                </c:pt>
                <c:pt idx="44">
                  <c:v>Oct. 2013 </c:v>
                </c:pt>
                <c:pt idx="45">
                  <c:v>Nov. 2013</c:v>
                </c:pt>
                <c:pt idx="46">
                  <c:v>Dec. 2013 </c:v>
                </c:pt>
                <c:pt idx="47">
                  <c:v>Jan. 2014 </c:v>
                </c:pt>
                <c:pt idx="48">
                  <c:v>Feb. 2014 </c:v>
                </c:pt>
                <c:pt idx="49">
                  <c:v>Mar. 2014 </c:v>
                </c:pt>
                <c:pt idx="50">
                  <c:v>Apr. 2014 </c:v>
                </c:pt>
                <c:pt idx="51">
                  <c:v>May 2014 </c:v>
                </c:pt>
                <c:pt idx="52">
                  <c:v>June 2014 </c:v>
                </c:pt>
                <c:pt idx="53">
                  <c:v>July 2014 </c:v>
                </c:pt>
                <c:pt idx="54">
                  <c:v>Aug. 2014 </c:v>
                </c:pt>
                <c:pt idx="55">
                  <c:v>Sep. 2014 </c:v>
                </c:pt>
                <c:pt idx="56">
                  <c:v>Oct. 2014 </c:v>
                </c:pt>
                <c:pt idx="57">
                  <c:v>Nov. 2014 </c:v>
                </c:pt>
                <c:pt idx="58">
                  <c:v>Dec. 2014 </c:v>
                </c:pt>
                <c:pt idx="59">
                  <c:v>Jan. 2015 </c:v>
                </c:pt>
                <c:pt idx="60">
                  <c:v>Feb. 2015 </c:v>
                </c:pt>
                <c:pt idx="61">
                  <c:v>Mar. 2015 8/</c:v>
                </c:pt>
              </c:strCache>
            </c:strRef>
          </c:cat>
          <c:val>
            <c:numRef>
              <c:f>'Hoja1 (3)'!$C$9:$C$82</c:f>
              <c:numCache>
                <c:formatCode>General</c:formatCode>
                <c:ptCount val="62"/>
                <c:pt idx="0">
                  <c:v>312</c:v>
                </c:pt>
                <c:pt idx="1">
                  <c:v>334</c:v>
                </c:pt>
                <c:pt idx="2">
                  <c:v>407</c:v>
                </c:pt>
                <c:pt idx="3" formatCode="0">
                  <c:v>621</c:v>
                </c:pt>
                <c:pt idx="4" formatCode="0">
                  <c:v>610</c:v>
                </c:pt>
                <c:pt idx="5" formatCode="0">
                  <c:v>506</c:v>
                </c:pt>
                <c:pt idx="6">
                  <c:v>413</c:v>
                </c:pt>
                <c:pt idx="7">
                  <c:v>450</c:v>
                </c:pt>
                <c:pt idx="8">
                  <c:v>540</c:v>
                </c:pt>
                <c:pt idx="9">
                  <c:v>584</c:v>
                </c:pt>
                <c:pt idx="10">
                  <c:v>595</c:v>
                </c:pt>
                <c:pt idx="11">
                  <c:v>579</c:v>
                </c:pt>
                <c:pt idx="12">
                  <c:v>540</c:v>
                </c:pt>
                <c:pt idx="13">
                  <c:v>509</c:v>
                </c:pt>
                <c:pt idx="14">
                  <c:v>497</c:v>
                </c:pt>
                <c:pt idx="15">
                  <c:v>502</c:v>
                </c:pt>
                <c:pt idx="16">
                  <c:v>522</c:v>
                </c:pt>
                <c:pt idx="17">
                  <c:v>557</c:v>
                </c:pt>
                <c:pt idx="18">
                  <c:v>604</c:v>
                </c:pt>
                <c:pt idx="19">
                  <c:v>648</c:v>
                </c:pt>
                <c:pt idx="20">
                  <c:v>617</c:v>
                </c:pt>
                <c:pt idx="21">
                  <c:v>586</c:v>
                </c:pt>
                <c:pt idx="22">
                  <c:v>549</c:v>
                </c:pt>
                <c:pt idx="23">
                  <c:v>526</c:v>
                </c:pt>
                <c:pt idx="24">
                  <c:v>517</c:v>
                </c:pt>
                <c:pt idx="25">
                  <c:v>507</c:v>
                </c:pt>
                <c:pt idx="26">
                  <c:v>507</c:v>
                </c:pt>
                <c:pt idx="27">
                  <c:v>540</c:v>
                </c:pt>
                <c:pt idx="28">
                  <c:v>554</c:v>
                </c:pt>
                <c:pt idx="29">
                  <c:v>564</c:v>
                </c:pt>
                <c:pt idx="30">
                  <c:v>576</c:v>
                </c:pt>
                <c:pt idx="31">
                  <c:v>590</c:v>
                </c:pt>
                <c:pt idx="32">
                  <c:v>593</c:v>
                </c:pt>
                <c:pt idx="33">
                  <c:v>595</c:v>
                </c:pt>
                <c:pt idx="34">
                  <c:v>595</c:v>
                </c:pt>
                <c:pt idx="35">
                  <c:v>607</c:v>
                </c:pt>
                <c:pt idx="36">
                  <c:v>621</c:v>
                </c:pt>
                <c:pt idx="37">
                  <c:v>632</c:v>
                </c:pt>
                <c:pt idx="38">
                  <c:v>644</c:v>
                </c:pt>
                <c:pt idx="39">
                  <c:v>661</c:v>
                </c:pt>
                <c:pt idx="40">
                  <c:v>639</c:v>
                </c:pt>
                <c:pt idx="41">
                  <c:v>625</c:v>
                </c:pt>
                <c:pt idx="42">
                  <c:v>609</c:v>
                </c:pt>
                <c:pt idx="43">
                  <c:v>608</c:v>
                </c:pt>
                <c:pt idx="44">
                  <c:v>601</c:v>
                </c:pt>
                <c:pt idx="45">
                  <c:v>591</c:v>
                </c:pt>
                <c:pt idx="46">
                  <c:v>595</c:v>
                </c:pt>
                <c:pt idx="47">
                  <c:v>590</c:v>
                </c:pt>
                <c:pt idx="48">
                  <c:v>579</c:v>
                </c:pt>
                <c:pt idx="49">
                  <c:v>584</c:v>
                </c:pt>
                <c:pt idx="50">
                  <c:v>584</c:v>
                </c:pt>
                <c:pt idx="51">
                  <c:v>584</c:v>
                </c:pt>
                <c:pt idx="52">
                  <c:v>577</c:v>
                </c:pt>
                <c:pt idx="53">
                  <c:v>557</c:v>
                </c:pt>
                <c:pt idx="54">
                  <c:v>553</c:v>
                </c:pt>
                <c:pt idx="55">
                  <c:v>540</c:v>
                </c:pt>
                <c:pt idx="56">
                  <c:v>530</c:v>
                </c:pt>
                <c:pt idx="57">
                  <c:v>530</c:v>
                </c:pt>
                <c:pt idx="58">
                  <c:v>520</c:v>
                </c:pt>
                <c:pt idx="59">
                  <c:v>507</c:v>
                </c:pt>
                <c:pt idx="60">
                  <c:v>481</c:v>
                </c:pt>
                <c:pt idx="61">
                  <c:v>485</c:v>
                </c:pt>
              </c:numCache>
            </c:numRef>
          </c:val>
          <c:smooth val="0"/>
        </c:ser>
        <c:ser>
          <c:idx val="1"/>
          <c:order val="1"/>
          <c:tx>
            <c:strRef>
              <c:f>'Hoja1 (3)'!$D$6</c:f>
              <c:strCache>
                <c:ptCount val="1"/>
                <c:pt idx="0">
                  <c:v>Tailandia</c:v>
                </c:pt>
              </c:strCache>
            </c:strRef>
          </c:tx>
          <c:marker>
            <c:symbol val="none"/>
          </c:marker>
          <c:cat>
            <c:strRef>
              <c:f>'Hoja1 (3)'!$B$9:$B$82</c:f>
              <c:strCache>
                <c:ptCount val="62"/>
                <c:pt idx="0">
                  <c:v>2004-05</c:v>
                </c:pt>
                <c:pt idx="1">
                  <c:v>2005-06</c:v>
                </c:pt>
                <c:pt idx="2">
                  <c:v>2006-07</c:v>
                </c:pt>
                <c:pt idx="3">
                  <c:v>2007-08 </c:v>
                </c:pt>
                <c:pt idx="4">
                  <c:v>2008-09</c:v>
                </c:pt>
                <c:pt idx="5">
                  <c:v>2009/10</c:v>
                </c:pt>
                <c:pt idx="6">
                  <c:v>ago-10</c:v>
                </c:pt>
                <c:pt idx="7">
                  <c:v>sep-10</c:v>
                </c:pt>
                <c:pt idx="8">
                  <c:v>oct-10</c:v>
                </c:pt>
                <c:pt idx="9">
                  <c:v>nov-10</c:v>
                </c:pt>
                <c:pt idx="10">
                  <c:v>dic-10</c:v>
                </c:pt>
                <c:pt idx="11">
                  <c:v>ene-11</c:v>
                </c:pt>
                <c:pt idx="12">
                  <c:v>feb-11</c:v>
                </c:pt>
                <c:pt idx="13">
                  <c:v>mar-11</c:v>
                </c:pt>
                <c:pt idx="14">
                  <c:v>abr-11</c:v>
                </c:pt>
                <c:pt idx="15">
                  <c:v>may-11</c:v>
                </c:pt>
                <c:pt idx="16">
                  <c:v>jun-11</c:v>
                </c:pt>
                <c:pt idx="17">
                  <c:v>jul-11</c:v>
                </c:pt>
                <c:pt idx="18">
                  <c:v>ago-11</c:v>
                </c:pt>
                <c:pt idx="19">
                  <c:v>sep-11</c:v>
                </c:pt>
                <c:pt idx="20">
                  <c:v>oct-11</c:v>
                </c:pt>
                <c:pt idx="21">
                  <c:v>nov-11</c:v>
                </c:pt>
                <c:pt idx="22">
                  <c:v>dic-11</c:v>
                </c:pt>
                <c:pt idx="23">
                  <c:v>ene-12</c:v>
                </c:pt>
                <c:pt idx="24">
                  <c:v>feb-12</c:v>
                </c:pt>
                <c:pt idx="25">
                  <c:v>mar-12</c:v>
                </c:pt>
                <c:pt idx="26">
                  <c:v>abr-12</c:v>
                </c:pt>
                <c:pt idx="27">
                  <c:v>may-12</c:v>
                </c:pt>
                <c:pt idx="28">
                  <c:v>jun-12</c:v>
                </c:pt>
                <c:pt idx="29">
                  <c:v>jul-12</c:v>
                </c:pt>
                <c:pt idx="30">
                  <c:v>ago-12</c:v>
                </c:pt>
                <c:pt idx="31">
                  <c:v>sep-12</c:v>
                </c:pt>
                <c:pt idx="32">
                  <c:v>oct-12</c:v>
                </c:pt>
                <c:pt idx="33">
                  <c:v>nov-12</c:v>
                </c:pt>
                <c:pt idx="34">
                  <c:v>dic-12</c:v>
                </c:pt>
                <c:pt idx="35">
                  <c:v>ene-13</c:v>
                </c:pt>
                <c:pt idx="36">
                  <c:v>feb-12</c:v>
                </c:pt>
                <c:pt idx="37">
                  <c:v>mar-13</c:v>
                </c:pt>
                <c:pt idx="38">
                  <c:v>abr-13</c:v>
                </c:pt>
                <c:pt idx="39">
                  <c:v>may-13</c:v>
                </c:pt>
                <c:pt idx="40">
                  <c:v>jun-13</c:v>
                </c:pt>
                <c:pt idx="41">
                  <c:v>July 2013 </c:v>
                </c:pt>
                <c:pt idx="42">
                  <c:v>Aug. 2013 </c:v>
                </c:pt>
                <c:pt idx="43">
                  <c:v>Sep. 2013 </c:v>
                </c:pt>
                <c:pt idx="44">
                  <c:v>Oct. 2013 </c:v>
                </c:pt>
                <c:pt idx="45">
                  <c:v>Nov. 2013</c:v>
                </c:pt>
                <c:pt idx="46">
                  <c:v>Dec. 2013 </c:v>
                </c:pt>
                <c:pt idx="47">
                  <c:v>Jan. 2014 </c:v>
                </c:pt>
                <c:pt idx="48">
                  <c:v>Feb. 2014 </c:v>
                </c:pt>
                <c:pt idx="49">
                  <c:v>Mar. 2014 </c:v>
                </c:pt>
                <c:pt idx="50">
                  <c:v>Apr. 2014 </c:v>
                </c:pt>
                <c:pt idx="51">
                  <c:v>May 2014 </c:v>
                </c:pt>
                <c:pt idx="52">
                  <c:v>June 2014 </c:v>
                </c:pt>
                <c:pt idx="53">
                  <c:v>July 2014 </c:v>
                </c:pt>
                <c:pt idx="54">
                  <c:v>Aug. 2014 </c:v>
                </c:pt>
                <c:pt idx="55">
                  <c:v>Sep. 2014 </c:v>
                </c:pt>
                <c:pt idx="56">
                  <c:v>Oct. 2014 </c:v>
                </c:pt>
                <c:pt idx="57">
                  <c:v>Nov. 2014 </c:v>
                </c:pt>
                <c:pt idx="58">
                  <c:v>Dec. 2014 </c:v>
                </c:pt>
                <c:pt idx="59">
                  <c:v>Jan. 2015 </c:v>
                </c:pt>
                <c:pt idx="60">
                  <c:v>Feb. 2015 </c:v>
                </c:pt>
                <c:pt idx="61">
                  <c:v>Mar. 2015 8/</c:v>
                </c:pt>
              </c:strCache>
            </c:strRef>
          </c:cat>
          <c:val>
            <c:numRef>
              <c:f>'Hoja1 (3)'!$D$9:$D$82</c:f>
              <c:numCache>
                <c:formatCode>General</c:formatCode>
                <c:ptCount val="62"/>
                <c:pt idx="0">
                  <c:v>278</c:v>
                </c:pt>
                <c:pt idx="1">
                  <c:v>301</c:v>
                </c:pt>
                <c:pt idx="2">
                  <c:v>320</c:v>
                </c:pt>
                <c:pt idx="3" formatCode="0">
                  <c:v>551</c:v>
                </c:pt>
                <c:pt idx="4" formatCode="0">
                  <c:v>609</c:v>
                </c:pt>
                <c:pt idx="5" formatCode="0">
                  <c:v>532</c:v>
                </c:pt>
                <c:pt idx="6">
                  <c:v>472</c:v>
                </c:pt>
                <c:pt idx="7">
                  <c:v>494</c:v>
                </c:pt>
                <c:pt idx="8">
                  <c:v>501</c:v>
                </c:pt>
                <c:pt idx="9">
                  <c:v>534</c:v>
                </c:pt>
                <c:pt idx="10">
                  <c:v>550</c:v>
                </c:pt>
                <c:pt idx="11">
                  <c:v>534</c:v>
                </c:pt>
                <c:pt idx="12">
                  <c:v>538</c:v>
                </c:pt>
                <c:pt idx="13">
                  <c:v>509</c:v>
                </c:pt>
                <c:pt idx="14">
                  <c:v>500</c:v>
                </c:pt>
                <c:pt idx="15">
                  <c:v>498</c:v>
                </c:pt>
                <c:pt idx="16">
                  <c:v>531</c:v>
                </c:pt>
                <c:pt idx="17">
                  <c:v>557</c:v>
                </c:pt>
                <c:pt idx="18">
                  <c:v>576</c:v>
                </c:pt>
                <c:pt idx="19">
                  <c:v>614</c:v>
                </c:pt>
                <c:pt idx="20">
                  <c:v>615</c:v>
                </c:pt>
                <c:pt idx="21">
                  <c:v>629</c:v>
                </c:pt>
                <c:pt idx="22">
                  <c:v>608</c:v>
                </c:pt>
                <c:pt idx="23">
                  <c:v>557</c:v>
                </c:pt>
                <c:pt idx="24">
                  <c:v>552</c:v>
                </c:pt>
                <c:pt idx="25">
                  <c:v>563</c:v>
                </c:pt>
                <c:pt idx="26">
                  <c:v>554</c:v>
                </c:pt>
                <c:pt idx="27">
                  <c:v>614</c:v>
                </c:pt>
                <c:pt idx="28">
                  <c:v>612</c:v>
                </c:pt>
                <c:pt idx="29">
                  <c:v>587</c:v>
                </c:pt>
                <c:pt idx="30">
                  <c:v>579</c:v>
                </c:pt>
                <c:pt idx="31">
                  <c:v>579</c:v>
                </c:pt>
                <c:pt idx="32">
                  <c:v>571</c:v>
                </c:pt>
                <c:pt idx="33">
                  <c:v>573</c:v>
                </c:pt>
                <c:pt idx="34">
                  <c:v>569</c:v>
                </c:pt>
                <c:pt idx="35">
                  <c:v>575</c:v>
                </c:pt>
                <c:pt idx="36">
                  <c:v>575</c:v>
                </c:pt>
                <c:pt idx="37">
                  <c:v>573</c:v>
                </c:pt>
                <c:pt idx="38">
                  <c:v>571</c:v>
                </c:pt>
                <c:pt idx="39">
                  <c:v>558</c:v>
                </c:pt>
                <c:pt idx="40">
                  <c:v>544</c:v>
                </c:pt>
                <c:pt idx="41">
                  <c:v>519</c:v>
                </c:pt>
                <c:pt idx="42">
                  <c:v>493</c:v>
                </c:pt>
                <c:pt idx="43">
                  <c:v>461</c:v>
                </c:pt>
                <c:pt idx="44">
                  <c:v>445</c:v>
                </c:pt>
                <c:pt idx="45">
                  <c:v>433</c:v>
                </c:pt>
                <c:pt idx="46">
                  <c:v>428</c:v>
                </c:pt>
                <c:pt idx="47">
                  <c:v>418</c:v>
                </c:pt>
                <c:pt idx="48">
                  <c:v>423</c:v>
                </c:pt>
                <c:pt idx="49">
                  <c:v>416</c:v>
                </c:pt>
                <c:pt idx="50">
                  <c:v>401</c:v>
                </c:pt>
                <c:pt idx="51">
                  <c:v>399</c:v>
                </c:pt>
                <c:pt idx="52">
                  <c:v>405</c:v>
                </c:pt>
                <c:pt idx="53">
                  <c:v>421</c:v>
                </c:pt>
                <c:pt idx="54">
                  <c:v>447</c:v>
                </c:pt>
                <c:pt idx="55">
                  <c:v>449</c:v>
                </c:pt>
                <c:pt idx="56">
                  <c:v>446</c:v>
                </c:pt>
                <c:pt idx="57">
                  <c:v>434</c:v>
                </c:pt>
                <c:pt idx="58">
                  <c:v>424</c:v>
                </c:pt>
                <c:pt idx="59">
                  <c:v>423</c:v>
                </c:pt>
                <c:pt idx="60">
                  <c:v>421</c:v>
                </c:pt>
                <c:pt idx="61">
                  <c:v>413</c:v>
                </c:pt>
              </c:numCache>
            </c:numRef>
          </c:val>
          <c:smooth val="0"/>
        </c:ser>
        <c:ser>
          <c:idx val="2"/>
          <c:order val="2"/>
          <c:tx>
            <c:strRef>
              <c:f>'Hoja1 (3)'!$E$6</c:f>
              <c:strCache>
                <c:ptCount val="1"/>
                <c:pt idx="0">
                  <c:v>Vietnam</c:v>
                </c:pt>
              </c:strCache>
            </c:strRef>
          </c:tx>
          <c:spPr>
            <a:ln>
              <a:solidFill>
                <a:srgbClr val="00B0F0"/>
              </a:solidFill>
            </a:ln>
          </c:spPr>
          <c:marker>
            <c:symbol val="none"/>
          </c:marker>
          <c:cat>
            <c:strRef>
              <c:f>'Hoja1 (3)'!$B$9:$B$82</c:f>
              <c:strCache>
                <c:ptCount val="62"/>
                <c:pt idx="0">
                  <c:v>2004-05</c:v>
                </c:pt>
                <c:pt idx="1">
                  <c:v>2005-06</c:v>
                </c:pt>
                <c:pt idx="2">
                  <c:v>2006-07</c:v>
                </c:pt>
                <c:pt idx="3">
                  <c:v>2007-08 </c:v>
                </c:pt>
                <c:pt idx="4">
                  <c:v>2008-09</c:v>
                </c:pt>
                <c:pt idx="5">
                  <c:v>2009/10</c:v>
                </c:pt>
                <c:pt idx="6">
                  <c:v>ago-10</c:v>
                </c:pt>
                <c:pt idx="7">
                  <c:v>sep-10</c:v>
                </c:pt>
                <c:pt idx="8">
                  <c:v>oct-10</c:v>
                </c:pt>
                <c:pt idx="9">
                  <c:v>nov-10</c:v>
                </c:pt>
                <c:pt idx="10">
                  <c:v>dic-10</c:v>
                </c:pt>
                <c:pt idx="11">
                  <c:v>ene-11</c:v>
                </c:pt>
                <c:pt idx="12">
                  <c:v>feb-11</c:v>
                </c:pt>
                <c:pt idx="13">
                  <c:v>mar-11</c:v>
                </c:pt>
                <c:pt idx="14">
                  <c:v>abr-11</c:v>
                </c:pt>
                <c:pt idx="15">
                  <c:v>may-11</c:v>
                </c:pt>
                <c:pt idx="16">
                  <c:v>jun-11</c:v>
                </c:pt>
                <c:pt idx="17">
                  <c:v>jul-11</c:v>
                </c:pt>
                <c:pt idx="18">
                  <c:v>ago-11</c:v>
                </c:pt>
                <c:pt idx="19">
                  <c:v>sep-11</c:v>
                </c:pt>
                <c:pt idx="20">
                  <c:v>oct-11</c:v>
                </c:pt>
                <c:pt idx="21">
                  <c:v>nov-11</c:v>
                </c:pt>
                <c:pt idx="22">
                  <c:v>dic-11</c:v>
                </c:pt>
                <c:pt idx="23">
                  <c:v>ene-12</c:v>
                </c:pt>
                <c:pt idx="24">
                  <c:v>feb-12</c:v>
                </c:pt>
                <c:pt idx="25">
                  <c:v>mar-12</c:v>
                </c:pt>
                <c:pt idx="26">
                  <c:v>abr-12</c:v>
                </c:pt>
                <c:pt idx="27">
                  <c:v>may-12</c:v>
                </c:pt>
                <c:pt idx="28">
                  <c:v>jun-12</c:v>
                </c:pt>
                <c:pt idx="29">
                  <c:v>jul-12</c:v>
                </c:pt>
                <c:pt idx="30">
                  <c:v>ago-12</c:v>
                </c:pt>
                <c:pt idx="31">
                  <c:v>sep-12</c:v>
                </c:pt>
                <c:pt idx="32">
                  <c:v>oct-12</c:v>
                </c:pt>
                <c:pt idx="33">
                  <c:v>nov-12</c:v>
                </c:pt>
                <c:pt idx="34">
                  <c:v>dic-12</c:v>
                </c:pt>
                <c:pt idx="35">
                  <c:v>ene-13</c:v>
                </c:pt>
                <c:pt idx="36">
                  <c:v>feb-12</c:v>
                </c:pt>
                <c:pt idx="37">
                  <c:v>mar-13</c:v>
                </c:pt>
                <c:pt idx="38">
                  <c:v>abr-13</c:v>
                </c:pt>
                <c:pt idx="39">
                  <c:v>may-13</c:v>
                </c:pt>
                <c:pt idx="40">
                  <c:v>jun-13</c:v>
                </c:pt>
                <c:pt idx="41">
                  <c:v>July 2013 </c:v>
                </c:pt>
                <c:pt idx="42">
                  <c:v>Aug. 2013 </c:v>
                </c:pt>
                <c:pt idx="43">
                  <c:v>Sep. 2013 </c:v>
                </c:pt>
                <c:pt idx="44">
                  <c:v>Oct. 2013 </c:v>
                </c:pt>
                <c:pt idx="45">
                  <c:v>Nov. 2013</c:v>
                </c:pt>
                <c:pt idx="46">
                  <c:v>Dec. 2013 </c:v>
                </c:pt>
                <c:pt idx="47">
                  <c:v>Jan. 2014 </c:v>
                </c:pt>
                <c:pt idx="48">
                  <c:v>Feb. 2014 </c:v>
                </c:pt>
                <c:pt idx="49">
                  <c:v>Mar. 2014 </c:v>
                </c:pt>
                <c:pt idx="50">
                  <c:v>Apr. 2014 </c:v>
                </c:pt>
                <c:pt idx="51">
                  <c:v>May 2014 </c:v>
                </c:pt>
                <c:pt idx="52">
                  <c:v>June 2014 </c:v>
                </c:pt>
                <c:pt idx="53">
                  <c:v>July 2014 </c:v>
                </c:pt>
                <c:pt idx="54">
                  <c:v>Aug. 2014 </c:v>
                </c:pt>
                <c:pt idx="55">
                  <c:v>Sep. 2014 </c:v>
                </c:pt>
                <c:pt idx="56">
                  <c:v>Oct. 2014 </c:v>
                </c:pt>
                <c:pt idx="57">
                  <c:v>Nov. 2014 </c:v>
                </c:pt>
                <c:pt idx="58">
                  <c:v>Dec. 2014 </c:v>
                </c:pt>
                <c:pt idx="59">
                  <c:v>Jan. 2015 </c:v>
                </c:pt>
                <c:pt idx="60">
                  <c:v>Feb. 2015 </c:v>
                </c:pt>
                <c:pt idx="61">
                  <c:v>Mar. 2015 8/</c:v>
                </c:pt>
              </c:strCache>
            </c:strRef>
          </c:cat>
          <c:val>
            <c:numRef>
              <c:f>'Hoja1 (3)'!$E$9:$E$82</c:f>
              <c:numCache>
                <c:formatCode>General</c:formatCode>
                <c:ptCount val="62"/>
                <c:pt idx="0">
                  <c:v>244</c:v>
                </c:pt>
                <c:pt idx="1">
                  <c:v>259</c:v>
                </c:pt>
                <c:pt idx="2">
                  <c:v>292</c:v>
                </c:pt>
                <c:pt idx="3" formatCode="0">
                  <c:v>620</c:v>
                </c:pt>
                <c:pt idx="4" formatCode="0">
                  <c:v>456</c:v>
                </c:pt>
                <c:pt idx="5" formatCode="0">
                  <c:v>397</c:v>
                </c:pt>
                <c:pt idx="6">
                  <c:v>410</c:v>
                </c:pt>
                <c:pt idx="7">
                  <c:v>458</c:v>
                </c:pt>
                <c:pt idx="8">
                  <c:v>468</c:v>
                </c:pt>
                <c:pt idx="9">
                  <c:v>493</c:v>
                </c:pt>
                <c:pt idx="10">
                  <c:v>496</c:v>
                </c:pt>
                <c:pt idx="11">
                  <c:v>480</c:v>
                </c:pt>
                <c:pt idx="12">
                  <c:v>469</c:v>
                </c:pt>
                <c:pt idx="13">
                  <c:v>455</c:v>
                </c:pt>
                <c:pt idx="14">
                  <c:v>475</c:v>
                </c:pt>
                <c:pt idx="15">
                  <c:v>476</c:v>
                </c:pt>
                <c:pt idx="16">
                  <c:v>463</c:v>
                </c:pt>
                <c:pt idx="17">
                  <c:v>506</c:v>
                </c:pt>
                <c:pt idx="18">
                  <c:v>555</c:v>
                </c:pt>
                <c:pt idx="19">
                  <c:v>568</c:v>
                </c:pt>
                <c:pt idx="20">
                  <c:v>573</c:v>
                </c:pt>
                <c:pt idx="21">
                  <c:v>554</c:v>
                </c:pt>
                <c:pt idx="22">
                  <c:v>498</c:v>
                </c:pt>
                <c:pt idx="23">
                  <c:v>448</c:v>
                </c:pt>
                <c:pt idx="24">
                  <c:v>426</c:v>
                </c:pt>
                <c:pt idx="25">
                  <c:v>413</c:v>
                </c:pt>
                <c:pt idx="26">
                  <c:v>437</c:v>
                </c:pt>
                <c:pt idx="27">
                  <c:v>426</c:v>
                </c:pt>
                <c:pt idx="28">
                  <c:v>415</c:v>
                </c:pt>
                <c:pt idx="29">
                  <c:v>408</c:v>
                </c:pt>
                <c:pt idx="30">
                  <c:v>433</c:v>
                </c:pt>
                <c:pt idx="31">
                  <c:v>455</c:v>
                </c:pt>
                <c:pt idx="32">
                  <c:v>450</c:v>
                </c:pt>
                <c:pt idx="33">
                  <c:v>449</c:v>
                </c:pt>
                <c:pt idx="34">
                  <c:v>414</c:v>
                </c:pt>
                <c:pt idx="35">
                  <c:v>405</c:v>
                </c:pt>
                <c:pt idx="36">
                  <c:v>400</c:v>
                </c:pt>
                <c:pt idx="37">
                  <c:v>399</c:v>
                </c:pt>
                <c:pt idx="38">
                  <c:v>383</c:v>
                </c:pt>
                <c:pt idx="39">
                  <c:v>376</c:v>
                </c:pt>
                <c:pt idx="40">
                  <c:v>373</c:v>
                </c:pt>
                <c:pt idx="41">
                  <c:v>389</c:v>
                </c:pt>
                <c:pt idx="42">
                  <c:v>391</c:v>
                </c:pt>
                <c:pt idx="43">
                  <c:v>363</c:v>
                </c:pt>
                <c:pt idx="44">
                  <c:v>395</c:v>
                </c:pt>
                <c:pt idx="45">
                  <c:v>403</c:v>
                </c:pt>
                <c:pt idx="46">
                  <c:v>427</c:v>
                </c:pt>
                <c:pt idx="47">
                  <c:v>404</c:v>
                </c:pt>
                <c:pt idx="48">
                  <c:v>398</c:v>
                </c:pt>
                <c:pt idx="49">
                  <c:v>388</c:v>
                </c:pt>
                <c:pt idx="50">
                  <c:v>385</c:v>
                </c:pt>
                <c:pt idx="51">
                  <c:v>403</c:v>
                </c:pt>
                <c:pt idx="52">
                  <c:v>406</c:v>
                </c:pt>
                <c:pt idx="53">
                  <c:v>431</c:v>
                </c:pt>
                <c:pt idx="54">
                  <c:v>454</c:v>
                </c:pt>
                <c:pt idx="55">
                  <c:v>450</c:v>
                </c:pt>
                <c:pt idx="56">
                  <c:v>440</c:v>
                </c:pt>
                <c:pt idx="57">
                  <c:v>420</c:v>
                </c:pt>
                <c:pt idx="58">
                  <c:v>392</c:v>
                </c:pt>
                <c:pt idx="59">
                  <c:v>374</c:v>
                </c:pt>
                <c:pt idx="60">
                  <c:v>355</c:v>
                </c:pt>
                <c:pt idx="61">
                  <c:v>367</c:v>
                </c:pt>
              </c:numCache>
            </c:numRef>
          </c:val>
          <c:smooth val="0"/>
        </c:ser>
        <c:dLbls>
          <c:showLegendKey val="0"/>
          <c:showVal val="0"/>
          <c:showCatName val="0"/>
          <c:showSerName val="0"/>
          <c:showPercent val="0"/>
          <c:showBubbleSize val="0"/>
        </c:dLbls>
        <c:marker val="1"/>
        <c:smooth val="0"/>
        <c:axId val="66454528"/>
        <c:axId val="36047104"/>
      </c:lineChart>
      <c:catAx>
        <c:axId val="66454528"/>
        <c:scaling>
          <c:orientation val="minMax"/>
        </c:scaling>
        <c:delete val="0"/>
        <c:axPos val="b"/>
        <c:majorTickMark val="out"/>
        <c:minorTickMark val="none"/>
        <c:tickLblPos val="nextTo"/>
        <c:crossAx val="36047104"/>
        <c:crosses val="autoZero"/>
        <c:auto val="1"/>
        <c:lblAlgn val="ctr"/>
        <c:lblOffset val="100"/>
        <c:noMultiLvlLbl val="0"/>
      </c:catAx>
      <c:valAx>
        <c:axId val="36047104"/>
        <c:scaling>
          <c:orientation val="minMax"/>
        </c:scaling>
        <c:delete val="0"/>
        <c:axPos val="l"/>
        <c:majorGridlines/>
        <c:numFmt formatCode="General" sourceLinked="1"/>
        <c:majorTickMark val="out"/>
        <c:minorTickMark val="none"/>
        <c:tickLblPos val="nextTo"/>
        <c:crossAx val="66454528"/>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601103-24C2-4517-BD6C-2A37AB975398}" type="datetimeFigureOut">
              <a:rPr lang="es-UY" smtClean="0"/>
              <a:t>25/06/2015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063172-BA8F-4E05-B319-E9DADA144FCC}" type="slidenum">
              <a:rPr lang="es-UY" smtClean="0"/>
              <a:t>‹Nº›</a:t>
            </a:fld>
            <a:endParaRPr lang="es-UY"/>
          </a:p>
        </p:txBody>
      </p:sp>
    </p:spTree>
    <p:extLst>
      <p:ext uri="{BB962C8B-B14F-4D97-AF65-F5344CB8AC3E}">
        <p14:creationId xmlns:p14="http://schemas.microsoft.com/office/powerpoint/2010/main" val="4281020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pPr/>
              <a:t>25/06/2015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a:p>
        </p:txBody>
      </p:sp>
    </p:spTree>
    <p:extLst>
      <p:ext uri="{BB962C8B-B14F-4D97-AF65-F5344CB8AC3E}">
        <p14:creationId xmlns:p14="http://schemas.microsoft.com/office/powerpoint/2010/main" val="1712331532"/>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a:t>
            </a:fld>
            <a:endParaRPr lang="es-E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17</a:t>
            </a:fld>
            <a:endParaRPr lang="es-E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18</a:t>
            </a:fld>
            <a:endParaRPr lang="es-E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19</a:t>
            </a:fld>
            <a:endParaRP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duotone>
              <a:schemeClr val="accent3">
                <a:shade val="45000"/>
                <a:satMod val="135000"/>
              </a:schemeClr>
              <a:prstClr val="white"/>
            </a:duotone>
          </a:blip>
          <a:stretch>
            <a:fillRect/>
          </a:stretch>
        </p:blipFill>
        <p:spPr>
          <a:xfrm>
            <a:off x="3503486" y="20548"/>
            <a:ext cx="5624418" cy="2825496"/>
          </a:xfrm>
          <a:prstGeom prst="rect">
            <a:avLst/>
          </a:prstGeom>
          <a:solidFill>
            <a:schemeClr val="accent2">
              <a:lumMod val="20000"/>
              <a:lumOff val="80000"/>
            </a:schemeClr>
          </a:solidFill>
        </p:spPr>
      </p:pic>
      <p:pic>
        <p:nvPicPr>
          <p:cNvPr id="9" name="Picture 8"/>
          <p:cNvPicPr>
            <a:picLocks noChangeAspect="1"/>
          </p:cNvPicPr>
          <p:nvPr userDrawn="1"/>
        </p:nvPicPr>
        <p:blipFill>
          <a:blip r:embed="rId3" cstate="print">
            <a:duotone>
              <a:prstClr val="black"/>
              <a:schemeClr val="accent2">
                <a:tint val="45000"/>
                <a:satMod val="400000"/>
              </a:schemeClr>
            </a:duotone>
          </a:blip>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4" cstate="print">
            <a:duotone>
              <a:schemeClr val="accent3">
                <a:shade val="45000"/>
                <a:satMod val="135000"/>
              </a:schemeClr>
              <a:prstClr val="white"/>
            </a:duotone>
          </a:blip>
          <a:stretch>
            <a:fillRect/>
          </a:stretch>
        </p:blipFill>
        <p:spPr>
          <a:xfrm>
            <a:off x="7662119" y="2819400"/>
            <a:ext cx="1461333" cy="2293850"/>
          </a:xfrm>
          <a:prstGeom prst="rect">
            <a:avLst/>
          </a:prstGeom>
        </p:spPr>
      </p:pic>
      <p:pic>
        <p:nvPicPr>
          <p:cNvPr id="11" name="Picture 10"/>
          <p:cNvPicPr>
            <a:picLocks/>
          </p:cNvPicPr>
          <p:nvPr userDrawn="1"/>
        </p:nvPicPr>
        <p:blipFill>
          <a:blip r:embed="rId5" cstate="print"/>
          <a:stretch>
            <a:fillRect/>
          </a:stretch>
        </p:blipFill>
        <p:spPr>
          <a:xfrm>
            <a:off x="20548" y="5089818"/>
            <a:ext cx="9098280" cy="1737360"/>
          </a:xfrm>
          <a:prstGeom prst="rect">
            <a:avLst/>
          </a:prstGeom>
        </p:spPr>
      </p:pic>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25/06/2015</a:t>
            </a:fld>
            <a:endParaRPr dirty="0">
              <a:solidFill>
                <a:prstClr val="white"/>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dirty="0"/>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79512" y="105332"/>
            <a:ext cx="2201056" cy="2655928"/>
          </a:xfrm>
          <a:prstGeom prst="rect">
            <a:avLst/>
          </a:prstGeom>
        </p:spPr>
      </p:pic>
      <p:pic>
        <p:nvPicPr>
          <p:cNvPr id="13" name="12 Imagen"/>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5853994">
            <a:off x="8411760" y="1782558"/>
            <a:ext cx="240928" cy="1205444"/>
          </a:xfrm>
          <a:prstGeom prst="rect">
            <a:avLst/>
          </a:prstGeom>
        </p:spPr>
      </p:pic>
    </p:spTree>
    <p:extLst>
      <p:ext uri="{BB962C8B-B14F-4D97-AF65-F5344CB8AC3E}">
        <p14:creationId xmlns:p14="http://schemas.microsoft.com/office/powerpoint/2010/main" val="418498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25/06/2015</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45938934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25/06/2015</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Tree>
    <p:extLst>
      <p:ext uri="{BB962C8B-B14F-4D97-AF65-F5344CB8AC3E}">
        <p14:creationId xmlns:p14="http://schemas.microsoft.com/office/powerpoint/2010/main" val="5855943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rPr lang="es-UY">
                <a:solidFill>
                  <a:srgbClr val="262626">
                    <a:tint val="75000"/>
                  </a:srgbClr>
                </a:solidFill>
              </a:rPr>
              <a:pPr/>
              <a:t>25/06/2015</a:t>
            </a:fld>
            <a:endParaRPr>
              <a:solidFill>
                <a:srgbClr val="262626">
                  <a:tint val="7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extLst>
      <p:ext uri="{BB962C8B-B14F-4D97-AF65-F5344CB8AC3E}">
        <p14:creationId xmlns:p14="http://schemas.microsoft.com/office/powerpoint/2010/main" val="3465725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lang="es-UY">
                <a:solidFill>
                  <a:srgbClr val="262626">
                    <a:lumMod val="85000"/>
                    <a:lumOff val="15000"/>
                  </a:srgbClr>
                </a:solidFill>
              </a:rPr>
              <a:pPr/>
              <a:t>25/06/2015</a:t>
            </a:fld>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Tree>
    <p:extLst>
      <p:ext uri="{BB962C8B-B14F-4D97-AF65-F5344CB8AC3E}">
        <p14:creationId xmlns:p14="http://schemas.microsoft.com/office/powerpoint/2010/main" val="35212836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s-UY">
                <a:solidFill>
                  <a:srgbClr val="262626">
                    <a:tint val="75000"/>
                  </a:srgbClr>
                </a:solidFill>
              </a:rPr>
              <a:pPr/>
              <a:t>25/06/2015</a:t>
            </a:fld>
            <a:endParaRPr>
              <a:solidFill>
                <a:srgbClr val="262626">
                  <a:tint val="75000"/>
                </a:srgbClr>
              </a:solidFill>
            </a:endParaRPr>
          </a:p>
        </p:txBody>
      </p:sp>
      <p:sp>
        <p:nvSpPr>
          <p:cNvPr id="3" name="Footer Placeholder 2"/>
          <p:cNvSpPr>
            <a:spLocks noGrp="1"/>
          </p:cNvSpPr>
          <p:nvPr>
            <p:ph type="ftr" sz="quarter" idx="11"/>
          </p:nvPr>
        </p:nvSpPr>
        <p:spPr/>
        <p:txBody>
          <a:bodyPr/>
          <a:lstStyle/>
          <a:p>
            <a:endParaRPr>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a:solidFill>
                  <a:srgbClr val="262626">
                    <a:tint val="75000"/>
                  </a:srgbClr>
                </a:solidFill>
              </a:rPr>
              <a:pPr/>
              <a:t>‹Nº›</a:t>
            </a:fld>
            <a:endParaRPr>
              <a:solidFill>
                <a:srgbClr val="262626">
                  <a:tint val="75000"/>
                </a:srgbClr>
              </a:solidFill>
            </a:endParaRPr>
          </a:p>
        </p:txBody>
      </p:sp>
    </p:spTree>
    <p:extLst>
      <p:ext uri="{BB962C8B-B14F-4D97-AF65-F5344CB8AC3E}">
        <p14:creationId xmlns:p14="http://schemas.microsoft.com/office/powerpoint/2010/main" val="16388586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duotone>
              <a:schemeClr val="accent3">
                <a:shade val="45000"/>
                <a:satMod val="135000"/>
              </a:schemeClr>
              <a:prstClr val="white"/>
            </a:duotone>
          </a:blip>
          <a:stretch>
            <a:fillRect/>
          </a:stretch>
        </p:blipFill>
        <p:spPr>
          <a:xfrm>
            <a:off x="3503486" y="20548"/>
            <a:ext cx="5624418" cy="2825496"/>
          </a:xfrm>
          <a:prstGeom prst="rect">
            <a:avLst/>
          </a:prstGeom>
          <a:solidFill>
            <a:schemeClr val="accent2">
              <a:lumMod val="20000"/>
              <a:lumOff val="80000"/>
            </a:schemeClr>
          </a:solidFill>
        </p:spPr>
      </p:pic>
      <p:pic>
        <p:nvPicPr>
          <p:cNvPr id="9" name="Picture 8"/>
          <p:cNvPicPr>
            <a:picLocks noChangeAspect="1"/>
          </p:cNvPicPr>
          <p:nvPr userDrawn="1"/>
        </p:nvPicPr>
        <p:blipFill>
          <a:blip r:embed="rId3" cstate="print">
            <a:duotone>
              <a:prstClr val="black"/>
              <a:schemeClr val="accent2">
                <a:tint val="45000"/>
                <a:satMod val="400000"/>
              </a:schemeClr>
            </a:duotone>
          </a:blip>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4" cstate="print">
            <a:duotone>
              <a:schemeClr val="accent3">
                <a:shade val="45000"/>
                <a:satMod val="135000"/>
              </a:schemeClr>
              <a:prstClr val="white"/>
            </a:duotone>
          </a:blip>
          <a:stretch>
            <a:fillRect/>
          </a:stretch>
        </p:blipFill>
        <p:spPr>
          <a:xfrm>
            <a:off x="7662119" y="2819400"/>
            <a:ext cx="1461333" cy="2293850"/>
          </a:xfrm>
          <a:prstGeom prst="rect">
            <a:avLst/>
          </a:prstGeom>
        </p:spPr>
      </p:pic>
      <p:pic>
        <p:nvPicPr>
          <p:cNvPr id="11" name="Picture 10"/>
          <p:cNvPicPr>
            <a:picLocks/>
          </p:cNvPicPr>
          <p:nvPr userDrawn="1"/>
        </p:nvPicPr>
        <p:blipFill>
          <a:blip r:embed="rId5" cstate="print"/>
          <a:stretch>
            <a:fillRect/>
          </a:stretch>
        </p:blipFill>
        <p:spPr>
          <a:xfrm>
            <a:off x="20548" y="5089818"/>
            <a:ext cx="9098280" cy="1737360"/>
          </a:xfrm>
          <a:prstGeom prst="rect">
            <a:avLst/>
          </a:prstGeom>
        </p:spPr>
      </p:pic>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25/06/2015</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dirty="0"/>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79512" y="105332"/>
            <a:ext cx="2201056" cy="2655928"/>
          </a:xfrm>
          <a:prstGeom prst="rect">
            <a:avLst/>
          </a:prstGeom>
        </p:spPr>
      </p:pic>
      <p:pic>
        <p:nvPicPr>
          <p:cNvPr id="13" name="12 Imagen"/>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5853994">
            <a:off x="8411760" y="1782558"/>
            <a:ext cx="240928" cy="12054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25/06/2015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ólo el título: Énfasis">
    <p:bg>
      <p:bgPr>
        <a:gradFill flip="none" rotWithShape="1">
          <a:gsLst>
            <a:gs pos="0">
              <a:schemeClr val="bg1"/>
            </a:gs>
            <a:gs pos="50000">
              <a:schemeClr val="accent2">
                <a:lumMod val="20000"/>
                <a:lumOff val="80000"/>
              </a:schemeClr>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25/06/2015</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a:p>
        </p:txBody>
      </p:sp>
      <p:sp>
        <p:nvSpPr>
          <p:cNvPr id="6" name="Title 1"/>
          <p:cNvSpPr>
            <a:spLocks noGrp="1"/>
          </p:cNvSpPr>
          <p:nvPr>
            <p:ph type="title" hasCustomPrompt="1"/>
          </p:nvPr>
        </p:nvSpPr>
        <p:spPr>
          <a:xfrm>
            <a:off x="323528" y="764704"/>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dirty="0"/>
              <a:t>Haga clic para modificar el estilo de título del patrón</a:t>
            </a:r>
          </a:p>
        </p:txBody>
      </p:sp>
      <p:sp>
        <p:nvSpPr>
          <p:cNvPr id="7" name="Text Placeholder 2"/>
          <p:cNvSpPr>
            <a:spLocks noGrp="1"/>
          </p:cNvSpPr>
          <p:nvPr>
            <p:ph type="body" idx="1"/>
          </p:nvPr>
        </p:nvSpPr>
        <p:spPr>
          <a:xfrm>
            <a:off x="395536" y="2348880"/>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ítulo con texto ">
    <p:bg>
      <p:bgPr>
        <a:gradFill>
          <a:gsLst>
            <a:gs pos="0">
              <a:schemeClr val="bg1"/>
            </a:gs>
            <a:gs pos="50000">
              <a:schemeClr val="accent2">
                <a:lumMod val="20000"/>
                <a:lumOff val="80000"/>
              </a:schemeClr>
            </a:gs>
            <a:gs pos="100000">
              <a:srgbClr val="156B13"/>
            </a:gs>
          </a:gsLst>
          <a:lin ang="162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25/06/2015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7" name="Rectangle 6"/>
          <p:cNvSpPr/>
          <p:nvPr userDrawn="1"/>
        </p:nvSpPr>
        <p:spPr>
          <a:xfrm>
            <a:off x="0" y="3068960"/>
            <a:ext cx="7543800" cy="196024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dirty="0" smtClean="0"/>
              <a:t>Haga clic para modificar el estilo de título del patrón</a:t>
            </a:r>
            <a:endParaRPr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25/06/2015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dirty="0" smtClean="0"/>
              <a:t>Haga clic para modificar el estilo de título del patrón</a:t>
            </a:r>
            <a:endParaRPr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dirty="0"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FFF00"/>
              </a:gs>
              <a:gs pos="50000">
                <a:srgbClr val="FFC000"/>
              </a:gs>
              <a:gs pos="100000">
                <a:srgbClr val="FFC0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solidFill>
                  <a:prstClr val="white"/>
                </a:solidFill>
              </a:rPr>
              <a:t>             </a:t>
            </a:r>
          </a:p>
        </p:txBody>
      </p:sp>
      <p:sp>
        <p:nvSpPr>
          <p:cNvPr id="8" name="Rectangle 7"/>
          <p:cNvSpPr/>
          <p:nvPr userDrawn="1"/>
        </p:nvSpPr>
        <p:spPr>
          <a:xfrm>
            <a:off x="8686800" y="5265376"/>
            <a:ext cx="457200" cy="96672"/>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solidFill>
                  <a:prstClr val="white"/>
                </a:solidFill>
              </a:rPr>
              <a:t>       </a:t>
            </a: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04" y="8621"/>
            <a:ext cx="9131796" cy="72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6643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pPr/>
              <a:t>25/06/2015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25/06/2015</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pPr/>
              <a:t>‹Nº›</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lang="es-UY">
                <a:solidFill>
                  <a:srgbClr val="262626">
                    <a:lumMod val="85000"/>
                    <a:lumOff val="15000"/>
                  </a:srgbClr>
                </a:solidFill>
              </a:rPr>
              <a:pPr/>
              <a:t>25/06/2015</a:t>
            </a:fld>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Tree>
    <p:extLst>
      <p:ext uri="{BB962C8B-B14F-4D97-AF65-F5344CB8AC3E}">
        <p14:creationId xmlns:p14="http://schemas.microsoft.com/office/powerpoint/2010/main" val="187958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lang="es-UY">
                <a:solidFill>
                  <a:srgbClr val="262626">
                    <a:lumMod val="85000"/>
                    <a:lumOff val="15000"/>
                  </a:srgbClr>
                </a:solidFill>
              </a:rPr>
              <a:pPr/>
              <a:t>25/06/2015</a:t>
            </a:fld>
            <a:endParaRPr>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extLst>
      <p:ext uri="{BB962C8B-B14F-4D97-AF65-F5344CB8AC3E}">
        <p14:creationId xmlns:p14="http://schemas.microsoft.com/office/powerpoint/2010/main" val="22346878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5808663"/>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9049"/>
            <a:ext cx="7524327" cy="92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rPr lang="es-UY">
                <a:solidFill>
                  <a:srgbClr val="262626">
                    <a:tint val="75000"/>
                  </a:srgbClr>
                </a:solidFill>
              </a:rPr>
              <a:pPr/>
              <a:t>25/06/2015</a:t>
            </a:fld>
            <a:endParaRPr>
              <a:solidFill>
                <a:srgbClr val="262626">
                  <a:tint val="75000"/>
                </a:srgbClr>
              </a:solidFill>
            </a:endParaRPr>
          </a:p>
        </p:txBody>
      </p:sp>
      <p:sp>
        <p:nvSpPr>
          <p:cNvPr id="6" name="Footer Placeholder 5"/>
          <p:cNvSpPr>
            <a:spLocks noGrp="1"/>
          </p:cNvSpPr>
          <p:nvPr>
            <p:ph type="ftr" sz="quarter" idx="11"/>
          </p:nvPr>
        </p:nvSpPr>
        <p:spPr/>
        <p:txBody>
          <a:bodyPr/>
          <a:lstStyle/>
          <a:p>
            <a:endParaRPr>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pic>
        <p:nvPicPr>
          <p:cNvPr id="2051" name="Picture 3"/>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rot="16200000">
            <a:off x="7870280" y="-365001"/>
            <a:ext cx="927769" cy="161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2734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5949280"/>
            <a:ext cx="9157072" cy="93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userDrawn="1"/>
        </p:nvPicPr>
        <p:blipFill>
          <a:blip r:embed="rId4" cstate="email">
            <a:grayscl/>
            <a:extLst>
              <a:ext uri="{28A0092B-C50C-407E-A947-70E740481C1C}">
                <a14:useLocalDpi xmlns:a14="http://schemas.microsoft.com/office/drawing/2010/main" val="0"/>
              </a:ext>
            </a:extLst>
          </a:blip>
          <a:stretch>
            <a:fillRect/>
          </a:stretch>
        </p:blipFill>
        <p:spPr>
          <a:xfrm>
            <a:off x="29692" y="19968"/>
            <a:ext cx="2376264" cy="2867345"/>
          </a:xfrm>
          <a:prstGeom prst="rect">
            <a:avLst/>
          </a:prstGeom>
        </p:spPr>
      </p:pic>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25/06/2015</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pic>
        <p:nvPicPr>
          <p:cNvPr id="3075" name="Picture 3"/>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3412" y="5788700"/>
            <a:ext cx="8388424" cy="16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40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ólo el título: Énfasis">
    <p:bg>
      <p:bgPr>
        <a:gradFill flip="none" rotWithShape="1">
          <a:gsLst>
            <a:gs pos="0">
              <a:schemeClr val="bg1"/>
            </a:gs>
            <a:gs pos="50000">
              <a:schemeClr val="accent2">
                <a:lumMod val="20000"/>
                <a:lumOff val="80000"/>
              </a:schemeClr>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s-UY">
                <a:solidFill>
                  <a:srgbClr val="262626">
                    <a:tint val="75000"/>
                  </a:srgbClr>
                </a:solidFill>
              </a:rPr>
              <a:pPr/>
              <a:t>25/06/2015</a:t>
            </a:fld>
            <a:endParaRPr>
              <a:solidFill>
                <a:srgbClr val="262626">
                  <a:tint val="75000"/>
                </a:srgbClr>
              </a:solidFill>
            </a:endParaRPr>
          </a:p>
        </p:txBody>
      </p:sp>
      <p:sp>
        <p:nvSpPr>
          <p:cNvPr id="3" name="Footer Placeholder 2"/>
          <p:cNvSpPr>
            <a:spLocks noGrp="1"/>
          </p:cNvSpPr>
          <p:nvPr>
            <p:ph type="ftr" sz="quarter" idx="11"/>
          </p:nvPr>
        </p:nvSpPr>
        <p:spPr/>
        <p:txBody>
          <a:bodyPr/>
          <a:lstStyle/>
          <a:p>
            <a:endParaRPr>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6" name="Title 1"/>
          <p:cNvSpPr>
            <a:spLocks noGrp="1"/>
          </p:cNvSpPr>
          <p:nvPr>
            <p:ph type="title" hasCustomPrompt="1"/>
          </p:nvPr>
        </p:nvSpPr>
        <p:spPr>
          <a:xfrm>
            <a:off x="323528" y="764704"/>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dirty="0"/>
              <a:t>Haga clic para modificar el estilo de título del patrón</a:t>
            </a:r>
          </a:p>
        </p:txBody>
      </p:sp>
      <p:sp>
        <p:nvSpPr>
          <p:cNvPr id="7" name="Text Placeholder 2"/>
          <p:cNvSpPr>
            <a:spLocks noGrp="1"/>
          </p:cNvSpPr>
          <p:nvPr>
            <p:ph type="body" idx="1"/>
          </p:nvPr>
        </p:nvSpPr>
        <p:spPr>
          <a:xfrm>
            <a:off x="395536" y="2348880"/>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165963739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con texto ">
    <p:bg>
      <p:bgPr>
        <a:gradFill>
          <a:gsLst>
            <a:gs pos="0">
              <a:schemeClr val="bg1"/>
            </a:gs>
            <a:gs pos="50000">
              <a:schemeClr val="accent2">
                <a:lumMod val="20000"/>
                <a:lumOff val="80000"/>
              </a:schemeClr>
            </a:gs>
            <a:gs pos="100000">
              <a:srgbClr val="156B13"/>
            </a:gs>
          </a:gsLst>
          <a:lin ang="162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25/06/2015</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7" name="Rectangle 6"/>
          <p:cNvSpPr/>
          <p:nvPr userDrawn="1"/>
        </p:nvSpPr>
        <p:spPr>
          <a:xfrm>
            <a:off x="0" y="3068960"/>
            <a:ext cx="7543800" cy="196024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dirty="0" smtClean="0"/>
              <a:t>Haga clic para modificar el estilo de título del patrón</a:t>
            </a:r>
            <a:endParaRPr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extLst>
      <p:ext uri="{BB962C8B-B14F-4D97-AF65-F5344CB8AC3E}">
        <p14:creationId xmlns:p14="http://schemas.microsoft.com/office/powerpoint/2010/main" val="3379905006"/>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4400" y="404664"/>
            <a:ext cx="5689600"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25/06/2015</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Tree>
    <p:extLst>
      <p:ext uri="{BB962C8B-B14F-4D97-AF65-F5344CB8AC3E}">
        <p14:creationId xmlns:p14="http://schemas.microsoft.com/office/powerpoint/2010/main" val="1305025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3"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rPr lang="es-UY">
                <a:solidFill>
                  <a:srgbClr val="262626">
                    <a:tint val="75000"/>
                  </a:srgbClr>
                </a:solidFill>
              </a:rPr>
              <a:pPr/>
              <a:t>25/06/2015</a:t>
            </a:fld>
            <a:endParaRPr>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extLst>
      <p:ext uri="{BB962C8B-B14F-4D97-AF65-F5344CB8AC3E}">
        <p14:creationId xmlns:p14="http://schemas.microsoft.com/office/powerpoint/2010/main" val="38763755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49" r:id="rId15"/>
    <p:sldLayoutId id="2147483661" r:id="rId16"/>
    <p:sldLayoutId id="2147483655" r:id="rId17"/>
    <p:sldLayoutId id="2147483660" r:id="rId18"/>
    <p:sldLayoutId id="2147483676" r:id="rId19"/>
    <p:sldLayoutId id="2147483658" r:id="rId20"/>
    <p:sldLayoutId id="2147483663" r:id="rId21"/>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635896" y="2060848"/>
            <a:ext cx="4464496" cy="527825"/>
          </a:xfrm>
        </p:spPr>
        <p:txBody>
          <a:bodyPr>
            <a:normAutofit/>
          </a:bodyPr>
          <a:lstStyle/>
          <a:p>
            <a:r>
              <a:rPr lang="es-ES" dirty="0" smtClean="0"/>
              <a:t>Asociación Cultivadores de Arroz</a:t>
            </a:r>
            <a:endParaRPr lang="es-ES" dirty="0"/>
          </a:p>
        </p:txBody>
      </p:sp>
      <p:sp>
        <p:nvSpPr>
          <p:cNvPr id="5" name="Title 4"/>
          <p:cNvSpPr>
            <a:spLocks noGrp="1"/>
          </p:cNvSpPr>
          <p:nvPr>
            <p:ph type="title"/>
          </p:nvPr>
        </p:nvSpPr>
        <p:spPr>
          <a:xfrm>
            <a:off x="251520" y="3140968"/>
            <a:ext cx="7239000" cy="1828800"/>
          </a:xfrm>
        </p:spPr>
        <p:txBody>
          <a:bodyPr>
            <a:normAutofit fontScale="90000"/>
          </a:bodyPr>
          <a:lstStyle/>
          <a:p>
            <a:r>
              <a:rPr lang="es-ES" sz="2400" b="0" dirty="0">
                <a:solidFill>
                  <a:srgbClr val="262626"/>
                </a:solidFill>
              </a:rPr>
              <a:t/>
            </a:r>
            <a:br>
              <a:rPr lang="es-ES" sz="2400" b="0" dirty="0">
                <a:solidFill>
                  <a:srgbClr val="262626"/>
                </a:solidFill>
              </a:rPr>
            </a:br>
            <a:r>
              <a:rPr lang="es-ES" sz="4000" dirty="0" smtClean="0">
                <a:solidFill>
                  <a:prstClr val="white"/>
                </a:solidFill>
              </a:rPr>
              <a:t>ASAMBLEA EXTRAORDINARIA</a:t>
            </a:r>
            <a:r>
              <a:rPr lang="es-ES" sz="4000" b="0" dirty="0" smtClean="0">
                <a:solidFill>
                  <a:prstClr val="white"/>
                </a:solidFill>
              </a:rPr>
              <a:t/>
            </a:r>
            <a:br>
              <a:rPr lang="es-ES" sz="4000" b="0" dirty="0" smtClean="0">
                <a:solidFill>
                  <a:prstClr val="white"/>
                </a:solidFill>
              </a:rPr>
            </a:br>
            <a:r>
              <a:rPr lang="es-ES" sz="4000" b="0" dirty="0" smtClean="0">
                <a:solidFill>
                  <a:prstClr val="white"/>
                </a:solidFill>
              </a:rPr>
              <a:t/>
            </a:r>
            <a:br>
              <a:rPr lang="es-ES" sz="4000" b="0" dirty="0" smtClean="0">
                <a:solidFill>
                  <a:prstClr val="white"/>
                </a:solidFill>
              </a:rPr>
            </a:br>
            <a:r>
              <a:rPr lang="es-ES" sz="2700" b="0" dirty="0" smtClean="0">
                <a:solidFill>
                  <a:prstClr val="white"/>
                </a:solidFill>
              </a:rPr>
              <a:t>24 de junio de 2015 </a:t>
            </a:r>
            <a:br>
              <a:rPr lang="es-ES" sz="2700" b="0" dirty="0" smtClean="0">
                <a:solidFill>
                  <a:prstClr val="white"/>
                </a:solidFill>
              </a:rPr>
            </a:br>
            <a:r>
              <a:rPr lang="es-ES" sz="2700" b="0" dirty="0" smtClean="0">
                <a:solidFill>
                  <a:prstClr val="white"/>
                </a:solidFill>
              </a:rPr>
              <a:t>INIA Treinta y Tres</a:t>
            </a:r>
            <a:endParaRPr lang="es-ES" sz="27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1960" y="661516"/>
            <a:ext cx="4176464" cy="1646535"/>
          </a:xfrm>
          <a:ln>
            <a:solidFill>
              <a:srgbClr val="00B050"/>
            </a:solidFill>
          </a:ln>
        </p:spPr>
        <p:txBody>
          <a:bodyPr>
            <a:noAutofit/>
          </a:bodyPr>
          <a:lstStyle/>
          <a:p>
            <a:r>
              <a:rPr lang="es-ES" sz="3200" dirty="0" smtClean="0">
                <a:solidFill>
                  <a:schemeClr val="bg1"/>
                </a:solidFill>
              </a:rPr>
              <a:t>Principales exportadores mundiales de arroz</a:t>
            </a:r>
            <a:endParaRPr lang="es-ES" sz="3200" dirty="0">
              <a:solidFill>
                <a:schemeClr val="bg1"/>
              </a:solidFill>
            </a:endParaRPr>
          </a:p>
        </p:txBody>
      </p:sp>
      <p:sp>
        <p:nvSpPr>
          <p:cNvPr id="4" name="3 Marcador de texto"/>
          <p:cNvSpPr>
            <a:spLocks noGrp="1"/>
          </p:cNvSpPr>
          <p:nvPr>
            <p:ph type="body" sz="half" idx="2"/>
          </p:nvPr>
        </p:nvSpPr>
        <p:spPr/>
        <p:txBody>
          <a:bodyPr/>
          <a:lstStyle/>
          <a:p>
            <a:endParaRPr lang="es-ES"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880619" y="3356992"/>
            <a:ext cx="5393169" cy="324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0" y="1469380"/>
            <a:ext cx="3946128"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Flecha derecha"/>
          <p:cNvSpPr/>
          <p:nvPr/>
        </p:nvSpPr>
        <p:spPr>
          <a:xfrm>
            <a:off x="539552" y="3259584"/>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86010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2" y="2339427"/>
            <a:ext cx="3312368" cy="825500"/>
          </a:xfrm>
        </p:spPr>
        <p:txBody>
          <a:bodyPr>
            <a:normAutofit fontScale="90000"/>
          </a:bodyPr>
          <a:lstStyle/>
          <a:p>
            <a:pPr algn="ctr"/>
            <a:r>
              <a:rPr lang="es-UY" sz="2700" dirty="0" smtClean="0"/>
              <a:t>MERCADOS DE DESTINO</a:t>
            </a:r>
            <a:br>
              <a:rPr lang="es-UY" sz="2700" dirty="0" smtClean="0"/>
            </a:br>
            <a:r>
              <a:rPr lang="es-UY" sz="2700" dirty="0" smtClean="0"/>
              <a:t/>
            </a:r>
            <a:br>
              <a:rPr lang="es-UY" sz="2700" dirty="0" smtClean="0"/>
            </a:br>
            <a:r>
              <a:rPr lang="es-UY" sz="2700" dirty="0" smtClean="0"/>
              <a:t>al 18/6/2015</a:t>
            </a:r>
            <a:r>
              <a:rPr lang="es-UY" dirty="0" smtClean="0"/>
              <a:t/>
            </a:r>
            <a:br>
              <a:rPr lang="es-UY" dirty="0" smtClean="0"/>
            </a:br>
            <a:r>
              <a:rPr lang="es-UY" dirty="0"/>
              <a:t/>
            </a:r>
            <a:br>
              <a:rPr lang="es-UY" dirty="0"/>
            </a:br>
            <a:endParaRPr lang="es-UY"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91881" y="522274"/>
            <a:ext cx="5652120" cy="36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23528" y="3861048"/>
            <a:ext cx="3168352" cy="646331"/>
          </a:xfrm>
          <a:prstGeom prst="rect">
            <a:avLst/>
          </a:prstGeom>
          <a:noFill/>
        </p:spPr>
        <p:txBody>
          <a:bodyPr wrap="square" rtlCol="0">
            <a:spAutoFit/>
          </a:bodyPr>
          <a:lstStyle/>
          <a:p>
            <a:r>
              <a:rPr lang="es-ES" b="1" i="1" dirty="0" smtClean="0"/>
              <a:t>Fuente: Negocios concertados</a:t>
            </a:r>
          </a:p>
          <a:p>
            <a:endParaRPr lang="es-ES" dirty="0"/>
          </a:p>
        </p:txBody>
      </p:sp>
      <p:sp>
        <p:nvSpPr>
          <p:cNvPr id="7" name="6 CuadroTexto"/>
          <p:cNvSpPr txBox="1"/>
          <p:nvPr/>
        </p:nvSpPr>
        <p:spPr>
          <a:xfrm>
            <a:off x="4283968" y="4645877"/>
            <a:ext cx="442379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u="sng" dirty="0" smtClean="0"/>
              <a:t>20%</a:t>
            </a:r>
            <a:r>
              <a:rPr lang="es-ES" sz="2400" dirty="0" smtClean="0"/>
              <a:t> de ventas al 14/6/2015</a:t>
            </a:r>
            <a:endParaRPr lang="es-ES" sz="2400" dirty="0"/>
          </a:p>
        </p:txBody>
      </p:sp>
    </p:spTree>
    <p:extLst>
      <p:ext uri="{BB962C8B-B14F-4D97-AF65-F5344CB8AC3E}">
        <p14:creationId xmlns:p14="http://schemas.microsoft.com/office/powerpoint/2010/main" val="3676856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5445224"/>
            <a:ext cx="32194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568" y="260648"/>
            <a:ext cx="732155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446026"/>
            <a:ext cx="6921343" cy="137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68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40570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44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9758" y="27732"/>
            <a:ext cx="8229600" cy="706090"/>
          </a:xfrm>
          <a:prstGeom prst="rect">
            <a:avLst/>
          </a:prstGeom>
          <a:solidFill>
            <a:schemeClr val="accent2"/>
          </a:solidFill>
          <a:ln w="28575">
            <a:solidFill>
              <a:schemeClr val="accent2">
                <a:lumMod val="50000"/>
              </a:schemeClr>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800" b="1" u="sng" dirty="0" smtClean="0">
                <a:solidFill>
                  <a:schemeClr val="bg1"/>
                </a:solidFill>
                <a:latin typeface="Calibri" panose="020F0502020204030204" pitchFamily="34" charset="0"/>
              </a:rPr>
              <a:t>PRECIO  PROVISORIO  ZAFRA  2014/2015</a:t>
            </a:r>
            <a:endParaRPr lang="es-UY" sz="2000" b="1" u="sng" dirty="0">
              <a:solidFill>
                <a:schemeClr val="bg1"/>
              </a:solidFill>
              <a:latin typeface="Calibri" panose="020F0502020204030204" pitchFamily="34" charset="0"/>
            </a:endParaRPr>
          </a:p>
        </p:txBody>
      </p:sp>
      <p:sp>
        <p:nvSpPr>
          <p:cNvPr id="6" name="5 CuadroTexto"/>
          <p:cNvSpPr txBox="1"/>
          <p:nvPr/>
        </p:nvSpPr>
        <p:spPr>
          <a:xfrm>
            <a:off x="446438" y="741978"/>
            <a:ext cx="32403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b="1" dirty="0" smtClean="0"/>
              <a:t>ALTERNATIVA 1</a:t>
            </a:r>
            <a:endParaRPr lang="es-ES" b="1" dirty="0"/>
          </a:p>
        </p:txBody>
      </p:sp>
      <p:sp>
        <p:nvSpPr>
          <p:cNvPr id="8" name="7 CuadroTexto"/>
          <p:cNvSpPr txBox="1"/>
          <p:nvPr/>
        </p:nvSpPr>
        <p:spPr>
          <a:xfrm>
            <a:off x="4647660" y="741978"/>
            <a:ext cx="32403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b="1" dirty="0" smtClean="0"/>
              <a:t>ALTERNATIVA 2</a:t>
            </a:r>
            <a:endParaRPr lang="es-ES"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9644"/>
            <a:ext cx="423466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a:xfrm>
            <a:off x="4254009" y="741978"/>
            <a:ext cx="0" cy="57833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436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9758" y="27732"/>
            <a:ext cx="8229600" cy="706090"/>
          </a:xfrm>
          <a:prstGeom prst="rect">
            <a:avLst/>
          </a:prstGeom>
          <a:solidFill>
            <a:schemeClr val="accent2"/>
          </a:solidFill>
          <a:ln w="28575">
            <a:solidFill>
              <a:schemeClr val="accent2">
                <a:lumMod val="50000"/>
              </a:schemeClr>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800" b="1" u="sng" dirty="0" smtClean="0">
                <a:solidFill>
                  <a:schemeClr val="bg1"/>
                </a:solidFill>
                <a:latin typeface="Calibri" panose="020F0502020204030204" pitchFamily="34" charset="0"/>
              </a:rPr>
              <a:t>PRECIO  PROVISORIO  ZAFRA  2014/2015</a:t>
            </a:r>
            <a:endParaRPr lang="es-UY" sz="2000" b="1" u="sng" dirty="0">
              <a:solidFill>
                <a:schemeClr val="bg1"/>
              </a:solidFill>
              <a:latin typeface="Calibri" panose="020F0502020204030204" pitchFamily="34" charset="0"/>
            </a:endParaRPr>
          </a:p>
        </p:txBody>
      </p:sp>
      <p:sp>
        <p:nvSpPr>
          <p:cNvPr id="6" name="5 CuadroTexto"/>
          <p:cNvSpPr txBox="1"/>
          <p:nvPr/>
        </p:nvSpPr>
        <p:spPr>
          <a:xfrm>
            <a:off x="446438" y="741978"/>
            <a:ext cx="32403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b="1" dirty="0" smtClean="0"/>
              <a:t>ALTERNATIVA 1</a:t>
            </a:r>
            <a:endParaRPr lang="es-ES" b="1" dirty="0"/>
          </a:p>
        </p:txBody>
      </p:sp>
      <p:sp>
        <p:nvSpPr>
          <p:cNvPr id="8" name="7 CuadroTexto"/>
          <p:cNvSpPr txBox="1"/>
          <p:nvPr/>
        </p:nvSpPr>
        <p:spPr>
          <a:xfrm>
            <a:off x="4647660" y="741978"/>
            <a:ext cx="32403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b="1" dirty="0" smtClean="0"/>
              <a:t>ALTERNATIVA 2</a:t>
            </a:r>
            <a:endParaRPr lang="es-ES" b="1" dirty="0"/>
          </a:p>
        </p:txBody>
      </p:sp>
      <p:sp>
        <p:nvSpPr>
          <p:cNvPr id="9" name="TextBox 1"/>
          <p:cNvSpPr txBox="1"/>
          <p:nvPr/>
        </p:nvSpPr>
        <p:spPr>
          <a:xfrm>
            <a:off x="4254009" y="1268760"/>
            <a:ext cx="4232027" cy="720080"/>
          </a:xfrm>
          <a:prstGeom prst="rect">
            <a:avLst/>
          </a:prstGeom>
          <a:noFill/>
        </p:spPr>
        <p:txBody>
          <a:bodyPr wrap="square" rtlCol="0" anchor="b" anchorCtr="0">
            <a:normAutofit fontScale="62500" lnSpcReduction="20000"/>
          </a:bodyPr>
          <a:lstStyle/>
          <a:p>
            <a:pPr algn="ctr"/>
            <a:r>
              <a:rPr lang="es-ES" sz="3200" b="1" dirty="0" smtClean="0">
                <a:solidFill>
                  <a:schemeClr val="accent2">
                    <a:lumMod val="75000"/>
                  </a:schemeClr>
                </a:solidFill>
              </a:rPr>
              <a:t>Tabla de coeficientes para la fijación del Precio Provisorio AL 30/6</a:t>
            </a:r>
            <a:endParaRPr lang="es-ES" sz="3200" dirty="0">
              <a:solidFill>
                <a:schemeClr val="accent2">
                  <a:lumMod val="75000"/>
                </a:schemeClr>
              </a:solidFill>
            </a:endParaRPr>
          </a:p>
        </p:txBody>
      </p:sp>
      <p:sp>
        <p:nvSpPr>
          <p:cNvPr id="10" name="9 CuadroTexto"/>
          <p:cNvSpPr txBox="1"/>
          <p:nvPr/>
        </p:nvSpPr>
        <p:spPr>
          <a:xfrm>
            <a:off x="5076056" y="5085184"/>
            <a:ext cx="352839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b="1" dirty="0" smtClean="0"/>
              <a:t>Al 30/6 - Riesgo de venta 3 barcos a menor precio cae promedio </a:t>
            </a:r>
            <a:r>
              <a:rPr lang="es-ES" b="1" dirty="0" err="1" smtClean="0"/>
              <a:t>fob</a:t>
            </a:r>
            <a:r>
              <a:rPr lang="es-ES" b="1" dirty="0" smtClean="0"/>
              <a:t> a </a:t>
            </a:r>
            <a:r>
              <a:rPr lang="es-ES" b="1" dirty="0" err="1" smtClean="0"/>
              <a:t>coef</a:t>
            </a:r>
            <a:r>
              <a:rPr lang="es-ES" b="1" dirty="0" smtClean="0"/>
              <a:t> 2,06</a:t>
            </a:r>
            <a:endParaRPr lang="es-E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009" y="2105687"/>
            <a:ext cx="4720340" cy="279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9644"/>
            <a:ext cx="423466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a:xfrm>
            <a:off x="4254009" y="741978"/>
            <a:ext cx="0" cy="57833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36712"/>
            <a:ext cx="6048672" cy="494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948264" y="5827176"/>
            <a:ext cx="1872208" cy="369332"/>
          </a:xfrm>
          <a:prstGeom prst="rect">
            <a:avLst/>
          </a:prstGeom>
          <a:noFill/>
        </p:spPr>
        <p:txBody>
          <a:bodyPr wrap="square" rtlCol="0">
            <a:spAutoFit/>
          </a:bodyPr>
          <a:lstStyle/>
          <a:p>
            <a:r>
              <a:rPr lang="es-ES" dirty="0" smtClean="0"/>
              <a:t>Fuente: ACA</a:t>
            </a:r>
            <a:endParaRPr lang="es-ES" dirty="0"/>
          </a:p>
        </p:txBody>
      </p:sp>
    </p:spTree>
    <p:extLst>
      <p:ext uri="{BB962C8B-B14F-4D97-AF65-F5344CB8AC3E}">
        <p14:creationId xmlns:p14="http://schemas.microsoft.com/office/powerpoint/2010/main" val="744629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chor="b">
            <a:normAutofit/>
          </a:bodyPr>
          <a:lstStyle/>
          <a:p>
            <a:pPr lvl="0" algn="ctr">
              <a:spcBef>
                <a:spcPts val="0"/>
              </a:spcBef>
            </a:pPr>
            <a:r>
              <a:rPr lang="es-ES" b="1" dirty="0" smtClean="0">
                <a:solidFill>
                  <a:prstClr val="white"/>
                </a:solidFill>
                <a:ea typeface="+mn-ea"/>
                <a:cs typeface="+mn-cs"/>
              </a:rPr>
              <a:t>LABORATORIOS – </a:t>
            </a:r>
            <a:r>
              <a:rPr lang="es-ES" b="1" dirty="0" smtClean="0">
                <a:solidFill>
                  <a:prstClr val="white"/>
                </a:solidFill>
              </a:rPr>
              <a:t>Proceso </a:t>
            </a:r>
            <a:r>
              <a:rPr lang="es-ES" b="1" dirty="0" smtClean="0">
                <a:solidFill>
                  <a:prstClr val="white"/>
                </a:solidFill>
                <a:ea typeface="+mn-ea"/>
                <a:cs typeface="+mn-cs"/>
              </a:rPr>
              <a:t>Acreditación</a:t>
            </a:r>
            <a:endParaRPr lang="es-ES" dirty="0"/>
          </a:p>
        </p:txBody>
      </p:sp>
      <p:sp>
        <p:nvSpPr>
          <p:cNvPr id="4" name="3 Marcador de contenido"/>
          <p:cNvSpPr>
            <a:spLocks noGrp="1"/>
          </p:cNvSpPr>
          <p:nvPr>
            <p:ph sz="half" idx="1"/>
          </p:nvPr>
        </p:nvSpPr>
        <p:spPr>
          <a:xfrm>
            <a:off x="179512" y="1268760"/>
            <a:ext cx="4320480" cy="4154984"/>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pPr marL="0" indent="0">
              <a:buClr>
                <a:schemeClr val="accent1">
                  <a:lumMod val="75000"/>
                </a:schemeClr>
              </a:buClr>
              <a:buNone/>
            </a:pPr>
            <a:endParaRPr lang="es-UY" sz="3200" b="1" dirty="0">
              <a:solidFill>
                <a:schemeClr val="tx1"/>
              </a:solidFill>
            </a:endParaRPr>
          </a:p>
          <a:p>
            <a:pPr marL="0" indent="0">
              <a:buClr>
                <a:schemeClr val="accent1">
                  <a:lumMod val="75000"/>
                </a:schemeClr>
              </a:buClr>
              <a:buFont typeface="Wingdings" pitchFamily="2" charset="2"/>
              <a:buChar char="ü"/>
            </a:pPr>
            <a:r>
              <a:rPr lang="es-ES_tradnl" sz="3200" dirty="0" smtClean="0">
                <a:solidFill>
                  <a:schemeClr val="accent2"/>
                </a:solidFill>
              </a:rPr>
              <a:t> </a:t>
            </a:r>
            <a:r>
              <a:rPr lang="es-ES_tradnl" sz="3200" b="1" dirty="0">
                <a:solidFill>
                  <a:schemeClr val="tx1"/>
                </a:solidFill>
              </a:rPr>
              <a:t>Diagnóstico</a:t>
            </a:r>
          </a:p>
          <a:p>
            <a:pPr marL="0" indent="0">
              <a:spcBef>
                <a:spcPts val="600"/>
              </a:spcBef>
              <a:buClr>
                <a:schemeClr val="accent1">
                  <a:lumMod val="75000"/>
                </a:schemeClr>
              </a:buClr>
              <a:buFont typeface="Wingdings" pitchFamily="2" charset="2"/>
              <a:buChar char="ü"/>
            </a:pPr>
            <a:r>
              <a:rPr lang="es-ES_tradnl" sz="3200" b="1" dirty="0" smtClean="0">
                <a:solidFill>
                  <a:schemeClr val="tx1"/>
                </a:solidFill>
              </a:rPr>
              <a:t> </a:t>
            </a:r>
            <a:r>
              <a:rPr lang="es-ES_tradnl" sz="3200" b="1" dirty="0">
                <a:solidFill>
                  <a:schemeClr val="tx1"/>
                </a:solidFill>
              </a:rPr>
              <a:t>Diseño, desarrollo e implementación del Sistema de Gestión de Calidad</a:t>
            </a:r>
            <a:r>
              <a:rPr lang="es-ES_tradnl" sz="3200" dirty="0">
                <a:solidFill>
                  <a:schemeClr val="tx1"/>
                </a:solidFill>
              </a:rPr>
              <a:t>		</a:t>
            </a:r>
          </a:p>
          <a:p>
            <a:pPr marL="0" indent="0">
              <a:buClr>
                <a:schemeClr val="accent1">
                  <a:lumMod val="75000"/>
                </a:schemeClr>
              </a:buClr>
              <a:buFont typeface="Wingdings" pitchFamily="2" charset="2"/>
              <a:buChar char="ü"/>
            </a:pPr>
            <a:r>
              <a:rPr lang="es-ES_tradnl" sz="3200" b="1" dirty="0">
                <a:solidFill>
                  <a:schemeClr val="tx1"/>
                </a:solidFill>
              </a:rPr>
              <a:t> Evaluación de la Conformidad del Sistema de Gestión de Calidad con los requisitos normativos:</a:t>
            </a:r>
          </a:p>
          <a:p>
            <a:pPr marL="0" indent="0">
              <a:spcBef>
                <a:spcPts val="0"/>
              </a:spcBef>
              <a:buClr>
                <a:schemeClr val="accent1">
                  <a:lumMod val="75000"/>
                </a:schemeClr>
              </a:buClr>
              <a:buNone/>
            </a:pPr>
            <a:r>
              <a:rPr lang="es-ES_tradnl" sz="3200" dirty="0" smtClean="0">
                <a:solidFill>
                  <a:schemeClr val="tx1"/>
                </a:solidFill>
              </a:rPr>
              <a:t>- </a:t>
            </a:r>
            <a:r>
              <a:rPr lang="es-ES_tradnl" sz="3200" dirty="0">
                <a:solidFill>
                  <a:schemeClr val="tx1"/>
                </a:solidFill>
              </a:rPr>
              <a:t>Auditorías Internas (LATU) </a:t>
            </a:r>
            <a:r>
              <a:rPr lang="es-ES_tradnl" sz="3200" dirty="0" smtClean="0">
                <a:solidFill>
                  <a:schemeClr val="tx1"/>
                </a:solidFill>
              </a:rPr>
              <a:t>y Externa </a:t>
            </a:r>
            <a:r>
              <a:rPr lang="es-ES_tradnl" sz="3200" dirty="0">
                <a:solidFill>
                  <a:schemeClr val="tx1"/>
                </a:solidFill>
              </a:rPr>
              <a:t>Organismo Uruguayo de Acreditación (OUA)</a:t>
            </a:r>
          </a:p>
          <a:p>
            <a:pPr marL="0" indent="0">
              <a:buClr>
                <a:schemeClr val="accent1">
                  <a:lumMod val="75000"/>
                </a:schemeClr>
              </a:buClr>
              <a:buFont typeface="Wingdings" pitchFamily="2" charset="2"/>
              <a:buChar char="ü"/>
            </a:pPr>
            <a:r>
              <a:rPr lang="es-ES_tradnl" sz="3200" b="1" u="sng" dirty="0" smtClean="0">
                <a:solidFill>
                  <a:schemeClr val="accent1">
                    <a:lumMod val="75000"/>
                  </a:schemeClr>
                </a:solidFill>
              </a:rPr>
              <a:t>Certificado </a:t>
            </a:r>
            <a:r>
              <a:rPr lang="es-ES_tradnl" sz="3200" b="1" u="sng" dirty="0">
                <a:solidFill>
                  <a:schemeClr val="accent1">
                    <a:lumMod val="75000"/>
                  </a:schemeClr>
                </a:solidFill>
              </a:rPr>
              <a:t>de Acreditación del OUA</a:t>
            </a:r>
          </a:p>
          <a:p>
            <a:pPr marL="0" indent="0">
              <a:buNone/>
            </a:pPr>
            <a:endParaRPr lang="es-UY" dirty="0"/>
          </a:p>
        </p:txBody>
      </p:sp>
      <p:sp>
        <p:nvSpPr>
          <p:cNvPr id="2" name="1 Rectángulo"/>
          <p:cNvSpPr/>
          <p:nvPr/>
        </p:nvSpPr>
        <p:spPr>
          <a:xfrm>
            <a:off x="4716016" y="1268760"/>
            <a:ext cx="4283968" cy="415498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Clr>
                <a:schemeClr val="accent1">
                  <a:lumMod val="75000"/>
                </a:schemeClr>
              </a:buClr>
              <a:buFont typeface="Wingdings" pitchFamily="2" charset="2"/>
              <a:buChar char="ü"/>
            </a:pPr>
            <a:r>
              <a:rPr lang="es-ES_tradnl" sz="2400" b="1" dirty="0"/>
              <a:t>Alcance de la Acreditación</a:t>
            </a:r>
          </a:p>
          <a:p>
            <a:pPr>
              <a:buClr>
                <a:schemeClr val="accent1">
                  <a:lumMod val="75000"/>
                </a:schemeClr>
              </a:buClr>
            </a:pPr>
            <a:endParaRPr lang="es-ES_tradnl" sz="2400" b="1" dirty="0"/>
          </a:p>
          <a:p>
            <a:pPr algn="just">
              <a:spcBef>
                <a:spcPts val="0"/>
              </a:spcBef>
              <a:buClr>
                <a:schemeClr val="accent1">
                  <a:lumMod val="75000"/>
                </a:schemeClr>
              </a:buClr>
              <a:buFontTx/>
              <a:buChar char="-"/>
            </a:pPr>
            <a:r>
              <a:rPr lang="es-ES_tradnl" sz="2400" dirty="0"/>
              <a:t>Determinación del % de Humedad en Grano Cáscara: 12-28%</a:t>
            </a:r>
          </a:p>
          <a:p>
            <a:pPr algn="just">
              <a:spcBef>
                <a:spcPts val="0"/>
              </a:spcBef>
              <a:buClr>
                <a:schemeClr val="accent1">
                  <a:lumMod val="75000"/>
                </a:schemeClr>
              </a:buClr>
              <a:buFontTx/>
              <a:buChar char="-"/>
            </a:pPr>
            <a:r>
              <a:rPr lang="es-ES_tradnl" sz="2400" dirty="0"/>
              <a:t>Determinación del Grano de Blancura: 36-45°</a:t>
            </a:r>
          </a:p>
          <a:p>
            <a:pPr algn="just">
              <a:spcBef>
                <a:spcPts val="0"/>
              </a:spcBef>
              <a:buClr>
                <a:schemeClr val="accent1">
                  <a:lumMod val="75000"/>
                </a:schemeClr>
              </a:buClr>
              <a:buFontTx/>
              <a:buChar char="-"/>
            </a:pPr>
            <a:r>
              <a:rPr lang="es-ES_tradnl" sz="2400" dirty="0"/>
              <a:t>Determinación del % Grano Blanco Total y Grano Entero: </a:t>
            </a:r>
          </a:p>
          <a:p>
            <a:pPr algn="just">
              <a:buClr>
                <a:schemeClr val="accent1">
                  <a:lumMod val="75000"/>
                </a:schemeClr>
              </a:buClr>
            </a:pPr>
            <a:r>
              <a:rPr lang="es-ES_tradnl" sz="2400" dirty="0"/>
              <a:t>	Blanco Total 55-80% , Grano Entero: 0-70%</a:t>
            </a:r>
            <a:endParaRPr lang="es-UY" sz="2400" dirty="0"/>
          </a:p>
        </p:txBody>
      </p:sp>
    </p:spTree>
    <p:custDataLst>
      <p:tags r:id="rId1"/>
    </p:custDataLst>
    <p:extLst>
      <p:ext uri="{BB962C8B-B14F-4D97-AF65-F5344CB8AC3E}">
        <p14:creationId xmlns:p14="http://schemas.microsoft.com/office/powerpoint/2010/main" val="14394448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chor="b">
            <a:normAutofit/>
          </a:bodyPr>
          <a:lstStyle/>
          <a:p>
            <a:pPr lvl="0" algn="ctr">
              <a:spcBef>
                <a:spcPts val="0"/>
              </a:spcBef>
            </a:pPr>
            <a:r>
              <a:rPr lang="es-ES" b="1" dirty="0" smtClean="0">
                <a:solidFill>
                  <a:prstClr val="white"/>
                </a:solidFill>
                <a:ea typeface="+mn-ea"/>
                <a:cs typeface="+mn-cs"/>
              </a:rPr>
              <a:t>LABORATORIOS – Proceso Acreditación</a:t>
            </a:r>
            <a:endParaRPr lang="es-ES" dirty="0"/>
          </a:p>
        </p:txBody>
      </p:sp>
      <p:sp>
        <p:nvSpPr>
          <p:cNvPr id="6" name="Content Placeholder 2"/>
          <p:cNvSpPr>
            <a:spLocks noGrp="1"/>
          </p:cNvSpPr>
          <p:nvPr>
            <p:ph sz="half" idx="1"/>
          </p:nvPr>
        </p:nvSpPr>
        <p:spPr>
          <a:xfrm>
            <a:off x="25276" y="1412776"/>
            <a:ext cx="8640960" cy="4680520"/>
          </a:xfrm>
        </p:spPr>
        <p:txBody>
          <a:bodyPr>
            <a:normAutofit fontScale="85000" lnSpcReduction="20000"/>
          </a:bodyPr>
          <a:lstStyle/>
          <a:p>
            <a:pPr marL="0" indent="0">
              <a:buNone/>
            </a:pPr>
            <a:endParaRPr lang="es-UY" sz="2400" dirty="0"/>
          </a:p>
          <a:p>
            <a:pPr marL="0" indent="0">
              <a:buClr>
                <a:schemeClr val="accent1">
                  <a:lumMod val="75000"/>
                </a:schemeClr>
              </a:buClr>
              <a:buFont typeface="Wingdings" pitchFamily="2" charset="2"/>
              <a:buChar char="ü"/>
            </a:pPr>
            <a:r>
              <a:rPr lang="es-ES" sz="3200" b="1" dirty="0">
                <a:solidFill>
                  <a:schemeClr val="tx1"/>
                </a:solidFill>
              </a:rPr>
              <a:t>Para qué acreditar</a:t>
            </a:r>
            <a:r>
              <a:rPr lang="es-ES" sz="3200" b="1" dirty="0" smtClean="0">
                <a:solidFill>
                  <a:schemeClr val="tx1"/>
                </a:solidFill>
              </a:rPr>
              <a:t>:</a:t>
            </a:r>
          </a:p>
          <a:p>
            <a:pPr marL="0" indent="0">
              <a:buClr>
                <a:schemeClr val="accent1">
                  <a:lumMod val="75000"/>
                </a:schemeClr>
              </a:buClr>
              <a:buNone/>
            </a:pPr>
            <a:endParaRPr lang="es-UY" dirty="0"/>
          </a:p>
          <a:p>
            <a:pPr lvl="0"/>
            <a:r>
              <a:rPr lang="es-ES" dirty="0">
                <a:solidFill>
                  <a:srgbClr val="C00000"/>
                </a:solidFill>
              </a:rPr>
              <a:t>Para asegurar, en la forma más objetiva y uniforme posible, que estas entidades son técnicamente competentes para realizar sus actividades y que las realizan de conformidad con la norma correspondiente.</a:t>
            </a:r>
            <a:endParaRPr lang="es-UY" dirty="0">
              <a:solidFill>
                <a:srgbClr val="C00000"/>
              </a:solidFill>
            </a:endParaRPr>
          </a:p>
          <a:p>
            <a:pPr lvl="0"/>
            <a:r>
              <a:rPr lang="es-ES_tradnl" dirty="0">
                <a:solidFill>
                  <a:srgbClr val="FF0000"/>
                </a:solidFill>
              </a:rPr>
              <a:t>Para incrementar la confianza en los resultados y en la calidad del trabajo de la entidad debido al reconocimiento externo. </a:t>
            </a:r>
          </a:p>
          <a:p>
            <a:pPr lvl="0"/>
            <a:r>
              <a:rPr lang="es-ES" dirty="0">
                <a:solidFill>
                  <a:srgbClr val="FFC000"/>
                </a:solidFill>
              </a:rPr>
              <a:t>Reconocimiento de la competencia técnica, indicando que  merecen confianza en sus reportes y certificados por ser evaluados por una </a:t>
            </a:r>
            <a:r>
              <a:rPr lang="es-ES" b="1" dirty="0">
                <a:solidFill>
                  <a:srgbClr val="FFC000"/>
                </a:solidFill>
              </a:rPr>
              <a:t>entidad independiente bajo criterios internacionales de amplia aceptación que </a:t>
            </a:r>
            <a:r>
              <a:rPr lang="es-ES" dirty="0">
                <a:solidFill>
                  <a:srgbClr val="FFC000"/>
                </a:solidFill>
              </a:rPr>
              <a:t>implican un lenguaje universal.</a:t>
            </a:r>
            <a:endParaRPr lang="es-ES_tradnl" dirty="0">
              <a:solidFill>
                <a:srgbClr val="FFC000"/>
              </a:solidFill>
            </a:endParaRPr>
          </a:p>
          <a:p>
            <a:pPr marL="0" indent="0">
              <a:buNone/>
            </a:pPr>
            <a:endParaRPr lang="es-UY" dirty="0"/>
          </a:p>
          <a:p>
            <a:pPr marL="0" indent="0">
              <a:buNone/>
            </a:pPr>
            <a:endParaRPr lang="es-UY" dirty="0"/>
          </a:p>
        </p:txBody>
      </p:sp>
      <p:pic>
        <p:nvPicPr>
          <p:cNvPr id="2" name="1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88225" y="980728"/>
            <a:ext cx="2448272" cy="154398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0914943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99592" y="5301208"/>
            <a:ext cx="7272808" cy="1080120"/>
          </a:xfrm>
        </p:spPr>
        <p:txBody>
          <a:bodyPr>
            <a:noAutofit/>
          </a:bodyPr>
          <a:lstStyle/>
          <a:p>
            <a:pPr algn="ctr"/>
            <a:r>
              <a:rPr lang="es-ES" sz="3200" b="1" dirty="0" smtClean="0">
                <a:solidFill>
                  <a:schemeClr val="tx1"/>
                </a:solidFill>
              </a:rPr>
              <a:t>COMISION DIRECTIVA</a:t>
            </a:r>
          </a:p>
          <a:p>
            <a:pPr algn="ctr"/>
            <a:r>
              <a:rPr lang="es-ES" sz="3200" b="1" dirty="0" smtClean="0">
                <a:solidFill>
                  <a:schemeClr val="tx1"/>
                </a:solidFill>
              </a:rPr>
              <a:t>ASOCIACION CULTIVADORES DE ARROZ</a:t>
            </a:r>
            <a:endParaRPr lang="es-ES" sz="3200" b="1" dirty="0">
              <a:solidFill>
                <a:schemeClr val="tx1"/>
              </a:solidFill>
            </a:endParaRPr>
          </a:p>
        </p:txBody>
      </p:sp>
      <p:sp>
        <p:nvSpPr>
          <p:cNvPr id="5" name="Title 4"/>
          <p:cNvSpPr>
            <a:spLocks noGrp="1"/>
          </p:cNvSpPr>
          <p:nvPr>
            <p:ph type="title"/>
          </p:nvPr>
        </p:nvSpPr>
        <p:spPr>
          <a:xfrm>
            <a:off x="1457654" y="3429000"/>
            <a:ext cx="5220580" cy="943744"/>
          </a:xfrm>
        </p:spPr>
        <p:txBody>
          <a:bodyPr>
            <a:normAutofit fontScale="90000"/>
          </a:bodyPr>
          <a:lstStyle/>
          <a:p>
            <a:pPr algn="l"/>
            <a:r>
              <a:rPr lang="es-ES" sz="2400" b="0" dirty="0" smtClean="0">
                <a:solidFill>
                  <a:srgbClr val="262626"/>
                </a:solidFill>
              </a:rPr>
              <a:t/>
            </a:r>
            <a:br>
              <a:rPr lang="es-ES" sz="2400" b="0" dirty="0" smtClean="0">
                <a:solidFill>
                  <a:srgbClr val="262626"/>
                </a:solidFill>
              </a:rPr>
            </a:br>
            <a:r>
              <a:rPr lang="es-ES" sz="5600" b="0" dirty="0" smtClean="0">
                <a:solidFill>
                  <a:prstClr val="white"/>
                </a:solidFill>
              </a:rPr>
              <a:t>Muchas gracias!</a:t>
            </a:r>
            <a:endParaRPr lang="es-ES" sz="5600" b="0" dirty="0"/>
          </a:p>
        </p:txBody>
      </p:sp>
    </p:spTree>
    <p:extLst>
      <p:ext uri="{BB962C8B-B14F-4D97-AF65-F5344CB8AC3E}">
        <p14:creationId xmlns:p14="http://schemas.microsoft.com/office/powerpoint/2010/main" val="33063765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pPr algn="ctr"/>
            <a:r>
              <a:rPr lang="es-ES" sz="4000" b="1" dirty="0" smtClean="0">
                <a:solidFill>
                  <a:schemeClr val="tx1">
                    <a:lumMod val="85000"/>
                    <a:lumOff val="15000"/>
                  </a:schemeClr>
                </a:solidFill>
                <a:latin typeface="+mj-lt"/>
              </a:rPr>
              <a:t>Reuniones</a:t>
            </a:r>
            <a:endParaRPr lang="es-ES" sz="4000" dirty="0">
              <a:solidFill>
                <a:schemeClr val="tx1">
                  <a:lumMod val="50000"/>
                  <a:lumOff val="50000"/>
                </a:schemeClr>
              </a:solidFill>
              <a:latin typeface="+mj-lt"/>
              <a:cs typeface="Arial" pitchFamily="34" charset="0"/>
            </a:endParaRPr>
          </a:p>
        </p:txBody>
      </p:sp>
      <p:grpSp>
        <p:nvGrpSpPr>
          <p:cNvPr id="26" name="Group 25"/>
          <p:cNvGrpSpPr/>
          <p:nvPr/>
        </p:nvGrpSpPr>
        <p:grpSpPr>
          <a:xfrm>
            <a:off x="169435" y="1916832"/>
            <a:ext cx="1828800" cy="1749871"/>
            <a:chOff x="762000" y="1946209"/>
            <a:chExt cx="2057400" cy="2057400"/>
          </a:xfrm>
        </p:grpSpPr>
        <p:sp>
          <p:nvSpPr>
            <p:cNvPr id="6" name="Oval 5"/>
            <p:cNvSpPr/>
            <p:nvPr/>
          </p:nvSpPr>
          <p:spPr>
            <a:xfrm>
              <a:off x="762000" y="1946209"/>
              <a:ext cx="2057400" cy="2057400"/>
            </a:xfrm>
            <a:prstGeom prst="ellipse">
              <a:avLst/>
            </a:prstGeom>
            <a:gradFill flip="none" rotWithShape="1">
              <a:gsLst>
                <a:gs pos="0">
                  <a:srgbClr val="FFFF00"/>
                </a:gs>
                <a:gs pos="50000">
                  <a:srgbClr val="FFC000"/>
                </a:gs>
                <a:gs pos="100000">
                  <a:srgbClr val="FFC0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3" name="TextBox 12"/>
            <p:cNvSpPr txBox="1"/>
            <p:nvPr/>
          </p:nvSpPr>
          <p:spPr>
            <a:xfrm>
              <a:off x="1452050" y="2606448"/>
              <a:ext cx="677298" cy="600248"/>
            </a:xfrm>
            <a:prstGeom prst="rect">
              <a:avLst/>
            </a:prstGeom>
            <a:noFill/>
          </p:spPr>
          <p:txBody>
            <a:bodyPr wrap="square" rtlCol="0">
              <a:noAutofit/>
            </a:bodyPr>
            <a:lstStyle/>
            <a:p>
              <a:pPr>
                <a:lnSpc>
                  <a:spcPct val="80000"/>
                </a:lnSpc>
              </a:pPr>
              <a:r>
                <a:rPr lang="es-ES" sz="3600" b="1" spc="60" dirty="0">
                  <a:effectLst>
                    <a:outerShdw blurRad="50800" dist="25400" dir="5400000" algn="t" rotWithShape="0">
                      <a:prstClr val="black">
                        <a:alpha val="15000"/>
                      </a:prstClr>
                    </a:outerShdw>
                  </a:effectLst>
                </a:rPr>
                <a:t>1</a:t>
              </a:r>
              <a:endParaRPr lang="es-ES" sz="3600" b="1" spc="60" dirty="0" smtClean="0">
                <a:effectLst>
                  <a:outerShdw blurRad="50800" dist="25400" dir="5400000" algn="t" rotWithShape="0">
                    <a:prstClr val="black">
                      <a:alpha val="15000"/>
                    </a:prstClr>
                  </a:outerShdw>
                </a:effectLst>
              </a:endParaRPr>
            </a:p>
            <a:p>
              <a:pPr algn="ctr">
                <a:lnSpc>
                  <a:spcPct val="80000"/>
                </a:lnSpc>
              </a:pPr>
              <a:endParaRPr lang="es-ES" sz="3600" b="1" dirty="0">
                <a:effectLst>
                  <a:outerShdw blurRad="50800" dist="25400" dir="5400000" algn="t" rotWithShape="0">
                    <a:prstClr val="black">
                      <a:alpha val="15000"/>
                    </a:prstClr>
                  </a:outerShdw>
                </a:effectLst>
              </a:endParaRPr>
            </a:p>
          </p:txBody>
        </p:sp>
      </p:grpSp>
      <p:sp>
        <p:nvSpPr>
          <p:cNvPr id="4" name="Oval 3"/>
          <p:cNvSpPr/>
          <p:nvPr/>
        </p:nvSpPr>
        <p:spPr>
          <a:xfrm>
            <a:off x="2569290" y="1940253"/>
            <a:ext cx="1828800" cy="1668975"/>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5" name="Oval 4"/>
          <p:cNvSpPr/>
          <p:nvPr/>
        </p:nvSpPr>
        <p:spPr>
          <a:xfrm>
            <a:off x="4744102" y="1953311"/>
            <a:ext cx="1828800" cy="1662764"/>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25" name="Oval 5"/>
          <p:cNvSpPr/>
          <p:nvPr/>
        </p:nvSpPr>
        <p:spPr>
          <a:xfrm>
            <a:off x="6902270" y="1858710"/>
            <a:ext cx="1828800" cy="1749871"/>
          </a:xfrm>
          <a:prstGeom prst="ellipse">
            <a:avLst/>
          </a:prstGeom>
          <a:gradFill flip="none" rotWithShape="1">
            <a:gsLst>
              <a:gs pos="0">
                <a:schemeClr val="accent6">
                  <a:lumMod val="20000"/>
                  <a:lumOff val="80000"/>
                </a:schemeClr>
              </a:gs>
              <a:gs pos="50000">
                <a:schemeClr val="accent6">
                  <a:lumMod val="60000"/>
                  <a:lumOff val="40000"/>
                </a:schemeClr>
              </a:gs>
              <a:gs pos="100000">
                <a:schemeClr val="accent6">
                  <a:lumMod val="75000"/>
                </a:schemeClr>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4" name="Rectangle 1"/>
          <p:cNvSpPr/>
          <p:nvPr/>
        </p:nvSpPr>
        <p:spPr>
          <a:xfrm>
            <a:off x="307750" y="3855468"/>
            <a:ext cx="1690485" cy="1877788"/>
          </a:xfrm>
          <a:prstGeom prst="rect">
            <a:avLst/>
          </a:prstGeom>
          <a:gradFill>
            <a:gsLst>
              <a:gs pos="68000">
                <a:schemeClr val="accent2">
                  <a:lumMod val="20000"/>
                  <a:lumOff val="80000"/>
                </a:schemeClr>
              </a:gs>
              <a:gs pos="33000">
                <a:schemeClr val="accent2">
                  <a:lumMod val="60000"/>
                  <a:lumOff val="40000"/>
                </a:schemeClr>
              </a:gs>
              <a:gs pos="0">
                <a:srgbClr val="00B050"/>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s-UY" sz="2000" b="1" dirty="0" smtClean="0">
              <a:ea typeface="Calibri"/>
              <a:cs typeface="Times New Roman"/>
            </a:endParaRPr>
          </a:p>
          <a:p>
            <a:pPr algn="ctr">
              <a:lnSpc>
                <a:spcPct val="107000"/>
              </a:lnSpc>
              <a:spcAft>
                <a:spcPts val="800"/>
              </a:spcAft>
            </a:pPr>
            <a:r>
              <a:rPr lang="es-UY" sz="2000" b="1" dirty="0" smtClean="0">
                <a:ea typeface="Calibri"/>
                <a:cs typeface="Times New Roman"/>
              </a:rPr>
              <a:t>Estrategia y gestiones ante el gobierno</a:t>
            </a:r>
          </a:p>
          <a:p>
            <a:pPr>
              <a:lnSpc>
                <a:spcPct val="107000"/>
              </a:lnSpc>
              <a:spcAft>
                <a:spcPts val="800"/>
              </a:spcAft>
            </a:pPr>
            <a:endParaRPr lang="es-UY" sz="2000" b="1" dirty="0" smtClean="0">
              <a:ea typeface="Calibri"/>
              <a:cs typeface="Times New Roman"/>
            </a:endParaRPr>
          </a:p>
          <a:p>
            <a:pPr>
              <a:lnSpc>
                <a:spcPct val="107000"/>
              </a:lnSpc>
              <a:spcAft>
                <a:spcPts val="800"/>
              </a:spcAft>
            </a:pPr>
            <a:endParaRPr lang="es-UY" sz="2000" dirty="0">
              <a:effectLst/>
              <a:ea typeface="Calibri"/>
              <a:cs typeface="Times New Roman"/>
            </a:endParaRPr>
          </a:p>
        </p:txBody>
      </p:sp>
      <p:sp>
        <p:nvSpPr>
          <p:cNvPr id="18" name="Rectangle 1"/>
          <p:cNvSpPr/>
          <p:nvPr/>
        </p:nvSpPr>
        <p:spPr>
          <a:xfrm>
            <a:off x="2591515" y="3855469"/>
            <a:ext cx="1620446" cy="1877787"/>
          </a:xfrm>
          <a:prstGeom prst="rect">
            <a:avLst/>
          </a:prstGeom>
          <a:gradFill>
            <a:gsLst>
              <a:gs pos="68000">
                <a:schemeClr val="accent2">
                  <a:lumMod val="20000"/>
                  <a:lumOff val="80000"/>
                </a:schemeClr>
              </a:gs>
              <a:gs pos="33000">
                <a:schemeClr val="accent2">
                  <a:lumMod val="60000"/>
                  <a:lumOff val="40000"/>
                </a:schemeClr>
              </a:gs>
              <a:gs pos="0">
                <a:srgbClr val="00B050"/>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s-UY" sz="2000" b="1" dirty="0" smtClean="0">
              <a:ea typeface="Calibri"/>
              <a:cs typeface="Times New Roman"/>
            </a:endParaRPr>
          </a:p>
          <a:p>
            <a:pPr>
              <a:lnSpc>
                <a:spcPct val="107000"/>
              </a:lnSpc>
              <a:spcAft>
                <a:spcPts val="800"/>
              </a:spcAft>
            </a:pPr>
            <a:endParaRPr lang="es-UY" sz="2000" b="1" dirty="0" smtClean="0">
              <a:ea typeface="Calibri"/>
              <a:cs typeface="Times New Roman"/>
            </a:endParaRPr>
          </a:p>
          <a:p>
            <a:pPr algn="ctr">
              <a:lnSpc>
                <a:spcPct val="107000"/>
              </a:lnSpc>
              <a:spcAft>
                <a:spcPts val="800"/>
              </a:spcAft>
            </a:pPr>
            <a:r>
              <a:rPr lang="es-UY" sz="2000" b="1" dirty="0" smtClean="0">
                <a:ea typeface="Calibri"/>
                <a:cs typeface="Times New Roman"/>
              </a:rPr>
              <a:t>Negociación de precio provisorio</a:t>
            </a:r>
          </a:p>
          <a:p>
            <a:pPr>
              <a:lnSpc>
                <a:spcPct val="107000"/>
              </a:lnSpc>
              <a:spcAft>
                <a:spcPts val="800"/>
              </a:spcAft>
            </a:pPr>
            <a:endParaRPr lang="es-UY" sz="2000" b="1" dirty="0" smtClean="0">
              <a:ea typeface="Calibri"/>
              <a:cs typeface="Times New Roman"/>
            </a:endParaRPr>
          </a:p>
          <a:p>
            <a:pPr>
              <a:lnSpc>
                <a:spcPct val="107000"/>
              </a:lnSpc>
              <a:spcAft>
                <a:spcPts val="800"/>
              </a:spcAft>
            </a:pPr>
            <a:endParaRPr lang="es-UY" sz="2000" dirty="0">
              <a:effectLst/>
              <a:ea typeface="Calibri"/>
              <a:cs typeface="Times New Roman"/>
            </a:endParaRPr>
          </a:p>
        </p:txBody>
      </p:sp>
      <p:sp>
        <p:nvSpPr>
          <p:cNvPr id="22" name="Rectangle 1"/>
          <p:cNvSpPr/>
          <p:nvPr/>
        </p:nvSpPr>
        <p:spPr>
          <a:xfrm>
            <a:off x="4800207" y="3855470"/>
            <a:ext cx="1644001" cy="1877786"/>
          </a:xfrm>
          <a:prstGeom prst="rect">
            <a:avLst/>
          </a:prstGeom>
          <a:gradFill>
            <a:gsLst>
              <a:gs pos="68000">
                <a:schemeClr val="accent2">
                  <a:lumMod val="20000"/>
                  <a:lumOff val="80000"/>
                </a:schemeClr>
              </a:gs>
              <a:gs pos="33000">
                <a:schemeClr val="accent2">
                  <a:lumMod val="60000"/>
                  <a:lumOff val="40000"/>
                </a:schemeClr>
              </a:gs>
              <a:gs pos="0">
                <a:srgbClr val="00B050"/>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s-UY" sz="2000" b="1" dirty="0" smtClean="0">
              <a:ea typeface="Calibri"/>
              <a:cs typeface="Times New Roman"/>
            </a:endParaRPr>
          </a:p>
          <a:p>
            <a:pPr>
              <a:lnSpc>
                <a:spcPct val="107000"/>
              </a:lnSpc>
              <a:spcAft>
                <a:spcPts val="800"/>
              </a:spcAft>
            </a:pPr>
            <a:endParaRPr lang="es-UY" sz="1600" b="1" dirty="0" smtClean="0">
              <a:ea typeface="Calibri"/>
              <a:cs typeface="Times New Roman"/>
            </a:endParaRPr>
          </a:p>
          <a:p>
            <a:pPr algn="ctr">
              <a:lnSpc>
                <a:spcPct val="107000"/>
              </a:lnSpc>
              <a:spcAft>
                <a:spcPts val="800"/>
              </a:spcAft>
            </a:pPr>
            <a:r>
              <a:rPr lang="es-UY" sz="2000" b="1" dirty="0" smtClean="0">
                <a:ea typeface="Calibri"/>
                <a:cs typeface="Times New Roman"/>
              </a:rPr>
              <a:t>Otros temas</a:t>
            </a:r>
          </a:p>
          <a:p>
            <a:pPr>
              <a:lnSpc>
                <a:spcPct val="107000"/>
              </a:lnSpc>
              <a:spcAft>
                <a:spcPts val="800"/>
              </a:spcAft>
            </a:pPr>
            <a:endParaRPr lang="es-UY" sz="2000" b="1" dirty="0" smtClean="0">
              <a:ea typeface="Calibri"/>
              <a:cs typeface="Times New Roman"/>
            </a:endParaRPr>
          </a:p>
          <a:p>
            <a:pPr>
              <a:lnSpc>
                <a:spcPct val="107000"/>
              </a:lnSpc>
              <a:spcAft>
                <a:spcPts val="800"/>
              </a:spcAft>
            </a:pPr>
            <a:endParaRPr lang="es-UY" sz="2000" dirty="0">
              <a:effectLst/>
              <a:ea typeface="Calibri"/>
              <a:cs typeface="Times New Roman"/>
            </a:endParaRPr>
          </a:p>
        </p:txBody>
      </p:sp>
      <p:sp>
        <p:nvSpPr>
          <p:cNvPr id="29" name="Rectangle 1"/>
          <p:cNvSpPr/>
          <p:nvPr/>
        </p:nvSpPr>
        <p:spPr>
          <a:xfrm>
            <a:off x="6924002" y="3855468"/>
            <a:ext cx="1807068" cy="1877788"/>
          </a:xfrm>
          <a:prstGeom prst="rect">
            <a:avLst/>
          </a:prstGeom>
          <a:gradFill>
            <a:gsLst>
              <a:gs pos="68000">
                <a:schemeClr val="accent2">
                  <a:lumMod val="20000"/>
                  <a:lumOff val="80000"/>
                </a:schemeClr>
              </a:gs>
              <a:gs pos="33000">
                <a:schemeClr val="accent2">
                  <a:lumMod val="60000"/>
                  <a:lumOff val="40000"/>
                </a:schemeClr>
              </a:gs>
              <a:gs pos="0">
                <a:srgbClr val="00B050"/>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s-UY" sz="2000" b="1" dirty="0" smtClean="0">
              <a:ea typeface="Calibri"/>
              <a:cs typeface="Times New Roman"/>
            </a:endParaRPr>
          </a:p>
          <a:p>
            <a:pPr algn="ctr">
              <a:lnSpc>
                <a:spcPct val="107000"/>
              </a:lnSpc>
              <a:spcAft>
                <a:spcPts val="800"/>
              </a:spcAft>
            </a:pPr>
            <a:endParaRPr lang="es-UY" sz="2000" b="1" dirty="0" smtClean="0">
              <a:ea typeface="Calibri"/>
              <a:cs typeface="Times New Roman"/>
            </a:endParaRPr>
          </a:p>
          <a:p>
            <a:pPr algn="ctr">
              <a:lnSpc>
                <a:spcPct val="107000"/>
              </a:lnSpc>
              <a:spcAft>
                <a:spcPts val="800"/>
              </a:spcAft>
            </a:pPr>
            <a:r>
              <a:rPr lang="es-UY" sz="2000" b="1" dirty="0" smtClean="0">
                <a:ea typeface="Calibri"/>
                <a:cs typeface="Times New Roman"/>
              </a:rPr>
              <a:t>Intercambio y aporte de los productores</a:t>
            </a:r>
          </a:p>
          <a:p>
            <a:pPr>
              <a:lnSpc>
                <a:spcPct val="107000"/>
              </a:lnSpc>
              <a:spcAft>
                <a:spcPts val="800"/>
              </a:spcAft>
            </a:pPr>
            <a:endParaRPr lang="es-UY" sz="2000" b="1" dirty="0" smtClean="0">
              <a:ea typeface="Calibri"/>
              <a:cs typeface="Times New Roman"/>
            </a:endParaRPr>
          </a:p>
          <a:p>
            <a:pPr>
              <a:lnSpc>
                <a:spcPct val="107000"/>
              </a:lnSpc>
              <a:spcAft>
                <a:spcPts val="800"/>
              </a:spcAft>
            </a:pPr>
            <a:endParaRPr lang="es-UY" sz="2000" dirty="0">
              <a:effectLst/>
              <a:ea typeface="Calibri"/>
              <a:cs typeface="Times New Roman"/>
            </a:endParaRPr>
          </a:p>
        </p:txBody>
      </p:sp>
      <p:sp>
        <p:nvSpPr>
          <p:cNvPr id="20" name="TextBox 12"/>
          <p:cNvSpPr txBox="1"/>
          <p:nvPr/>
        </p:nvSpPr>
        <p:spPr>
          <a:xfrm>
            <a:off x="3182668" y="2529430"/>
            <a:ext cx="602043" cy="510526"/>
          </a:xfrm>
          <a:prstGeom prst="rect">
            <a:avLst/>
          </a:prstGeom>
          <a:noFill/>
        </p:spPr>
        <p:txBody>
          <a:bodyPr wrap="square" rtlCol="0">
            <a:noAutofit/>
          </a:bodyPr>
          <a:lstStyle/>
          <a:p>
            <a:pPr algn="ctr">
              <a:lnSpc>
                <a:spcPct val="80000"/>
              </a:lnSpc>
            </a:pPr>
            <a:r>
              <a:rPr lang="es-ES" sz="3600" b="1" spc="60" dirty="0" smtClean="0">
                <a:effectLst>
                  <a:outerShdw blurRad="50800" dist="25400" dir="5400000" algn="t" rotWithShape="0">
                    <a:prstClr val="black">
                      <a:alpha val="15000"/>
                    </a:prstClr>
                  </a:outerShdw>
                </a:effectLst>
              </a:rPr>
              <a:t>2</a:t>
            </a:r>
          </a:p>
          <a:p>
            <a:pPr algn="ctr">
              <a:lnSpc>
                <a:spcPct val="80000"/>
              </a:lnSpc>
            </a:pPr>
            <a:endParaRPr lang="es-ES" sz="3600" b="1" dirty="0">
              <a:effectLst>
                <a:outerShdw blurRad="50800" dist="25400" dir="5400000" algn="t" rotWithShape="0">
                  <a:prstClr val="black">
                    <a:alpha val="15000"/>
                  </a:prstClr>
                </a:outerShdw>
              </a:effectLst>
            </a:endParaRPr>
          </a:p>
        </p:txBody>
      </p:sp>
      <p:sp>
        <p:nvSpPr>
          <p:cNvPr id="21" name="TextBox 12"/>
          <p:cNvSpPr txBox="1"/>
          <p:nvPr/>
        </p:nvSpPr>
        <p:spPr>
          <a:xfrm>
            <a:off x="7515648" y="2544012"/>
            <a:ext cx="602043" cy="510526"/>
          </a:xfrm>
          <a:prstGeom prst="rect">
            <a:avLst/>
          </a:prstGeom>
          <a:noFill/>
        </p:spPr>
        <p:txBody>
          <a:bodyPr wrap="square" rtlCol="0">
            <a:noAutofit/>
          </a:bodyPr>
          <a:lstStyle/>
          <a:p>
            <a:pPr algn="ctr">
              <a:lnSpc>
                <a:spcPct val="80000"/>
              </a:lnSpc>
            </a:pPr>
            <a:r>
              <a:rPr lang="es-ES" sz="3600" b="1" spc="60" dirty="0" smtClean="0">
                <a:effectLst>
                  <a:outerShdw blurRad="50800" dist="25400" dir="5400000" algn="t" rotWithShape="0">
                    <a:prstClr val="black">
                      <a:alpha val="15000"/>
                    </a:prstClr>
                  </a:outerShdw>
                </a:effectLst>
              </a:rPr>
              <a:t>4</a:t>
            </a:r>
          </a:p>
          <a:p>
            <a:pPr algn="ctr">
              <a:lnSpc>
                <a:spcPct val="80000"/>
              </a:lnSpc>
            </a:pPr>
            <a:endParaRPr lang="es-ES" sz="3600" b="1" dirty="0">
              <a:effectLst>
                <a:outerShdw blurRad="50800" dist="25400" dir="5400000" algn="t" rotWithShape="0">
                  <a:prstClr val="black">
                    <a:alpha val="15000"/>
                  </a:prstClr>
                </a:outerShdw>
              </a:effectLst>
            </a:endParaRPr>
          </a:p>
        </p:txBody>
      </p:sp>
      <p:sp>
        <p:nvSpPr>
          <p:cNvPr id="27" name="TextBox 12"/>
          <p:cNvSpPr txBox="1"/>
          <p:nvPr/>
        </p:nvSpPr>
        <p:spPr>
          <a:xfrm>
            <a:off x="5357480" y="2529430"/>
            <a:ext cx="602043" cy="510526"/>
          </a:xfrm>
          <a:prstGeom prst="rect">
            <a:avLst/>
          </a:prstGeom>
          <a:noFill/>
        </p:spPr>
        <p:txBody>
          <a:bodyPr wrap="square" rtlCol="0">
            <a:noAutofit/>
          </a:bodyPr>
          <a:lstStyle/>
          <a:p>
            <a:pPr algn="ctr">
              <a:lnSpc>
                <a:spcPct val="80000"/>
              </a:lnSpc>
            </a:pPr>
            <a:r>
              <a:rPr lang="es-ES" sz="3600" b="1" spc="60" dirty="0" smtClean="0">
                <a:effectLst>
                  <a:outerShdw blurRad="50800" dist="25400" dir="5400000" algn="t" rotWithShape="0">
                    <a:prstClr val="black">
                      <a:alpha val="15000"/>
                    </a:prstClr>
                  </a:outerShdw>
                </a:effectLst>
              </a:rPr>
              <a:t>3</a:t>
            </a:r>
          </a:p>
          <a:p>
            <a:pPr algn="ctr">
              <a:lnSpc>
                <a:spcPct val="80000"/>
              </a:lnSpc>
            </a:pPr>
            <a:endParaRPr lang="es-ES" sz="3600" b="1" dirty="0">
              <a:effectLst>
                <a:outerShdw blurRad="50800" dist="25400" dir="5400000" algn="t" rotWithShape="0">
                  <a:prstClr val="black">
                    <a:alpha val="15000"/>
                  </a:prst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80">
                                          <p:stCondLst>
                                            <p:cond delay="0"/>
                                          </p:stCondLst>
                                        </p:cTn>
                                        <p:tgtEl>
                                          <p:spTgt spid="26"/>
                                        </p:tgtEl>
                                      </p:cBhvr>
                                    </p:animEffect>
                                    <p:anim calcmode="lin" valueType="num">
                                      <p:cBhvr>
                                        <p:cTn id="1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8" dur="26">
                                          <p:stCondLst>
                                            <p:cond delay="650"/>
                                          </p:stCondLst>
                                        </p:cTn>
                                        <p:tgtEl>
                                          <p:spTgt spid="26"/>
                                        </p:tgtEl>
                                      </p:cBhvr>
                                      <p:to x="100000" y="60000"/>
                                    </p:animScale>
                                    <p:animScale>
                                      <p:cBhvr>
                                        <p:cTn id="19" dur="166" decel="50000">
                                          <p:stCondLst>
                                            <p:cond delay="676"/>
                                          </p:stCondLst>
                                        </p:cTn>
                                        <p:tgtEl>
                                          <p:spTgt spid="26"/>
                                        </p:tgtEl>
                                      </p:cBhvr>
                                      <p:to x="100000" y="100000"/>
                                    </p:animScale>
                                    <p:animScale>
                                      <p:cBhvr>
                                        <p:cTn id="20" dur="26">
                                          <p:stCondLst>
                                            <p:cond delay="1312"/>
                                          </p:stCondLst>
                                        </p:cTn>
                                        <p:tgtEl>
                                          <p:spTgt spid="26"/>
                                        </p:tgtEl>
                                      </p:cBhvr>
                                      <p:to x="100000" y="80000"/>
                                    </p:animScale>
                                    <p:animScale>
                                      <p:cBhvr>
                                        <p:cTn id="21" dur="166" decel="50000">
                                          <p:stCondLst>
                                            <p:cond delay="1338"/>
                                          </p:stCondLst>
                                        </p:cTn>
                                        <p:tgtEl>
                                          <p:spTgt spid="26"/>
                                        </p:tgtEl>
                                      </p:cBhvr>
                                      <p:to x="100000" y="100000"/>
                                    </p:animScale>
                                    <p:animScale>
                                      <p:cBhvr>
                                        <p:cTn id="22" dur="26">
                                          <p:stCondLst>
                                            <p:cond delay="1642"/>
                                          </p:stCondLst>
                                        </p:cTn>
                                        <p:tgtEl>
                                          <p:spTgt spid="26"/>
                                        </p:tgtEl>
                                      </p:cBhvr>
                                      <p:to x="100000" y="90000"/>
                                    </p:animScale>
                                    <p:animScale>
                                      <p:cBhvr>
                                        <p:cTn id="23" dur="166" decel="50000">
                                          <p:stCondLst>
                                            <p:cond delay="1668"/>
                                          </p:stCondLst>
                                        </p:cTn>
                                        <p:tgtEl>
                                          <p:spTgt spid="26"/>
                                        </p:tgtEl>
                                      </p:cBhvr>
                                      <p:to x="100000" y="100000"/>
                                    </p:animScale>
                                    <p:animScale>
                                      <p:cBhvr>
                                        <p:cTn id="24" dur="26">
                                          <p:stCondLst>
                                            <p:cond delay="1808"/>
                                          </p:stCondLst>
                                        </p:cTn>
                                        <p:tgtEl>
                                          <p:spTgt spid="26"/>
                                        </p:tgtEl>
                                      </p:cBhvr>
                                      <p:to x="100000" y="95000"/>
                                    </p:animScale>
                                    <p:animScale>
                                      <p:cBhvr>
                                        <p:cTn id="25" dur="166" decel="50000">
                                          <p:stCondLst>
                                            <p:cond delay="1834"/>
                                          </p:stCondLst>
                                        </p:cTn>
                                        <p:tgtEl>
                                          <p:spTgt spid="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80">
                                          <p:stCondLst>
                                            <p:cond delay="0"/>
                                          </p:stCondLst>
                                        </p:cTn>
                                        <p:tgtEl>
                                          <p:spTgt spid="5"/>
                                        </p:tgtEl>
                                      </p:cBhvr>
                                    </p:animEffect>
                                    <p:anim calcmode="lin" valueType="num">
                                      <p:cBhvr>
                                        <p:cTn id="4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6" dur="26">
                                          <p:stCondLst>
                                            <p:cond delay="650"/>
                                          </p:stCondLst>
                                        </p:cTn>
                                        <p:tgtEl>
                                          <p:spTgt spid="5"/>
                                        </p:tgtEl>
                                      </p:cBhvr>
                                      <p:to x="100000" y="60000"/>
                                    </p:animScale>
                                    <p:animScale>
                                      <p:cBhvr>
                                        <p:cTn id="47" dur="166" decel="50000">
                                          <p:stCondLst>
                                            <p:cond delay="676"/>
                                          </p:stCondLst>
                                        </p:cTn>
                                        <p:tgtEl>
                                          <p:spTgt spid="5"/>
                                        </p:tgtEl>
                                      </p:cBhvr>
                                      <p:to x="100000" y="100000"/>
                                    </p:animScale>
                                    <p:animScale>
                                      <p:cBhvr>
                                        <p:cTn id="48" dur="26">
                                          <p:stCondLst>
                                            <p:cond delay="1312"/>
                                          </p:stCondLst>
                                        </p:cTn>
                                        <p:tgtEl>
                                          <p:spTgt spid="5"/>
                                        </p:tgtEl>
                                      </p:cBhvr>
                                      <p:to x="100000" y="80000"/>
                                    </p:animScale>
                                    <p:animScale>
                                      <p:cBhvr>
                                        <p:cTn id="49" dur="166" decel="50000">
                                          <p:stCondLst>
                                            <p:cond delay="1338"/>
                                          </p:stCondLst>
                                        </p:cTn>
                                        <p:tgtEl>
                                          <p:spTgt spid="5"/>
                                        </p:tgtEl>
                                      </p:cBhvr>
                                      <p:to x="100000" y="100000"/>
                                    </p:animScale>
                                    <p:animScale>
                                      <p:cBhvr>
                                        <p:cTn id="50" dur="26">
                                          <p:stCondLst>
                                            <p:cond delay="1642"/>
                                          </p:stCondLst>
                                        </p:cTn>
                                        <p:tgtEl>
                                          <p:spTgt spid="5"/>
                                        </p:tgtEl>
                                      </p:cBhvr>
                                      <p:to x="100000" y="90000"/>
                                    </p:animScale>
                                    <p:animScale>
                                      <p:cBhvr>
                                        <p:cTn id="51" dur="166" decel="50000">
                                          <p:stCondLst>
                                            <p:cond delay="1668"/>
                                          </p:stCondLst>
                                        </p:cTn>
                                        <p:tgtEl>
                                          <p:spTgt spid="5"/>
                                        </p:tgtEl>
                                      </p:cBhvr>
                                      <p:to x="100000" y="100000"/>
                                    </p:animScale>
                                    <p:animScale>
                                      <p:cBhvr>
                                        <p:cTn id="52" dur="26">
                                          <p:stCondLst>
                                            <p:cond delay="1808"/>
                                          </p:stCondLst>
                                        </p:cTn>
                                        <p:tgtEl>
                                          <p:spTgt spid="5"/>
                                        </p:tgtEl>
                                      </p:cBhvr>
                                      <p:to x="100000" y="95000"/>
                                    </p:animScale>
                                    <p:animScale>
                                      <p:cBhvr>
                                        <p:cTn id="53" dur="166" decel="50000">
                                          <p:stCondLst>
                                            <p:cond delay="1834"/>
                                          </p:stCondLst>
                                        </p:cTn>
                                        <p:tgtEl>
                                          <p:spTgt spid="5"/>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580">
                                          <p:stCondLst>
                                            <p:cond delay="0"/>
                                          </p:stCondLst>
                                        </p:cTn>
                                        <p:tgtEl>
                                          <p:spTgt spid="25"/>
                                        </p:tgtEl>
                                      </p:cBhvr>
                                    </p:animEffect>
                                    <p:anim calcmode="lin" valueType="num">
                                      <p:cBhvr>
                                        <p:cTn id="6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9" dur="26">
                                          <p:stCondLst>
                                            <p:cond delay="650"/>
                                          </p:stCondLst>
                                        </p:cTn>
                                        <p:tgtEl>
                                          <p:spTgt spid="25"/>
                                        </p:tgtEl>
                                      </p:cBhvr>
                                      <p:to x="100000" y="60000"/>
                                    </p:animScale>
                                    <p:animScale>
                                      <p:cBhvr>
                                        <p:cTn id="70" dur="166" decel="50000">
                                          <p:stCondLst>
                                            <p:cond delay="676"/>
                                          </p:stCondLst>
                                        </p:cTn>
                                        <p:tgtEl>
                                          <p:spTgt spid="25"/>
                                        </p:tgtEl>
                                      </p:cBhvr>
                                      <p:to x="100000" y="100000"/>
                                    </p:animScale>
                                    <p:animScale>
                                      <p:cBhvr>
                                        <p:cTn id="71" dur="26">
                                          <p:stCondLst>
                                            <p:cond delay="1312"/>
                                          </p:stCondLst>
                                        </p:cTn>
                                        <p:tgtEl>
                                          <p:spTgt spid="25"/>
                                        </p:tgtEl>
                                      </p:cBhvr>
                                      <p:to x="100000" y="80000"/>
                                    </p:animScale>
                                    <p:animScale>
                                      <p:cBhvr>
                                        <p:cTn id="72" dur="166" decel="50000">
                                          <p:stCondLst>
                                            <p:cond delay="1338"/>
                                          </p:stCondLst>
                                        </p:cTn>
                                        <p:tgtEl>
                                          <p:spTgt spid="25"/>
                                        </p:tgtEl>
                                      </p:cBhvr>
                                      <p:to x="100000" y="100000"/>
                                    </p:animScale>
                                    <p:animScale>
                                      <p:cBhvr>
                                        <p:cTn id="73" dur="26">
                                          <p:stCondLst>
                                            <p:cond delay="1642"/>
                                          </p:stCondLst>
                                        </p:cTn>
                                        <p:tgtEl>
                                          <p:spTgt spid="25"/>
                                        </p:tgtEl>
                                      </p:cBhvr>
                                      <p:to x="100000" y="90000"/>
                                    </p:animScale>
                                    <p:animScale>
                                      <p:cBhvr>
                                        <p:cTn id="74" dur="166" decel="50000">
                                          <p:stCondLst>
                                            <p:cond delay="1668"/>
                                          </p:stCondLst>
                                        </p:cTn>
                                        <p:tgtEl>
                                          <p:spTgt spid="25"/>
                                        </p:tgtEl>
                                      </p:cBhvr>
                                      <p:to x="100000" y="100000"/>
                                    </p:animScale>
                                    <p:animScale>
                                      <p:cBhvr>
                                        <p:cTn id="75" dur="26">
                                          <p:stCondLst>
                                            <p:cond delay="1808"/>
                                          </p:stCondLst>
                                        </p:cTn>
                                        <p:tgtEl>
                                          <p:spTgt spid="25"/>
                                        </p:tgtEl>
                                      </p:cBhvr>
                                      <p:to x="100000" y="95000"/>
                                    </p:animScale>
                                    <p:animScale>
                                      <p:cBhvr>
                                        <p:cTn id="76" dur="166" decel="50000">
                                          <p:stCondLst>
                                            <p:cond delay="1834"/>
                                          </p:stCondLst>
                                        </p:cTn>
                                        <p:tgtEl>
                                          <p:spTgt spid="25"/>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25" grpId="0" animBg="1"/>
      <p:bldP spid="14" grpId="0" animBg="1"/>
      <p:bldP spid="18" grpId="0" animBg="1"/>
      <p:bldP spid="22"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4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6200000">
            <a:off x="199838" y="5800190"/>
            <a:ext cx="864097" cy="1255490"/>
          </a:xfrm>
          <a:prstGeom prst="rect">
            <a:avLst/>
          </a:prstGeom>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346102" y="2335561"/>
            <a:ext cx="5983188" cy="1257299"/>
          </a:xfrm>
          <a:prstGeom prst="rect">
            <a:avLst/>
          </a:prstGeom>
        </p:spPr>
      </p:pic>
      <p:sp>
        <p:nvSpPr>
          <p:cNvPr id="2" name="TextBox 1"/>
          <p:cNvSpPr txBox="1"/>
          <p:nvPr/>
        </p:nvSpPr>
        <p:spPr>
          <a:xfrm rot="16200000">
            <a:off x="-2222215" y="2595426"/>
            <a:ext cx="5486400" cy="1041969"/>
          </a:xfrm>
          <a:prstGeom prst="rect">
            <a:avLst/>
          </a:prstGeom>
          <a:noFill/>
        </p:spPr>
        <p:txBody>
          <a:bodyPr wrap="square" rtlCol="0" anchor="b" anchorCtr="0">
            <a:normAutofit/>
          </a:bodyPr>
          <a:lstStyle/>
          <a:p>
            <a:pPr algn="ctr"/>
            <a:r>
              <a:rPr lang="es-ES" sz="3200" b="1" dirty="0" smtClean="0">
                <a:solidFill>
                  <a:prstClr val="white"/>
                </a:solidFill>
              </a:rPr>
              <a:t>ESQUEMA DE LA REUNIÓN</a:t>
            </a:r>
            <a:endParaRPr lang="es-ES" sz="3200" dirty="0">
              <a:solidFill>
                <a:prstClr val="white"/>
              </a:solidFill>
            </a:endParaRPr>
          </a:p>
        </p:txBody>
      </p:sp>
      <p:sp>
        <p:nvSpPr>
          <p:cNvPr id="3" name="2 Rectángulo"/>
          <p:cNvSpPr/>
          <p:nvPr/>
        </p:nvSpPr>
        <p:spPr>
          <a:xfrm>
            <a:off x="1766044" y="454142"/>
            <a:ext cx="6838404" cy="5324535"/>
          </a:xfrm>
          <a:prstGeom prst="rect">
            <a:avLst/>
          </a:prstGeom>
          <a:solidFill>
            <a:schemeClr val="bg1">
              <a:lumMod val="95000"/>
            </a:schemeClr>
          </a:solidFill>
          <a:ln>
            <a:solidFill>
              <a:schemeClr val="accent2">
                <a:lumMod val="75000"/>
              </a:schemeClr>
            </a:solidFill>
          </a:ln>
        </p:spPr>
        <p:txBody>
          <a:bodyPr wrap="square">
            <a:spAutoFit/>
          </a:bodyPr>
          <a:lstStyle/>
          <a:p>
            <a:endParaRPr lang="es-UY" sz="2000" dirty="0" smtClean="0">
              <a:solidFill>
                <a:srgbClr val="00B050"/>
              </a:solidFill>
            </a:endParaRPr>
          </a:p>
          <a:p>
            <a:pPr algn="ctr"/>
            <a:r>
              <a:rPr lang="es-ES" sz="2000" b="1" dirty="0" smtClean="0"/>
              <a:t>miércoles </a:t>
            </a:r>
            <a:r>
              <a:rPr lang="es-ES" sz="2000" b="1" dirty="0"/>
              <a:t>24 de junio </a:t>
            </a:r>
            <a:endParaRPr lang="es-ES" sz="2000" b="1" dirty="0" smtClean="0"/>
          </a:p>
          <a:p>
            <a:endParaRPr lang="es-ES" sz="2000" b="1" dirty="0"/>
          </a:p>
          <a:p>
            <a:pPr algn="ctr"/>
            <a:r>
              <a:rPr lang="es-ES" sz="2000" b="1" dirty="0" smtClean="0"/>
              <a:t>hora 13 - Primera </a:t>
            </a:r>
            <a:r>
              <a:rPr lang="es-ES" sz="2000" b="1" dirty="0"/>
              <a:t>citación</a:t>
            </a:r>
          </a:p>
          <a:p>
            <a:pPr algn="ctr"/>
            <a:r>
              <a:rPr lang="es-ES" sz="2000" b="1" dirty="0"/>
              <a:t>hora </a:t>
            </a:r>
            <a:r>
              <a:rPr lang="es-ES" sz="2000" b="1" dirty="0" smtClean="0"/>
              <a:t>14 - </a:t>
            </a:r>
            <a:r>
              <a:rPr lang="es-ES" sz="2000" b="1" dirty="0"/>
              <a:t>S</a:t>
            </a:r>
            <a:r>
              <a:rPr lang="es-ES" sz="2000" b="1" dirty="0" smtClean="0"/>
              <a:t>egunda </a:t>
            </a:r>
            <a:r>
              <a:rPr lang="es-ES" sz="2000" b="1" dirty="0"/>
              <a:t>citación</a:t>
            </a:r>
          </a:p>
          <a:p>
            <a:pPr algn="ctr"/>
            <a:r>
              <a:rPr lang="es-ES" sz="2000" b="1" dirty="0"/>
              <a:t/>
            </a:r>
            <a:br>
              <a:rPr lang="es-ES" sz="2000" b="1" dirty="0"/>
            </a:br>
            <a:r>
              <a:rPr lang="es-ES" sz="2000" b="1" u="sng" dirty="0" smtClean="0">
                <a:solidFill>
                  <a:srgbClr val="00B050"/>
                </a:solidFill>
              </a:rPr>
              <a:t>ORDEN </a:t>
            </a:r>
            <a:r>
              <a:rPr lang="es-ES" sz="2000" b="1" u="sng" dirty="0">
                <a:solidFill>
                  <a:srgbClr val="00B050"/>
                </a:solidFill>
              </a:rPr>
              <a:t>DEL </a:t>
            </a:r>
            <a:r>
              <a:rPr lang="es-ES" sz="2000" b="1" u="sng" dirty="0" smtClean="0">
                <a:solidFill>
                  <a:srgbClr val="00B050"/>
                </a:solidFill>
              </a:rPr>
              <a:t>DÍA</a:t>
            </a:r>
          </a:p>
          <a:p>
            <a:endParaRPr lang="es-ES" sz="2000" b="1" dirty="0"/>
          </a:p>
          <a:p>
            <a:pPr marL="457200" indent="-457200">
              <a:buAutoNum type="arabicPeriod"/>
            </a:pPr>
            <a:r>
              <a:rPr lang="es-ES" sz="2000" b="1" dirty="0" smtClean="0"/>
              <a:t>Designación </a:t>
            </a:r>
            <a:r>
              <a:rPr lang="es-ES" sz="2000" b="1" dirty="0"/>
              <a:t>de un miembro de la Asamblea para actuar como secretario</a:t>
            </a:r>
            <a:r>
              <a:rPr lang="es-ES" sz="2000" b="1" dirty="0" smtClean="0"/>
              <a:t>.</a:t>
            </a:r>
          </a:p>
          <a:p>
            <a:pPr marL="457200" indent="-457200">
              <a:buAutoNum type="arabicPeriod"/>
            </a:pPr>
            <a:r>
              <a:rPr lang="es-UY" sz="2000" b="1" dirty="0" smtClean="0"/>
              <a:t>Introducción</a:t>
            </a:r>
            <a:r>
              <a:rPr lang="es-UY" sz="2000" b="1" dirty="0"/>
              <a:t>. Apertura de la </a:t>
            </a:r>
            <a:r>
              <a:rPr lang="es-UY" sz="2000" b="1" dirty="0" smtClean="0"/>
              <a:t>reunión</a:t>
            </a:r>
            <a:endParaRPr lang="es-ES" sz="2000" b="1" dirty="0"/>
          </a:p>
          <a:p>
            <a:pPr marL="457200" indent="-457200">
              <a:buAutoNum type="arabicPeriod"/>
            </a:pPr>
            <a:r>
              <a:rPr lang="es-ES" sz="2000" b="1" dirty="0" smtClean="0"/>
              <a:t>Situación </a:t>
            </a:r>
            <a:r>
              <a:rPr lang="es-ES" sz="2000" b="1" dirty="0"/>
              <a:t>actual de los </a:t>
            </a:r>
            <a:r>
              <a:rPr lang="es-ES" sz="2000" b="1" dirty="0" smtClean="0"/>
              <a:t>mercados.</a:t>
            </a:r>
            <a:endParaRPr lang="es-ES" sz="2000" b="1" dirty="0"/>
          </a:p>
          <a:p>
            <a:pPr marL="457200" indent="-457200">
              <a:buAutoNum type="arabicPeriod"/>
            </a:pPr>
            <a:r>
              <a:rPr lang="es-ES" sz="2000" b="1" dirty="0" smtClean="0"/>
              <a:t>Precio </a:t>
            </a:r>
            <a:r>
              <a:rPr lang="es-ES" sz="2000" b="1" dirty="0"/>
              <a:t>provisorio zafra </a:t>
            </a:r>
            <a:r>
              <a:rPr lang="es-ES" sz="2000" b="1" dirty="0" smtClean="0"/>
              <a:t>2014/2015.</a:t>
            </a:r>
          </a:p>
          <a:p>
            <a:pPr marL="457200" indent="-457200">
              <a:buAutoNum type="arabicPeriod"/>
            </a:pPr>
            <a:r>
              <a:rPr lang="es-ES" sz="2000" b="1" dirty="0" smtClean="0"/>
              <a:t>Agenda </a:t>
            </a:r>
            <a:r>
              <a:rPr lang="es-ES" sz="2000" b="1" dirty="0"/>
              <a:t>de Trabajo ante autoridades </a:t>
            </a:r>
            <a:r>
              <a:rPr lang="es-ES" sz="2000" b="1" dirty="0" smtClean="0"/>
              <a:t>nacionales.</a:t>
            </a:r>
          </a:p>
          <a:p>
            <a:pPr marL="457200" indent="-457200">
              <a:buAutoNum type="arabicPeriod"/>
            </a:pPr>
            <a:r>
              <a:rPr lang="es-ES" sz="2000" b="1" dirty="0" smtClean="0"/>
              <a:t>Varios</a:t>
            </a:r>
            <a:endParaRPr lang="es-ES" sz="2000" b="1" dirty="0"/>
          </a:p>
          <a:p>
            <a:endParaRPr lang="es-UY" sz="2000" dirty="0"/>
          </a:p>
          <a:p>
            <a:endParaRPr lang="es-UY" sz="2000" dirty="0"/>
          </a:p>
        </p:txBody>
      </p:sp>
      <p:sp>
        <p:nvSpPr>
          <p:cNvPr id="7" name="Title 7"/>
          <p:cNvSpPr txBox="1">
            <a:spLocks/>
          </p:cNvSpPr>
          <p:nvPr/>
        </p:nvSpPr>
        <p:spPr>
          <a:xfrm>
            <a:off x="1475656" y="373210"/>
            <a:ext cx="7128792" cy="1028343"/>
          </a:xfrm>
          <a:prstGeom prst="rect">
            <a:avLst/>
          </a:prstGeom>
        </p:spPr>
        <p:txBody>
          <a:bodyPr>
            <a:noAutofit/>
          </a:bodyPr>
          <a:lstStyle>
            <a:lvl1pPr algn="ctr" defTabSz="914400" rtl="0" eaLnBrk="1" latinLnBrk="0" hangingPunct="1">
              <a:spcBef>
                <a:spcPct val="0"/>
              </a:spcBef>
              <a:buNone/>
              <a:defRPr kumimoji="0" lang="es-ES" sz="4400" kern="1200">
                <a:solidFill>
                  <a:schemeClr val="tx1"/>
                </a:solidFill>
                <a:latin typeface="+mj-lt"/>
                <a:ea typeface="+mj-ea"/>
                <a:cs typeface="+mj-cs"/>
              </a:defRPr>
            </a:lvl1pPr>
          </a:lstStyle>
          <a:p>
            <a:pPr>
              <a:spcBef>
                <a:spcPts val="0"/>
              </a:spcBef>
            </a:pPr>
            <a:endParaRPr lang="es-UY" sz="2800" dirty="0"/>
          </a:p>
        </p:txBody>
      </p:sp>
    </p:spTree>
    <p:extLst>
      <p:ext uri="{BB962C8B-B14F-4D97-AF65-F5344CB8AC3E}">
        <p14:creationId xmlns:p14="http://schemas.microsoft.com/office/powerpoint/2010/main" val="311679906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Y" dirty="0"/>
              <a:t>Prioridades 2015 propuesta a ser discutida con los productores.</a:t>
            </a:r>
            <a:endParaRPr lang="es-ES" dirty="0"/>
          </a:p>
        </p:txBody>
      </p:sp>
      <p:sp>
        <p:nvSpPr>
          <p:cNvPr id="3" name="2 Marcador de contenido"/>
          <p:cNvSpPr>
            <a:spLocks noGrp="1"/>
          </p:cNvSpPr>
          <p:nvPr>
            <p:ph sz="half" idx="1"/>
          </p:nvPr>
        </p:nvSpPr>
        <p:spPr>
          <a:xfrm>
            <a:off x="457200" y="1196752"/>
            <a:ext cx="4038600" cy="4451105"/>
          </a:xfrm>
        </p:spPr>
        <p:style>
          <a:lnRef idx="0">
            <a:schemeClr val="accent3"/>
          </a:lnRef>
          <a:fillRef idx="3">
            <a:schemeClr val="accent3"/>
          </a:fillRef>
          <a:effectRef idx="3">
            <a:schemeClr val="accent3"/>
          </a:effectRef>
          <a:fontRef idx="minor">
            <a:schemeClr val="lt1"/>
          </a:fontRef>
        </p:style>
        <p:txBody>
          <a:bodyPr>
            <a:normAutofit fontScale="92500" lnSpcReduction="10000"/>
          </a:bodyPr>
          <a:lstStyle/>
          <a:p>
            <a:pPr marL="0" indent="0">
              <a:buNone/>
            </a:pPr>
            <a:endParaRPr lang="es-ES" u="sng" dirty="0" smtClean="0">
              <a:solidFill>
                <a:schemeClr val="bg1"/>
              </a:solidFill>
            </a:endParaRPr>
          </a:p>
          <a:p>
            <a:pPr marL="0" indent="0">
              <a:buNone/>
            </a:pPr>
            <a:r>
              <a:rPr lang="es-ES" u="sng" dirty="0" smtClean="0">
                <a:solidFill>
                  <a:schemeClr val="bg1"/>
                </a:solidFill>
              </a:rPr>
              <a:t>Situación general de sector.</a:t>
            </a:r>
          </a:p>
          <a:p>
            <a:endParaRPr lang="es-ES" dirty="0">
              <a:solidFill>
                <a:schemeClr val="bg1"/>
              </a:solidFill>
            </a:endParaRPr>
          </a:p>
          <a:p>
            <a:r>
              <a:rPr lang="es-ES" dirty="0" smtClean="0">
                <a:solidFill>
                  <a:schemeClr val="bg1"/>
                </a:solidFill>
              </a:rPr>
              <a:t>Costos.</a:t>
            </a:r>
          </a:p>
          <a:p>
            <a:r>
              <a:rPr lang="es-ES" dirty="0" smtClean="0">
                <a:solidFill>
                  <a:schemeClr val="bg1"/>
                </a:solidFill>
              </a:rPr>
              <a:t>Mercados: (i) precios y (ii) acceso</a:t>
            </a:r>
          </a:p>
          <a:p>
            <a:r>
              <a:rPr lang="es-ES" dirty="0" smtClean="0">
                <a:solidFill>
                  <a:schemeClr val="bg1"/>
                </a:solidFill>
              </a:rPr>
              <a:t>Infraestructura</a:t>
            </a:r>
          </a:p>
          <a:p>
            <a:r>
              <a:rPr lang="es-ES" dirty="0" smtClean="0">
                <a:solidFill>
                  <a:schemeClr val="bg1"/>
                </a:solidFill>
              </a:rPr>
              <a:t>Agregación de valor al producto.</a:t>
            </a:r>
            <a:endParaRPr lang="es-ES" dirty="0">
              <a:solidFill>
                <a:schemeClr val="bg1"/>
              </a:solidFill>
            </a:endParaRPr>
          </a:p>
        </p:txBody>
      </p:sp>
      <p:sp>
        <p:nvSpPr>
          <p:cNvPr id="4" name="3 Marcador de contenido"/>
          <p:cNvSpPr>
            <a:spLocks noGrp="1"/>
          </p:cNvSpPr>
          <p:nvPr>
            <p:ph sz="half" idx="2"/>
          </p:nvPr>
        </p:nvSpPr>
        <p:spPr>
          <a:xfrm>
            <a:off x="4648200" y="1196752"/>
            <a:ext cx="4038600" cy="4451102"/>
          </a:xfr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path path="circle">
              <a:fillToRect l="50000" t="50000" r="50000" b="50000"/>
            </a:path>
            <a:tileRect/>
          </a:gradFill>
        </p:spPr>
        <p:txBody>
          <a:bodyPr>
            <a:normAutofit fontScale="92500" lnSpcReduction="10000"/>
          </a:bodyPr>
          <a:lstStyle/>
          <a:p>
            <a:pPr marL="0" indent="0">
              <a:buNone/>
            </a:pPr>
            <a:endParaRPr lang="es-ES" u="sng" dirty="0" smtClean="0"/>
          </a:p>
          <a:p>
            <a:pPr marL="0" indent="0">
              <a:buNone/>
            </a:pPr>
            <a:r>
              <a:rPr lang="es-ES" u="sng" dirty="0" smtClean="0"/>
              <a:t>Agenda de trabajo con el Gobierno.</a:t>
            </a:r>
          </a:p>
          <a:p>
            <a:endParaRPr lang="es-ES" dirty="0"/>
          </a:p>
          <a:p>
            <a:r>
              <a:rPr lang="es-ES" dirty="0" smtClean="0"/>
              <a:t>Reuniones con autoridades.</a:t>
            </a:r>
          </a:p>
          <a:p>
            <a:endParaRPr lang="es-ES" dirty="0"/>
          </a:p>
          <a:p>
            <a:r>
              <a:rPr lang="es-ES" dirty="0" smtClean="0"/>
              <a:t>Seminario </a:t>
            </a:r>
            <a:r>
              <a:rPr lang="es-ES" dirty="0"/>
              <a:t>“El sector arrocero Uruguayo. Desafíos para la competitividad</a:t>
            </a:r>
            <a:r>
              <a:rPr lang="es-ES" dirty="0" smtClean="0"/>
              <a:t>”</a:t>
            </a:r>
          </a:p>
          <a:p>
            <a:pPr marL="0" indent="0">
              <a:buNone/>
            </a:pPr>
            <a:endParaRPr lang="es-ES" dirty="0"/>
          </a:p>
        </p:txBody>
      </p:sp>
    </p:spTree>
    <p:extLst>
      <p:ext uri="{BB962C8B-B14F-4D97-AF65-F5344CB8AC3E}">
        <p14:creationId xmlns:p14="http://schemas.microsoft.com/office/powerpoint/2010/main" val="3301689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style>
          <a:lnRef idx="1">
            <a:schemeClr val="accent3"/>
          </a:lnRef>
          <a:fillRef idx="2">
            <a:schemeClr val="accent3"/>
          </a:fillRef>
          <a:effectRef idx="1">
            <a:schemeClr val="accent3"/>
          </a:effectRef>
          <a:fontRef idx="minor">
            <a:schemeClr val="dk1"/>
          </a:fontRef>
        </p:style>
        <p:txBody>
          <a:bodyPr/>
          <a:lstStyle/>
          <a:p>
            <a:r>
              <a:rPr lang="es-ES" dirty="0" smtClean="0"/>
              <a:t>Reuniones</a:t>
            </a:r>
            <a:endParaRPr lang="es-ES" dirty="0"/>
          </a:p>
        </p:txBody>
      </p:sp>
      <p:sp>
        <p:nvSpPr>
          <p:cNvPr id="3" name="2 Marcador de contenido"/>
          <p:cNvSpPr>
            <a:spLocks noGrp="1"/>
          </p:cNvSpPr>
          <p:nvPr>
            <p:ph idx="1"/>
          </p:nvPr>
        </p:nvSpPr>
        <p:spPr/>
        <p:txBody>
          <a:bodyPr>
            <a:normAutofit fontScale="92500"/>
          </a:bodyPr>
          <a:lstStyle/>
          <a:p>
            <a:r>
              <a:rPr lang="es-ES" dirty="0" smtClean="0"/>
              <a:t>Gerencia Agropecuaria del BROU, Carlos </a:t>
            </a:r>
            <a:r>
              <a:rPr lang="es-ES" dirty="0" err="1" smtClean="0"/>
              <a:t>Mairano</a:t>
            </a:r>
            <a:endParaRPr lang="es-ES" dirty="0" smtClean="0"/>
          </a:p>
          <a:p>
            <a:r>
              <a:rPr lang="es-ES" dirty="0" smtClean="0"/>
              <a:t>Subdirector de OPP, Cr. Martín </a:t>
            </a:r>
            <a:r>
              <a:rPr lang="es-ES" dirty="0" err="1" smtClean="0"/>
              <a:t>Dibarboure</a:t>
            </a:r>
            <a:endParaRPr lang="es-ES" dirty="0" smtClean="0"/>
          </a:p>
          <a:p>
            <a:r>
              <a:rPr lang="es-ES" dirty="0" smtClean="0"/>
              <a:t>Canciller de la República, Rodolfo </a:t>
            </a:r>
            <a:r>
              <a:rPr lang="es-ES" dirty="0" err="1" smtClean="0"/>
              <a:t>Nin</a:t>
            </a:r>
            <a:r>
              <a:rPr lang="es-ES" dirty="0" smtClean="0"/>
              <a:t> Novoa</a:t>
            </a:r>
          </a:p>
          <a:p>
            <a:r>
              <a:rPr lang="es-ES" dirty="0" smtClean="0"/>
              <a:t>Presidente de la República, Dr. Tabaré Vázquez</a:t>
            </a:r>
          </a:p>
          <a:p>
            <a:r>
              <a:rPr lang="es-ES" dirty="0" smtClean="0"/>
              <a:t>Ministro de Economía y Finanzas, Cr. Danilo </a:t>
            </a:r>
            <a:r>
              <a:rPr lang="es-ES" dirty="0" err="1" smtClean="0"/>
              <a:t>Astori</a:t>
            </a:r>
            <a:endParaRPr lang="es-ES" dirty="0" smtClean="0"/>
          </a:p>
          <a:p>
            <a:pPr marL="0" indent="0">
              <a:buNone/>
            </a:pPr>
            <a:endParaRPr lang="es-ES" dirty="0"/>
          </a:p>
          <a:p>
            <a:pPr marL="0" indent="0">
              <a:buNone/>
            </a:pPr>
            <a:r>
              <a:rPr lang="es-ES" sz="2600" b="1" u="sng" dirty="0" smtClean="0"/>
              <a:t>Pendiente:</a:t>
            </a:r>
          </a:p>
          <a:p>
            <a:pPr marL="0" indent="0">
              <a:buNone/>
            </a:pPr>
            <a:r>
              <a:rPr lang="es-ES" sz="2600" dirty="0" smtClean="0"/>
              <a:t>Ministro de Trabajo y Seguridad Social, </a:t>
            </a:r>
            <a:r>
              <a:rPr lang="es-ES" sz="2600" dirty="0" err="1" smtClean="0"/>
              <a:t>Mtro</a:t>
            </a:r>
            <a:r>
              <a:rPr lang="es-ES" sz="2600" dirty="0" smtClean="0"/>
              <a:t> Ernesto </a:t>
            </a:r>
            <a:r>
              <a:rPr lang="es-ES" sz="2600" dirty="0" err="1" smtClean="0"/>
              <a:t>Munro</a:t>
            </a:r>
            <a:endParaRPr lang="es-ES" sz="2600" dirty="0" smtClean="0"/>
          </a:p>
          <a:p>
            <a:endParaRPr lang="es-ES" dirty="0"/>
          </a:p>
        </p:txBody>
      </p:sp>
    </p:spTree>
    <p:extLst>
      <p:ext uri="{BB962C8B-B14F-4D97-AF65-F5344CB8AC3E}">
        <p14:creationId xmlns:p14="http://schemas.microsoft.com/office/powerpoint/2010/main" val="3754625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Seminario “El sector arrocero Uruguayo. Desafíos para la competitividad</a:t>
            </a:r>
            <a:r>
              <a:rPr lang="es-ES" dirty="0" smtClean="0"/>
              <a:t>”   </a:t>
            </a:r>
            <a:r>
              <a:rPr lang="es-ES" sz="2000" dirty="0" smtClean="0"/>
              <a:t>martes 16 de junio de 2015</a:t>
            </a:r>
            <a:endParaRPr lang="es-ES" sz="2000" dirty="0"/>
          </a:p>
        </p:txBody>
      </p:sp>
      <p:sp>
        <p:nvSpPr>
          <p:cNvPr id="3" name="2 Marcador de contenido"/>
          <p:cNvSpPr>
            <a:spLocks noGrp="1"/>
          </p:cNvSpPr>
          <p:nvPr>
            <p:ph sz="half" idx="1"/>
          </p:nvPr>
        </p:nvSpPr>
        <p:spPr>
          <a:xfrm>
            <a:off x="24036" y="1484784"/>
            <a:ext cx="4536504" cy="4464496"/>
          </a:xfrm>
        </p:spPr>
        <p:style>
          <a:lnRef idx="2">
            <a:schemeClr val="dk1"/>
          </a:lnRef>
          <a:fillRef idx="1">
            <a:schemeClr val="lt1"/>
          </a:fillRef>
          <a:effectRef idx="0">
            <a:schemeClr val="dk1"/>
          </a:effectRef>
          <a:fontRef idx="minor">
            <a:schemeClr val="dk1"/>
          </a:fontRef>
        </p:style>
        <p:txBody>
          <a:bodyPr>
            <a:normAutofit fontScale="32500" lnSpcReduction="20000"/>
          </a:bodyPr>
          <a:lstStyle/>
          <a:p>
            <a:pPr marL="0" indent="0">
              <a:buNone/>
            </a:pPr>
            <a:r>
              <a:rPr lang="es-ES" dirty="0"/>
              <a:t> </a:t>
            </a:r>
            <a:endParaRPr lang="es-ES" sz="4300" dirty="0"/>
          </a:p>
          <a:p>
            <a:pPr marL="0" indent="0">
              <a:buNone/>
            </a:pPr>
            <a:r>
              <a:rPr lang="es-ES" sz="4300" b="1" dirty="0"/>
              <a:t> </a:t>
            </a:r>
            <a:endParaRPr lang="es-ES" sz="5600" dirty="0"/>
          </a:p>
          <a:p>
            <a:pPr marL="0" indent="0">
              <a:buNone/>
            </a:pPr>
            <a:r>
              <a:rPr lang="es-ES" sz="5600" dirty="0"/>
              <a:t> </a:t>
            </a:r>
            <a:r>
              <a:rPr lang="es-ES" sz="7200" b="1" i="1" u="sng" dirty="0" smtClean="0">
                <a:solidFill>
                  <a:schemeClr val="accent2">
                    <a:lumMod val="75000"/>
                  </a:schemeClr>
                </a:solidFill>
              </a:rPr>
              <a:t>La </a:t>
            </a:r>
            <a:r>
              <a:rPr lang="es-ES" sz="7200" b="1" i="1" u="sng" dirty="0">
                <a:solidFill>
                  <a:schemeClr val="accent2">
                    <a:lumMod val="75000"/>
                  </a:schemeClr>
                </a:solidFill>
              </a:rPr>
              <a:t>coyuntura económica nacional e internacional: dificultades y desafíos para la producción de arroz.</a:t>
            </a:r>
          </a:p>
          <a:p>
            <a:pPr marL="0" indent="0">
              <a:buNone/>
            </a:pPr>
            <a:r>
              <a:rPr lang="es-ES" sz="7200" b="1" dirty="0"/>
              <a:t> </a:t>
            </a:r>
          </a:p>
          <a:p>
            <a:pPr marL="0" indent="0">
              <a:buNone/>
            </a:pPr>
            <a:r>
              <a:rPr lang="es-ES" sz="7200" b="1" i="1" u="sng" dirty="0" smtClean="0">
                <a:solidFill>
                  <a:schemeClr val="accent2">
                    <a:lumMod val="75000"/>
                  </a:schemeClr>
                </a:solidFill>
              </a:rPr>
              <a:t>Producir </a:t>
            </a:r>
            <a:r>
              <a:rPr lang="es-ES" sz="7200" b="1" i="1" u="sng" dirty="0">
                <a:solidFill>
                  <a:schemeClr val="accent2">
                    <a:lumMod val="75000"/>
                  </a:schemeClr>
                </a:solidFill>
              </a:rPr>
              <a:t>y exportar arroz en Uruguay: fortalezas y obstáculos</a:t>
            </a:r>
            <a:r>
              <a:rPr lang="es-ES" sz="7200" b="1" dirty="0" smtClean="0"/>
              <a:t>. </a:t>
            </a:r>
          </a:p>
          <a:p>
            <a:pPr marL="0" indent="0">
              <a:buNone/>
            </a:pPr>
            <a:endParaRPr lang="es-ES" sz="7200" b="1" dirty="0"/>
          </a:p>
          <a:p>
            <a:pPr marL="0" indent="0">
              <a:buNone/>
            </a:pPr>
            <a:r>
              <a:rPr lang="es-ES" sz="7200" b="1" i="1" u="sng" dirty="0">
                <a:solidFill>
                  <a:schemeClr val="accent2">
                    <a:lumMod val="75000"/>
                  </a:schemeClr>
                </a:solidFill>
              </a:rPr>
              <a:t>Impactos económicos, sociales y ambientales de la producción de arroz en Uruguay</a:t>
            </a:r>
            <a:r>
              <a:rPr lang="es-ES" sz="5400" b="1" dirty="0"/>
              <a:t>.</a:t>
            </a:r>
          </a:p>
          <a:p>
            <a:pPr marL="0" indent="0">
              <a:buNone/>
            </a:pPr>
            <a:endParaRPr lang="es-ES" sz="5600" b="1" dirty="0"/>
          </a:p>
          <a:p>
            <a:endParaRPr lang="es-ES" b="1" dirty="0" smtClean="0"/>
          </a:p>
          <a:p>
            <a:endParaRPr lang="es-ES" b="1" dirty="0"/>
          </a:p>
        </p:txBody>
      </p:sp>
      <p:sp>
        <p:nvSpPr>
          <p:cNvPr id="4" name="3 Marcador de contenido"/>
          <p:cNvSpPr>
            <a:spLocks noGrp="1"/>
          </p:cNvSpPr>
          <p:nvPr>
            <p:ph sz="half" idx="2"/>
          </p:nvPr>
        </p:nvSpPr>
        <p:spPr>
          <a:xfrm>
            <a:off x="4716016" y="1916832"/>
            <a:ext cx="4176464" cy="3024336"/>
          </a:xfrm>
        </p:spPr>
        <p:style>
          <a:lnRef idx="1">
            <a:schemeClr val="accent6"/>
          </a:lnRef>
          <a:fillRef idx="2">
            <a:schemeClr val="accent6"/>
          </a:fillRef>
          <a:effectRef idx="1">
            <a:schemeClr val="accent6"/>
          </a:effectRef>
          <a:fontRef idx="minor">
            <a:schemeClr val="dk1"/>
          </a:fontRef>
        </p:style>
        <p:txBody>
          <a:bodyPr>
            <a:normAutofit fontScale="32500" lnSpcReduction="20000"/>
          </a:bodyPr>
          <a:lstStyle/>
          <a:p>
            <a:pPr marL="0" indent="0">
              <a:buNone/>
            </a:pPr>
            <a:r>
              <a:rPr lang="es-ES" sz="5600" b="1" dirty="0" smtClean="0"/>
              <a:t>Participaron más de 170 personas, con muy buena asistencia del gobierno e instituciones públicas y privadas en general.</a:t>
            </a:r>
          </a:p>
          <a:p>
            <a:pPr marL="0" indent="0">
              <a:buNone/>
            </a:pPr>
            <a:endParaRPr lang="es-ES" sz="5600" b="1" dirty="0"/>
          </a:p>
          <a:p>
            <a:pPr marL="0" indent="0">
              <a:buNone/>
            </a:pPr>
            <a:r>
              <a:rPr lang="es-ES" sz="5600" b="1" dirty="0" smtClean="0"/>
              <a:t>Coincidencia en el diagnóstico y en la necesidad de búsqueda de soluciones.</a:t>
            </a:r>
          </a:p>
          <a:p>
            <a:pPr marL="0" indent="0">
              <a:buNone/>
            </a:pPr>
            <a:endParaRPr lang="es-ES" sz="5600" b="1" dirty="0"/>
          </a:p>
          <a:p>
            <a:pPr marL="0" indent="0">
              <a:buNone/>
            </a:pPr>
            <a:r>
              <a:rPr lang="es-ES" sz="5600" b="1" dirty="0" smtClean="0"/>
              <a:t>Repercusión en los medios de comunicación.</a:t>
            </a:r>
            <a:endParaRPr lang="es-ES" sz="5600" dirty="0"/>
          </a:p>
          <a:p>
            <a:pPr marL="0" indent="0">
              <a:buNone/>
            </a:pPr>
            <a:endParaRPr lang="es-ES" dirty="0"/>
          </a:p>
        </p:txBody>
      </p:sp>
      <p:sp>
        <p:nvSpPr>
          <p:cNvPr id="5" name="4 CuadroTexto"/>
          <p:cNvSpPr txBox="1"/>
          <p:nvPr/>
        </p:nvSpPr>
        <p:spPr>
          <a:xfrm>
            <a:off x="1043608" y="869256"/>
            <a:ext cx="6768752" cy="338554"/>
          </a:xfrm>
          <a:prstGeom prst="rect">
            <a:avLst/>
          </a:prstGeom>
          <a:noFill/>
        </p:spPr>
        <p:txBody>
          <a:bodyPr wrap="square" rtlCol="0">
            <a:spAutoFit/>
          </a:bodyPr>
          <a:lstStyle/>
          <a:p>
            <a:pPr algn="ctr"/>
            <a:r>
              <a:rPr lang="es-ES" sz="1600" dirty="0" smtClean="0"/>
              <a:t>Sala </a:t>
            </a:r>
            <a:r>
              <a:rPr lang="es-ES" sz="1600" dirty="0"/>
              <a:t>de Conferencias Cámara Mercantil de Productos del País </a:t>
            </a:r>
            <a:endParaRPr lang="es-ES" sz="1600" dirty="0" smtClean="0"/>
          </a:p>
        </p:txBody>
      </p:sp>
    </p:spTree>
    <p:extLst>
      <p:ext uri="{BB962C8B-B14F-4D97-AF65-F5344CB8AC3E}">
        <p14:creationId xmlns:p14="http://schemas.microsoft.com/office/powerpoint/2010/main" val="1425474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style>
          <a:lnRef idx="1">
            <a:schemeClr val="dk1"/>
          </a:lnRef>
          <a:fillRef idx="2">
            <a:schemeClr val="dk1"/>
          </a:fillRef>
          <a:effectRef idx="1">
            <a:schemeClr val="dk1"/>
          </a:effectRef>
          <a:fontRef idx="minor">
            <a:schemeClr val="dk1"/>
          </a:fontRef>
        </p:style>
        <p:txBody>
          <a:bodyPr>
            <a:normAutofit fontScale="90000"/>
          </a:bodyPr>
          <a:lstStyle/>
          <a:p>
            <a:r>
              <a:rPr lang="es-ES" dirty="0" smtClean="0"/>
              <a:t>Conclusiones de las reuniones</a:t>
            </a:r>
            <a:endParaRPr lang="es-ES" dirty="0"/>
          </a:p>
        </p:txBody>
      </p:sp>
      <p:sp>
        <p:nvSpPr>
          <p:cNvPr id="3" name="2 Marcador de contenido"/>
          <p:cNvSpPr>
            <a:spLocks noGrp="1"/>
          </p:cNvSpPr>
          <p:nvPr>
            <p:ph idx="1"/>
          </p:nvPr>
        </p:nvSpPr>
        <p:spPr>
          <a:xfrm>
            <a:off x="320192" y="1052736"/>
            <a:ext cx="8363272" cy="1396752"/>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es-ES" dirty="0" smtClean="0"/>
              <a:t>En todos los casos hay un reconocimiento a la situación del sector y a los aportes que el mismo realiza en términos de exportaciones, innovación, empleo y compromiso en general con el país.</a:t>
            </a:r>
          </a:p>
          <a:p>
            <a:pPr marL="0" indent="0">
              <a:buNone/>
            </a:pPr>
            <a:endParaRPr lang="es-ES" dirty="0"/>
          </a:p>
        </p:txBody>
      </p:sp>
      <p:sp>
        <p:nvSpPr>
          <p:cNvPr id="4" name="2 Marcador de contenido"/>
          <p:cNvSpPr txBox="1">
            <a:spLocks/>
          </p:cNvSpPr>
          <p:nvPr/>
        </p:nvSpPr>
        <p:spPr>
          <a:xfrm>
            <a:off x="320192" y="2549984"/>
            <a:ext cx="8363272" cy="51897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r>
              <a:rPr lang="es-ES" sz="2500" dirty="0"/>
              <a:t>El Gobierno manifiesta un compromiso de apoyar al sector. </a:t>
            </a:r>
          </a:p>
          <a:p>
            <a:pPr marL="0" indent="0">
              <a:buFont typeface="Arial" pitchFamily="34" charset="0"/>
              <a:buNone/>
            </a:pPr>
            <a:endParaRPr lang="es-ES" dirty="0"/>
          </a:p>
        </p:txBody>
      </p:sp>
      <p:sp>
        <p:nvSpPr>
          <p:cNvPr id="5" name="2 Marcador de contenido"/>
          <p:cNvSpPr txBox="1">
            <a:spLocks/>
          </p:cNvSpPr>
          <p:nvPr/>
        </p:nvSpPr>
        <p:spPr>
          <a:xfrm>
            <a:off x="307368" y="3212976"/>
            <a:ext cx="8363272" cy="283001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0" lang="es-ES"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dk1"/>
                </a:solidFill>
                <a:latin typeface="+mn-lt"/>
                <a:ea typeface="+mn-ea"/>
                <a:cs typeface="+mn-cs"/>
              </a:defRPr>
            </a:lvl9pPr>
          </a:lstStyle>
          <a:p>
            <a:r>
              <a:rPr lang="es-ES" dirty="0" smtClean="0"/>
              <a:t>Algunas propuestas concretas:</a:t>
            </a:r>
          </a:p>
          <a:p>
            <a:r>
              <a:rPr lang="es-ES" sz="2200" dirty="0" smtClean="0"/>
              <a:t>Se comprometen a alguna señal antes del 30.6</a:t>
            </a:r>
          </a:p>
          <a:p>
            <a:r>
              <a:rPr lang="es-ES" sz="2200" dirty="0" smtClean="0"/>
              <a:t>Apoyo en ampliación de mercados</a:t>
            </a:r>
          </a:p>
          <a:p>
            <a:r>
              <a:rPr lang="es-ES" sz="2200" dirty="0" smtClean="0"/>
              <a:t>Se está evaluando cambio de criterios en Consejo de Salarios y se convoca a Diálogo Social en el segundo semestre</a:t>
            </a:r>
          </a:p>
          <a:p>
            <a:r>
              <a:rPr lang="es-ES" sz="2200" dirty="0" smtClean="0"/>
              <a:t>Convocatoria a la Comisión Sectorial del Arroz</a:t>
            </a:r>
          </a:p>
          <a:p>
            <a:r>
              <a:rPr lang="es-ES" sz="2200" dirty="0" smtClean="0"/>
              <a:t>Sistema Nacional de Competitividad</a:t>
            </a:r>
          </a:p>
          <a:p>
            <a:endParaRPr lang="es-ES" dirty="0" smtClean="0"/>
          </a:p>
          <a:p>
            <a:endParaRPr lang="es-ES" dirty="0" smtClean="0"/>
          </a:p>
          <a:p>
            <a:pPr marL="0" indent="0">
              <a:buFont typeface="Arial" pitchFamily="34" charset="0"/>
              <a:buNone/>
            </a:pPr>
            <a:endParaRPr lang="es-ES" dirty="0"/>
          </a:p>
        </p:txBody>
      </p:sp>
    </p:spTree>
    <p:extLst>
      <p:ext uri="{BB962C8B-B14F-4D97-AF65-F5344CB8AC3E}">
        <p14:creationId xmlns:p14="http://schemas.microsoft.com/office/powerpoint/2010/main" val="209807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style>
          <a:lnRef idx="1">
            <a:schemeClr val="accent3"/>
          </a:lnRef>
          <a:fillRef idx="2">
            <a:schemeClr val="accent3"/>
          </a:fillRef>
          <a:effectRef idx="1">
            <a:schemeClr val="accent3"/>
          </a:effectRef>
          <a:fontRef idx="minor">
            <a:schemeClr val="dk1"/>
          </a:fontRef>
        </p:style>
        <p:txBody>
          <a:bodyPr>
            <a:normAutofit/>
          </a:bodyPr>
          <a:lstStyle/>
          <a:p>
            <a:r>
              <a:rPr lang="es-ES" sz="3200" dirty="0"/>
              <a:t>Gestiones de Gobierno en término de mercados</a:t>
            </a:r>
          </a:p>
        </p:txBody>
      </p:sp>
      <p:sp>
        <p:nvSpPr>
          <p:cNvPr id="3" name="2 Marcador de contenido"/>
          <p:cNvSpPr>
            <a:spLocks noGrp="1"/>
          </p:cNvSpPr>
          <p:nvPr>
            <p:ph idx="1"/>
          </p:nvPr>
        </p:nvSpPr>
        <p:spPr/>
        <p:txBody>
          <a:bodyPr/>
          <a:lstStyle/>
          <a:p>
            <a:r>
              <a:rPr lang="es-ES" dirty="0" smtClean="0"/>
              <a:t>Negociación con Perú</a:t>
            </a:r>
          </a:p>
          <a:p>
            <a:r>
              <a:rPr lang="es-ES" dirty="0" smtClean="0"/>
              <a:t>Tratado Unión Europea – MERCOSUR</a:t>
            </a:r>
          </a:p>
          <a:p>
            <a:r>
              <a:rPr lang="es-ES" dirty="0" smtClean="0"/>
              <a:t>Negociación Costa Rica</a:t>
            </a:r>
          </a:p>
          <a:p>
            <a:r>
              <a:rPr lang="es-ES" dirty="0" smtClean="0"/>
              <a:t>Intercambio alimentos-petróleo con Venezuela</a:t>
            </a:r>
          </a:p>
          <a:p>
            <a:r>
              <a:rPr lang="es-ES" dirty="0" smtClean="0"/>
              <a:t>Misiones comerciales: Alemania, India, Japón</a:t>
            </a:r>
            <a:endParaRPr lang="es-ES" dirty="0"/>
          </a:p>
        </p:txBody>
      </p:sp>
    </p:spTree>
    <p:extLst>
      <p:ext uri="{BB962C8B-B14F-4D97-AF65-F5344CB8AC3E}">
        <p14:creationId xmlns:p14="http://schemas.microsoft.com/office/powerpoint/2010/main" val="2921061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3880" y="404664"/>
            <a:ext cx="8686800" cy="1095600"/>
          </a:xfrm>
        </p:spPr>
        <p:txBody>
          <a:bodyPr>
            <a:noAutofit/>
          </a:bodyPr>
          <a:lstStyle/>
          <a:p>
            <a:r>
              <a:rPr lang="es-ES" sz="3600" dirty="0" smtClean="0"/>
              <a:t>Evolución de precios internacionales de referencia USD/ton</a:t>
            </a:r>
            <a:endParaRPr lang="es-ES" sz="3600" dirty="0"/>
          </a:p>
        </p:txBody>
      </p:sp>
      <p:graphicFrame>
        <p:nvGraphicFramePr>
          <p:cNvPr id="5" name="6 Gráfico"/>
          <p:cNvGraphicFramePr>
            <a:graphicFrameLocks/>
          </p:cNvGraphicFramePr>
          <p:nvPr>
            <p:extLst>
              <p:ext uri="{D42A27DB-BD31-4B8C-83A1-F6EECF244321}">
                <p14:modId xmlns:p14="http://schemas.microsoft.com/office/powerpoint/2010/main" val="1695491467"/>
              </p:ext>
            </p:extLst>
          </p:nvPr>
        </p:nvGraphicFramePr>
        <p:xfrm>
          <a:off x="683568" y="1988840"/>
          <a:ext cx="7128792"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893687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1_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703</Words>
  <Application>Microsoft Office PowerPoint</Application>
  <PresentationFormat>Presentación en pantalla (4:3)</PresentationFormat>
  <Paragraphs>139</Paragraphs>
  <Slides>19</Slides>
  <Notes>6</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1_Presentación de PowerPoint 2010</vt:lpstr>
      <vt:lpstr> ASAMBLEA EXTRAORDINARIA  24 de junio de 2015  INIA Treinta y Tres</vt:lpstr>
      <vt:lpstr>Presentación de PowerPoint</vt:lpstr>
      <vt:lpstr>Presentación de PowerPoint</vt:lpstr>
      <vt:lpstr>Prioridades 2015 propuesta a ser discutida con los productores.</vt:lpstr>
      <vt:lpstr>Reuniones</vt:lpstr>
      <vt:lpstr>Seminario “El sector arrocero Uruguayo. Desafíos para la competitividad”   martes 16 de junio de 2015</vt:lpstr>
      <vt:lpstr>Conclusiones de las reuniones</vt:lpstr>
      <vt:lpstr>Gestiones de Gobierno en término de mercados</vt:lpstr>
      <vt:lpstr>Evolución de precios internacionales de referencia USD/ton</vt:lpstr>
      <vt:lpstr>Principales exportadores mundiales de arroz</vt:lpstr>
      <vt:lpstr>MERCADOS DE DESTINO  al 18/6/2015  </vt:lpstr>
      <vt:lpstr>Presentación de PowerPoint</vt:lpstr>
      <vt:lpstr>Presentación de PowerPoint</vt:lpstr>
      <vt:lpstr>PRECIO  PROVISORIO  ZAFRA  2014/2015</vt:lpstr>
      <vt:lpstr>PRECIO  PROVISORIO  ZAFRA  2014/2015</vt:lpstr>
      <vt:lpstr>Presentación de PowerPoint</vt:lpstr>
      <vt:lpstr>LABORATORIOS – Proceso Acreditación</vt:lpstr>
      <vt:lpstr>LABORATORIOS – Proceso Acreditación</vt:lpstr>
      <vt:lpstr> 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2014-10-07T19:12:44Z</dcterms:created>
  <dcterms:modified xsi:type="dcterms:W3CDTF">2015-06-25T17:58:06Z</dcterms:modified>
</cp:coreProperties>
</file>