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sldIdLst>
    <p:sldId id="256" r:id="rId2"/>
    <p:sldId id="278" r:id="rId3"/>
    <p:sldId id="303" r:id="rId4"/>
    <p:sldId id="285" r:id="rId5"/>
    <p:sldId id="286" r:id="rId6"/>
    <p:sldId id="280" r:id="rId7"/>
    <p:sldId id="307" r:id="rId8"/>
    <p:sldId id="288" r:id="rId9"/>
    <p:sldId id="302" r:id="rId10"/>
    <p:sldId id="289" r:id="rId11"/>
    <p:sldId id="304" r:id="rId12"/>
    <p:sldId id="306" r:id="rId13"/>
    <p:sldId id="301" r:id="rId14"/>
    <p:sldId id="290" r:id="rId15"/>
    <p:sldId id="291" r:id="rId16"/>
    <p:sldId id="287" r:id="rId17"/>
    <p:sldId id="305" r:id="rId18"/>
    <p:sldId id="292" r:id="rId19"/>
    <p:sldId id="279" r:id="rId20"/>
    <p:sldId id="295" r:id="rId21"/>
    <p:sldId id="293" r:id="rId22"/>
    <p:sldId id="276" r:id="rId23"/>
    <p:sldId id="297" r:id="rId24"/>
    <p:sldId id="299" r:id="rId25"/>
    <p:sldId id="298" r:id="rId26"/>
    <p:sldId id="300" r:id="rId27"/>
    <p:sldId id="294" r:id="rId28"/>
    <p:sldId id="282" r:id="rId29"/>
    <p:sldId id="29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51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689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027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56284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5551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71002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2651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141873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167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14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720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6/3/2014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53847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7676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7024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3558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6/3/2014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248713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5770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6/3/2014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677340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4144" y="2487797"/>
            <a:ext cx="7766936" cy="2579845"/>
          </a:xfrm>
        </p:spPr>
        <p:txBody>
          <a:bodyPr/>
          <a:lstStyle/>
          <a:p>
            <a:pPr algn="ctr"/>
            <a:r>
              <a:rPr lang="es-UY" sz="4000" dirty="0" smtClean="0"/>
              <a:t>Asociación Cultivadores de Arroz</a:t>
            </a:r>
            <a:br>
              <a:rPr lang="es-UY" sz="4000" dirty="0" smtClean="0"/>
            </a:br>
            <a:r>
              <a:rPr lang="es-UY" sz="4000" dirty="0" smtClean="0"/>
              <a:t/>
            </a:r>
            <a:br>
              <a:rPr lang="es-UY" sz="4000" dirty="0" smtClean="0"/>
            </a:br>
            <a:r>
              <a:rPr lang="es-UY" sz="4000" b="1" dirty="0" smtClean="0">
                <a:solidFill>
                  <a:srgbClr val="00B050"/>
                </a:solidFill>
              </a:rPr>
              <a:t>GIRA 2014 COMISIÓN DIRECTIVA</a:t>
            </a:r>
            <a:r>
              <a:rPr lang="es-UY" sz="3200" dirty="0"/>
              <a:t/>
            </a:r>
            <a:br>
              <a:rPr lang="es-UY" sz="3200" dirty="0"/>
            </a:br>
            <a:r>
              <a:rPr lang="es-UY" sz="4000" dirty="0" smtClean="0"/>
              <a:t/>
            </a:r>
            <a:br>
              <a:rPr lang="es-UY" sz="4000" dirty="0" smtClean="0"/>
            </a:br>
            <a:endParaRPr lang="es-UY" sz="4000" dirty="0"/>
          </a:p>
        </p:txBody>
      </p:sp>
      <p:sp>
        <p:nvSpPr>
          <p:cNvPr id="3" name="Subtitle 2"/>
          <p:cNvSpPr>
            <a:spLocks noGrp="1"/>
          </p:cNvSpPr>
          <p:nvPr>
            <p:ph type="subTitle" idx="1"/>
          </p:nvPr>
        </p:nvSpPr>
        <p:spPr>
          <a:xfrm>
            <a:off x="1787063" y="4488155"/>
            <a:ext cx="7766936" cy="1898577"/>
          </a:xfrm>
        </p:spPr>
        <p:txBody>
          <a:bodyPr>
            <a:normAutofit/>
          </a:bodyPr>
          <a:lstStyle/>
          <a:p>
            <a:pPr algn="ctr"/>
            <a:r>
              <a:rPr lang="es-UY" sz="2000" b="1" dirty="0" smtClean="0"/>
              <a:t>Reuniones con productores en las localidades de Paso </a:t>
            </a:r>
            <a:r>
              <a:rPr lang="es-UY" sz="2000" b="1" dirty="0" err="1" smtClean="0"/>
              <a:t>Farias</a:t>
            </a:r>
            <a:r>
              <a:rPr lang="es-UY" sz="2000" b="1" dirty="0" smtClean="0"/>
              <a:t>, Tacuarembó, Rio Branco, Treinta y Tres y </a:t>
            </a:r>
            <a:r>
              <a:rPr lang="es-UY" sz="2000" b="1" dirty="0" err="1" smtClean="0"/>
              <a:t>Lascano</a:t>
            </a:r>
            <a:endParaRPr lang="es-UY" sz="2000" b="1" dirty="0" smtClean="0"/>
          </a:p>
          <a:p>
            <a:pPr algn="ctr"/>
            <a:endParaRPr lang="es-UY" sz="2000" b="1" dirty="0"/>
          </a:p>
          <a:p>
            <a:pPr algn="ctr"/>
            <a:r>
              <a:rPr lang="es-UY" sz="2000" b="1" dirty="0" smtClean="0"/>
              <a:t>5, 6 y 7 de </a:t>
            </a:r>
            <a:r>
              <a:rPr lang="es-UY" sz="2000" b="1" dirty="0"/>
              <a:t>junio de 2014</a:t>
            </a:r>
          </a:p>
        </p:txBody>
      </p:sp>
      <p:sp>
        <p:nvSpPr>
          <p:cNvPr id="4" name="Rectangle 2"/>
          <p:cNvSpPr>
            <a:spLocks noChangeArrowheads="1"/>
          </p:cNvSpPr>
          <p:nvPr/>
        </p:nvSpPr>
        <p:spPr bwMode="auto">
          <a:xfrm>
            <a:off x="1049867" y="191875"/>
            <a:ext cx="19658560" cy="589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UY"/>
          </a:p>
        </p:txBody>
      </p:sp>
      <p:graphicFrame>
        <p:nvGraphicFramePr>
          <p:cNvPr id="5" name="Object 4"/>
          <p:cNvGraphicFramePr>
            <a:graphicFrameLocks noChangeAspect="1"/>
          </p:cNvGraphicFramePr>
          <p:nvPr>
            <p:extLst>
              <p:ext uri="{D42A27DB-BD31-4B8C-83A1-F6EECF244321}">
                <p14:modId xmlns:p14="http://schemas.microsoft.com/office/powerpoint/2010/main" val="1183441066"/>
              </p:ext>
            </p:extLst>
          </p:nvPr>
        </p:nvGraphicFramePr>
        <p:xfrm>
          <a:off x="1049867" y="81295"/>
          <a:ext cx="1474392" cy="1842990"/>
        </p:xfrm>
        <a:graphic>
          <a:graphicData uri="http://schemas.openxmlformats.org/presentationml/2006/ole">
            <mc:AlternateContent xmlns:mc="http://schemas.openxmlformats.org/markup-compatibility/2006">
              <mc:Choice xmlns:v="urn:schemas-microsoft-com:vml" Requires="v">
                <p:oleObj spid="_x0000_s1076" r:id="rId3" imgW="1323000" imgH="1631880" progId="CorelDRAW.Graphic.12">
                  <p:embed/>
                </p:oleObj>
              </mc:Choice>
              <mc:Fallback>
                <p:oleObj r:id="rId3" imgW="1323000" imgH="1631880" progId="CorelDRAW.Graphic.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867" y="81295"/>
                        <a:ext cx="1474392" cy="1842990"/>
                      </a:xfrm>
                      <a:prstGeom prst="rect">
                        <a:avLst/>
                      </a:prstGeom>
                      <a:noFill/>
                    </p:spPr>
                  </p:pic>
                </p:oleObj>
              </mc:Fallback>
            </mc:AlternateContent>
          </a:graphicData>
        </a:graphic>
      </p:graphicFrame>
    </p:spTree>
    <p:extLst>
      <p:ext uri="{BB962C8B-B14F-4D97-AF65-F5344CB8AC3E}">
        <p14:creationId xmlns:p14="http://schemas.microsoft.com/office/powerpoint/2010/main" val="1338613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91" y="379411"/>
            <a:ext cx="8596668" cy="1320800"/>
          </a:xfrm>
        </p:spPr>
        <p:txBody>
          <a:bodyPr/>
          <a:lstStyle/>
          <a:p>
            <a:pPr>
              <a:buFont typeface="+mj-lt"/>
              <a:buAutoNum type="arabicPeriod"/>
            </a:pPr>
            <a:r>
              <a:rPr lang="es-UY" u="sng" dirty="0">
                <a:solidFill>
                  <a:schemeClr val="accent2">
                    <a:lumMod val="60000"/>
                    <a:lumOff val="40000"/>
                  </a:schemeClr>
                </a:solidFill>
              </a:rPr>
              <a:t>Rendición de Cuentas de Gestión.</a:t>
            </a:r>
          </a:p>
        </p:txBody>
      </p:sp>
      <p:sp>
        <p:nvSpPr>
          <p:cNvPr id="3" name="Content Placeholder 2"/>
          <p:cNvSpPr>
            <a:spLocks noGrp="1"/>
          </p:cNvSpPr>
          <p:nvPr>
            <p:ph idx="1"/>
          </p:nvPr>
        </p:nvSpPr>
        <p:spPr>
          <a:xfrm>
            <a:off x="167425" y="1039811"/>
            <a:ext cx="10547797" cy="5911401"/>
          </a:xfrm>
        </p:spPr>
        <p:txBody>
          <a:bodyPr>
            <a:normAutofit/>
          </a:bodyPr>
          <a:lstStyle/>
          <a:p>
            <a:pPr marL="0" indent="0">
              <a:buNone/>
            </a:pPr>
            <a:endParaRPr lang="es-UY" b="1" dirty="0">
              <a:solidFill>
                <a:schemeClr val="tx1"/>
              </a:solidFill>
            </a:endParaRPr>
          </a:p>
          <a:p>
            <a:pPr marL="0" indent="0">
              <a:buNone/>
            </a:pPr>
            <a:endParaRPr lang="es-UY" b="1" dirty="0">
              <a:solidFill>
                <a:schemeClr val="tx1"/>
              </a:solidFill>
            </a:endParaRPr>
          </a:p>
          <a:p>
            <a:pPr marL="0" indent="0">
              <a:buNone/>
            </a:pPr>
            <a:r>
              <a:rPr lang="es-UY" b="1" u="sng" dirty="0">
                <a:solidFill>
                  <a:schemeClr val="tx1"/>
                </a:solidFill>
              </a:rPr>
              <a:t>FONDO ARROCERO</a:t>
            </a:r>
          </a:p>
          <a:p>
            <a:pPr marL="0" indent="0">
              <a:buNone/>
            </a:pPr>
            <a:r>
              <a:rPr lang="es-UY" b="1" dirty="0">
                <a:solidFill>
                  <a:schemeClr val="tx1"/>
                </a:solidFill>
              </a:rPr>
              <a:t>USD 40.000.000</a:t>
            </a:r>
          </a:p>
          <a:p>
            <a:pPr marL="0" indent="0">
              <a:buNone/>
            </a:pPr>
            <a:r>
              <a:rPr lang="es-UY" b="1" dirty="0" err="1">
                <a:solidFill>
                  <a:schemeClr val="tx1"/>
                </a:solidFill>
              </a:rPr>
              <a:t>Cant</a:t>
            </a:r>
            <a:r>
              <a:rPr lang="es-UY" b="1" dirty="0">
                <a:solidFill>
                  <a:schemeClr val="tx1"/>
                </a:solidFill>
              </a:rPr>
              <a:t>. De productores </a:t>
            </a:r>
            <a:r>
              <a:rPr lang="es-UY" b="1" dirty="0" smtClean="0">
                <a:solidFill>
                  <a:schemeClr val="tx1"/>
                </a:solidFill>
              </a:rPr>
              <a:t>beneficiarios xxx</a:t>
            </a:r>
            <a:endParaRPr lang="es-UY" b="1" dirty="0">
              <a:solidFill>
                <a:schemeClr val="tx1"/>
              </a:solidFill>
            </a:endParaRPr>
          </a:p>
          <a:p>
            <a:pPr marL="0" indent="0">
              <a:buNone/>
            </a:pPr>
            <a:r>
              <a:rPr lang="es-UY" b="1" dirty="0">
                <a:solidFill>
                  <a:schemeClr val="tx1"/>
                </a:solidFill>
              </a:rPr>
              <a:t>Préstamo promedio USD 70.000</a:t>
            </a:r>
          </a:p>
          <a:p>
            <a:pPr marL="0" indent="0">
              <a:buNone/>
            </a:pPr>
            <a:r>
              <a:rPr lang="es-UY" b="1" dirty="0">
                <a:solidFill>
                  <a:schemeClr val="tx1"/>
                </a:solidFill>
              </a:rPr>
              <a:t>Hasta 5 años para devolver</a:t>
            </a:r>
          </a:p>
          <a:p>
            <a:pPr marL="0" indent="0">
              <a:buNone/>
            </a:pPr>
            <a:r>
              <a:rPr lang="es-UY" b="1" dirty="0">
                <a:solidFill>
                  <a:schemeClr val="tx1"/>
                </a:solidFill>
              </a:rPr>
              <a:t>2% sobre exportaciones</a:t>
            </a:r>
          </a:p>
          <a:p>
            <a:pPr marL="0" indent="0">
              <a:buNone/>
            </a:pPr>
            <a:r>
              <a:rPr lang="es-UY" b="1" dirty="0">
                <a:solidFill>
                  <a:schemeClr val="tx1"/>
                </a:solidFill>
              </a:rPr>
              <a:t>Costo interés incluido IVA y costos administrativos 4,5% anual</a:t>
            </a:r>
          </a:p>
          <a:p>
            <a:pPr marL="0" indent="0">
              <a:buNone/>
            </a:pPr>
            <a:endParaRPr lang="es-UY" sz="2000" dirty="0" smtClean="0"/>
          </a:p>
          <a:p>
            <a:endParaRPr lang="es-UY" dirty="0"/>
          </a:p>
          <a:p>
            <a:pPr marL="0" indent="0">
              <a:buNone/>
            </a:pPr>
            <a:endParaRPr lang="es-UY" dirty="0"/>
          </a:p>
        </p:txBody>
      </p:sp>
      <p:sp>
        <p:nvSpPr>
          <p:cNvPr id="4" name="TextBox 3"/>
          <p:cNvSpPr txBox="1"/>
          <p:nvPr/>
        </p:nvSpPr>
        <p:spPr>
          <a:xfrm>
            <a:off x="6800045" y="10079"/>
            <a:ext cx="4250028" cy="369332"/>
          </a:xfrm>
          <a:prstGeom prst="rect">
            <a:avLst/>
          </a:prstGeom>
          <a:solidFill>
            <a:schemeClr val="accent1">
              <a:lumMod val="60000"/>
              <a:lumOff val="40000"/>
            </a:schemeClr>
          </a:solidFill>
        </p:spPr>
        <p:txBody>
          <a:bodyPr wrap="square" rtlCol="0">
            <a:spAutoFit/>
          </a:bodyPr>
          <a:lstStyle/>
          <a:p>
            <a:r>
              <a:rPr lang="es-UY" i="1" dirty="0" smtClean="0">
                <a:solidFill>
                  <a:schemeClr val="bg1"/>
                </a:solidFill>
              </a:rPr>
              <a:t>Gira Comisión Directiva ACA </a:t>
            </a:r>
            <a:r>
              <a:rPr lang="es-UY" sz="1400" i="1" dirty="0" smtClean="0">
                <a:solidFill>
                  <a:schemeClr val="bg1"/>
                </a:solidFill>
              </a:rPr>
              <a:t>junio 2014</a:t>
            </a:r>
            <a:endParaRPr lang="es-UY" sz="1400" i="1" dirty="0">
              <a:solidFill>
                <a:schemeClr val="bg1"/>
              </a:solidFill>
            </a:endParaRPr>
          </a:p>
        </p:txBody>
      </p:sp>
    </p:spTree>
    <p:extLst>
      <p:ext uri="{BB962C8B-B14F-4D97-AF65-F5344CB8AC3E}">
        <p14:creationId xmlns:p14="http://schemas.microsoft.com/office/powerpoint/2010/main" val="411687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91" y="379411"/>
            <a:ext cx="8596668" cy="1320800"/>
          </a:xfrm>
        </p:spPr>
        <p:txBody>
          <a:bodyPr/>
          <a:lstStyle/>
          <a:p>
            <a:pPr>
              <a:buFont typeface="+mj-lt"/>
              <a:buAutoNum type="arabicPeriod"/>
            </a:pPr>
            <a:r>
              <a:rPr lang="es-UY" u="sng" dirty="0">
                <a:solidFill>
                  <a:schemeClr val="accent2">
                    <a:lumMod val="60000"/>
                    <a:lumOff val="40000"/>
                  </a:schemeClr>
                </a:solidFill>
              </a:rPr>
              <a:t>Rendición de Cuentas de Gestión.</a:t>
            </a:r>
          </a:p>
        </p:txBody>
      </p:sp>
      <p:sp>
        <p:nvSpPr>
          <p:cNvPr id="3" name="Content Placeholder 2"/>
          <p:cNvSpPr>
            <a:spLocks noGrp="1"/>
          </p:cNvSpPr>
          <p:nvPr>
            <p:ph idx="1"/>
          </p:nvPr>
        </p:nvSpPr>
        <p:spPr>
          <a:xfrm>
            <a:off x="167425" y="1039811"/>
            <a:ext cx="10547797" cy="5911401"/>
          </a:xfrm>
        </p:spPr>
        <p:txBody>
          <a:bodyPr>
            <a:normAutofit/>
          </a:bodyPr>
          <a:lstStyle/>
          <a:p>
            <a:pPr marL="0" indent="0">
              <a:buNone/>
            </a:pPr>
            <a:endParaRPr lang="es-UY" b="1" dirty="0">
              <a:solidFill>
                <a:schemeClr val="tx1"/>
              </a:solidFill>
            </a:endParaRPr>
          </a:p>
          <a:p>
            <a:pPr marL="0" indent="0">
              <a:buNone/>
            </a:pPr>
            <a:r>
              <a:rPr lang="es-UY" b="1" u="sng" dirty="0" smtClean="0">
                <a:solidFill>
                  <a:schemeClr val="tx1"/>
                </a:solidFill>
              </a:rPr>
              <a:t>PROCESO DE CERTIFICACIÓN </a:t>
            </a:r>
            <a:r>
              <a:rPr lang="es-UY" b="1" u="sng" dirty="0" smtClean="0">
                <a:solidFill>
                  <a:srgbClr val="FF0000"/>
                </a:solidFill>
              </a:rPr>
              <a:t>agregar</a:t>
            </a:r>
            <a:endParaRPr lang="es-UY" b="1" u="sng" dirty="0">
              <a:solidFill>
                <a:srgbClr val="FF0000"/>
              </a:solidFill>
            </a:endParaRPr>
          </a:p>
          <a:p>
            <a:pPr marL="0" indent="0">
              <a:buNone/>
            </a:pPr>
            <a:endParaRPr lang="es-UY" b="1" dirty="0">
              <a:solidFill>
                <a:schemeClr val="tx1"/>
              </a:solidFill>
            </a:endParaRPr>
          </a:p>
          <a:p>
            <a:pPr marL="0" indent="0">
              <a:buNone/>
            </a:pPr>
            <a:endParaRPr lang="es-UY" sz="2000" dirty="0" smtClean="0"/>
          </a:p>
          <a:p>
            <a:endParaRPr lang="es-UY" dirty="0"/>
          </a:p>
          <a:p>
            <a:pPr marL="0" indent="0">
              <a:buNone/>
            </a:pPr>
            <a:endParaRPr lang="es-UY" dirty="0"/>
          </a:p>
        </p:txBody>
      </p:sp>
      <p:sp>
        <p:nvSpPr>
          <p:cNvPr id="4" name="TextBox 3"/>
          <p:cNvSpPr txBox="1"/>
          <p:nvPr/>
        </p:nvSpPr>
        <p:spPr>
          <a:xfrm>
            <a:off x="6800045" y="10079"/>
            <a:ext cx="4250028" cy="369332"/>
          </a:xfrm>
          <a:prstGeom prst="rect">
            <a:avLst/>
          </a:prstGeom>
          <a:solidFill>
            <a:schemeClr val="accent1">
              <a:lumMod val="60000"/>
              <a:lumOff val="40000"/>
            </a:schemeClr>
          </a:solidFill>
        </p:spPr>
        <p:txBody>
          <a:bodyPr wrap="square" rtlCol="0">
            <a:spAutoFit/>
          </a:bodyPr>
          <a:lstStyle/>
          <a:p>
            <a:r>
              <a:rPr lang="es-UY" i="1" dirty="0" smtClean="0">
                <a:solidFill>
                  <a:schemeClr val="bg1"/>
                </a:solidFill>
              </a:rPr>
              <a:t>Gira Comisión Directiva ACA </a:t>
            </a:r>
            <a:r>
              <a:rPr lang="es-UY" sz="1400" i="1" dirty="0" smtClean="0">
                <a:solidFill>
                  <a:schemeClr val="bg1"/>
                </a:solidFill>
              </a:rPr>
              <a:t>junio 2014</a:t>
            </a:r>
            <a:endParaRPr lang="es-UY" sz="1400" i="1" dirty="0">
              <a:solidFill>
                <a:schemeClr val="bg1"/>
              </a:solidFill>
            </a:endParaRPr>
          </a:p>
        </p:txBody>
      </p:sp>
    </p:spTree>
    <p:extLst>
      <p:ext uri="{BB962C8B-B14F-4D97-AF65-F5344CB8AC3E}">
        <p14:creationId xmlns:p14="http://schemas.microsoft.com/office/powerpoint/2010/main" val="1009104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91" y="379411"/>
            <a:ext cx="8596668" cy="1320800"/>
          </a:xfrm>
        </p:spPr>
        <p:txBody>
          <a:bodyPr/>
          <a:lstStyle/>
          <a:p>
            <a:pPr>
              <a:buFont typeface="+mj-lt"/>
              <a:buAutoNum type="arabicPeriod"/>
            </a:pPr>
            <a:r>
              <a:rPr lang="es-UY" u="sng" dirty="0">
                <a:solidFill>
                  <a:schemeClr val="accent2">
                    <a:lumMod val="60000"/>
                    <a:lumOff val="40000"/>
                  </a:schemeClr>
                </a:solidFill>
              </a:rPr>
              <a:t>Rendición de Cuentas de Gestión.</a:t>
            </a:r>
          </a:p>
        </p:txBody>
      </p:sp>
      <p:sp>
        <p:nvSpPr>
          <p:cNvPr id="3" name="Content Placeholder 2"/>
          <p:cNvSpPr>
            <a:spLocks noGrp="1"/>
          </p:cNvSpPr>
          <p:nvPr>
            <p:ph idx="1"/>
          </p:nvPr>
        </p:nvSpPr>
        <p:spPr>
          <a:xfrm>
            <a:off x="167425" y="1039811"/>
            <a:ext cx="10547797" cy="5911401"/>
          </a:xfrm>
        </p:spPr>
        <p:txBody>
          <a:bodyPr>
            <a:normAutofit/>
          </a:bodyPr>
          <a:lstStyle/>
          <a:p>
            <a:pPr marL="0" indent="0">
              <a:buNone/>
            </a:pPr>
            <a:endParaRPr lang="es-UY" b="1" dirty="0">
              <a:solidFill>
                <a:schemeClr val="tx1"/>
              </a:solidFill>
            </a:endParaRPr>
          </a:p>
          <a:p>
            <a:pPr marL="0" indent="0">
              <a:buNone/>
            </a:pPr>
            <a:r>
              <a:rPr lang="es-UY" b="1" u="sng" dirty="0" smtClean="0">
                <a:solidFill>
                  <a:schemeClr val="tx1"/>
                </a:solidFill>
              </a:rPr>
              <a:t>INCORPORACIÓN DEL GLENCORE S.A. AL PRECIO CONVENIO</a:t>
            </a:r>
          </a:p>
          <a:p>
            <a:pPr marL="0" indent="0">
              <a:buNone/>
            </a:pPr>
            <a:endParaRPr lang="es-UY" b="1" u="sng" dirty="0">
              <a:solidFill>
                <a:schemeClr val="tx1"/>
              </a:solidFill>
            </a:endParaRPr>
          </a:p>
          <a:p>
            <a:pPr marL="0" indent="0">
              <a:buNone/>
            </a:pPr>
            <a:r>
              <a:rPr lang="es-UY" b="1" dirty="0" smtClean="0">
                <a:solidFill>
                  <a:schemeClr val="tx1"/>
                </a:solidFill>
              </a:rPr>
              <a:t>En el mes de diciembre de 2013 se integra GLENCORE S.A. al Precio Convenio.</a:t>
            </a:r>
            <a:endParaRPr lang="es-UY" b="1" dirty="0">
              <a:solidFill>
                <a:srgbClr val="FF0000"/>
              </a:solidFill>
            </a:endParaRPr>
          </a:p>
          <a:p>
            <a:pPr marL="0" indent="0">
              <a:buNone/>
            </a:pPr>
            <a:endParaRPr lang="es-UY" b="1" dirty="0">
              <a:solidFill>
                <a:schemeClr val="tx1"/>
              </a:solidFill>
            </a:endParaRPr>
          </a:p>
          <a:p>
            <a:pPr marL="0" indent="0">
              <a:buNone/>
            </a:pPr>
            <a:endParaRPr lang="es-UY" sz="2000" dirty="0" smtClean="0"/>
          </a:p>
          <a:p>
            <a:endParaRPr lang="es-UY" dirty="0"/>
          </a:p>
          <a:p>
            <a:pPr marL="0" indent="0">
              <a:buNone/>
            </a:pPr>
            <a:endParaRPr lang="es-UY" dirty="0"/>
          </a:p>
        </p:txBody>
      </p:sp>
      <p:sp>
        <p:nvSpPr>
          <p:cNvPr id="4" name="TextBox 3"/>
          <p:cNvSpPr txBox="1"/>
          <p:nvPr/>
        </p:nvSpPr>
        <p:spPr>
          <a:xfrm>
            <a:off x="6800045" y="10079"/>
            <a:ext cx="4250028" cy="369332"/>
          </a:xfrm>
          <a:prstGeom prst="rect">
            <a:avLst/>
          </a:prstGeom>
          <a:solidFill>
            <a:schemeClr val="accent1">
              <a:lumMod val="60000"/>
              <a:lumOff val="40000"/>
            </a:schemeClr>
          </a:solidFill>
        </p:spPr>
        <p:txBody>
          <a:bodyPr wrap="square" rtlCol="0">
            <a:spAutoFit/>
          </a:bodyPr>
          <a:lstStyle/>
          <a:p>
            <a:r>
              <a:rPr lang="es-UY" i="1" dirty="0" smtClean="0">
                <a:solidFill>
                  <a:schemeClr val="bg1"/>
                </a:solidFill>
              </a:rPr>
              <a:t>Gira Comisión Directiva ACA </a:t>
            </a:r>
            <a:r>
              <a:rPr lang="es-UY" sz="1400" i="1" dirty="0" smtClean="0">
                <a:solidFill>
                  <a:schemeClr val="bg1"/>
                </a:solidFill>
              </a:rPr>
              <a:t>junio 2014</a:t>
            </a:r>
            <a:endParaRPr lang="es-UY" sz="1400" i="1" dirty="0">
              <a:solidFill>
                <a:schemeClr val="bg1"/>
              </a:solidFill>
            </a:endParaRPr>
          </a:p>
        </p:txBody>
      </p:sp>
    </p:spTree>
    <p:extLst>
      <p:ext uri="{BB962C8B-B14F-4D97-AF65-F5344CB8AC3E}">
        <p14:creationId xmlns:p14="http://schemas.microsoft.com/office/powerpoint/2010/main" val="1548992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Y" u="sng" dirty="0" smtClean="0">
                <a:solidFill>
                  <a:schemeClr val="accent2">
                    <a:lumMod val="60000"/>
                    <a:lumOff val="40000"/>
                  </a:schemeClr>
                </a:solidFill>
              </a:rPr>
              <a:t>1. Rendición </a:t>
            </a:r>
            <a:r>
              <a:rPr lang="es-UY" u="sng" dirty="0">
                <a:solidFill>
                  <a:schemeClr val="accent2">
                    <a:lumMod val="60000"/>
                    <a:lumOff val="40000"/>
                  </a:schemeClr>
                </a:solidFill>
              </a:rPr>
              <a:t>de Cuentas de Gestión.</a:t>
            </a:r>
            <a:endParaRPr lang="es-UY" dirty="0"/>
          </a:p>
        </p:txBody>
      </p:sp>
      <p:sp>
        <p:nvSpPr>
          <p:cNvPr id="3" name="Content Placeholder 2"/>
          <p:cNvSpPr>
            <a:spLocks noGrp="1"/>
          </p:cNvSpPr>
          <p:nvPr>
            <p:ph idx="1"/>
          </p:nvPr>
        </p:nvSpPr>
        <p:spPr/>
        <p:txBody>
          <a:bodyPr>
            <a:normAutofit fontScale="85000" lnSpcReduction="10000"/>
          </a:bodyPr>
          <a:lstStyle/>
          <a:p>
            <a:r>
              <a:rPr lang="es-UY" b="1" u="sng" dirty="0" smtClean="0"/>
              <a:t>ELECTRIFICACIÓN</a:t>
            </a:r>
          </a:p>
          <a:p>
            <a:r>
              <a:rPr lang="es-UY" dirty="0" smtClean="0"/>
              <a:t>Ajuste de los procedimientos de trabajo con OPP y UTE a partir de algunas dificultades identificadas: falta de cronogramas globales y cambio en los mismos; demoras en obras, falta de claridad en procedimientos.</a:t>
            </a:r>
          </a:p>
          <a:p>
            <a:r>
              <a:rPr lang="es-UY" b="1" u="sng" dirty="0" smtClean="0"/>
              <a:t>Norte: </a:t>
            </a:r>
            <a:endParaRPr lang="es-UY" b="1" u="sng" dirty="0" smtClean="0"/>
          </a:p>
          <a:p>
            <a:pPr marL="0" indent="0">
              <a:buNone/>
            </a:pPr>
            <a:r>
              <a:rPr lang="es-UY" dirty="0"/>
              <a:t>E</a:t>
            </a:r>
            <a:r>
              <a:rPr lang="es-UY" dirty="0" smtClean="0"/>
              <a:t>n </a:t>
            </a:r>
            <a:r>
              <a:rPr lang="es-UY" dirty="0" smtClean="0"/>
              <a:t>el mes de setiembre está previsto la finalización de obras de acuerdo a lo manifestado por OPP-</a:t>
            </a:r>
            <a:r>
              <a:rPr lang="es-UY" dirty="0" err="1" smtClean="0"/>
              <a:t>UTE_Empresa</a:t>
            </a:r>
            <a:r>
              <a:rPr lang="es-UY" dirty="0" smtClean="0"/>
              <a:t>.</a:t>
            </a:r>
          </a:p>
          <a:p>
            <a:r>
              <a:rPr lang="es-UY" b="1" u="sng" dirty="0" smtClean="0"/>
              <a:t>Este: </a:t>
            </a:r>
          </a:p>
          <a:p>
            <a:pPr marL="0" indent="0">
              <a:buNone/>
            </a:pPr>
            <a:r>
              <a:rPr lang="es-UY" dirty="0" smtClean="0"/>
              <a:t>Dos obras: obra 1 que abarca Treinta y Tres, Rocha y Cerro Largo y la obra 2 Tacuarembó y Rivera.</a:t>
            </a:r>
          </a:p>
          <a:p>
            <a:pPr marL="0" indent="0">
              <a:buNone/>
            </a:pPr>
            <a:r>
              <a:rPr lang="es-UY" dirty="0" smtClean="0"/>
              <a:t>Obra 1</a:t>
            </a:r>
            <a:r>
              <a:rPr lang="es-UY" dirty="0" smtClean="0">
                <a:solidFill>
                  <a:srgbClr val="FF0000"/>
                </a:solidFill>
              </a:rPr>
              <a:t>: </a:t>
            </a:r>
            <a:r>
              <a:rPr lang="es-UY" dirty="0" smtClean="0">
                <a:solidFill>
                  <a:srgbClr val="FF0000"/>
                </a:solidFill>
              </a:rPr>
              <a:t>son un total de XXX obras. Realizadas XXX, </a:t>
            </a:r>
            <a:r>
              <a:rPr lang="es-UY" dirty="0" err="1" smtClean="0">
                <a:solidFill>
                  <a:srgbClr val="FF0000"/>
                </a:solidFill>
              </a:rPr>
              <a:t>prvistas</a:t>
            </a:r>
            <a:r>
              <a:rPr lang="es-UY" dirty="0" smtClean="0">
                <a:solidFill>
                  <a:srgbClr val="FF0000"/>
                </a:solidFill>
              </a:rPr>
              <a:t> para el 2014 XXX y para el 2015 XXX</a:t>
            </a:r>
            <a:endParaRPr lang="es-UY" dirty="0" smtClean="0">
              <a:solidFill>
                <a:srgbClr val="FF0000"/>
              </a:solidFill>
            </a:endParaRPr>
          </a:p>
          <a:p>
            <a:pPr marL="0" indent="0">
              <a:buNone/>
            </a:pPr>
            <a:r>
              <a:rPr lang="es-UY" dirty="0" smtClean="0"/>
              <a:t>Obra 2: </a:t>
            </a:r>
            <a:r>
              <a:rPr lang="es-UY" dirty="0" smtClean="0">
                <a:solidFill>
                  <a:srgbClr val="FF0000"/>
                </a:solidFill>
              </a:rPr>
              <a:t>son un total de XXX obras. </a:t>
            </a:r>
            <a:r>
              <a:rPr lang="es-UY" dirty="0" err="1" smtClean="0">
                <a:solidFill>
                  <a:srgbClr val="FF0000"/>
                </a:solidFill>
              </a:rPr>
              <a:t>Estpa</a:t>
            </a:r>
            <a:r>
              <a:rPr lang="es-UY" dirty="0" smtClean="0">
                <a:solidFill>
                  <a:srgbClr val="FF0000"/>
                </a:solidFill>
              </a:rPr>
              <a:t> previsto iniciar XXX en 2014 y XXXX en el 2015.</a:t>
            </a:r>
            <a:endParaRPr lang="es-UY" dirty="0">
              <a:solidFill>
                <a:srgbClr val="FF0000"/>
              </a:solidFill>
            </a:endParaRPr>
          </a:p>
        </p:txBody>
      </p:sp>
      <p:sp>
        <p:nvSpPr>
          <p:cNvPr id="4" name="TextBox 3"/>
          <p:cNvSpPr txBox="1"/>
          <p:nvPr/>
        </p:nvSpPr>
        <p:spPr>
          <a:xfrm>
            <a:off x="6800045" y="10079"/>
            <a:ext cx="4250028" cy="369332"/>
          </a:xfrm>
          <a:prstGeom prst="rect">
            <a:avLst/>
          </a:prstGeom>
          <a:solidFill>
            <a:schemeClr val="accent1">
              <a:lumMod val="60000"/>
              <a:lumOff val="40000"/>
            </a:schemeClr>
          </a:solidFill>
        </p:spPr>
        <p:txBody>
          <a:bodyPr wrap="square" rtlCol="0">
            <a:spAutoFit/>
          </a:bodyPr>
          <a:lstStyle/>
          <a:p>
            <a:r>
              <a:rPr lang="es-UY" i="1" dirty="0" smtClean="0">
                <a:solidFill>
                  <a:schemeClr val="bg1"/>
                </a:solidFill>
              </a:rPr>
              <a:t>Gira Comisión Directiva ACA </a:t>
            </a:r>
            <a:r>
              <a:rPr lang="es-UY" sz="1400" i="1" dirty="0" smtClean="0">
                <a:solidFill>
                  <a:schemeClr val="bg1"/>
                </a:solidFill>
              </a:rPr>
              <a:t>junio 2014</a:t>
            </a:r>
            <a:endParaRPr lang="es-UY" sz="1400" i="1" dirty="0">
              <a:solidFill>
                <a:schemeClr val="bg1"/>
              </a:solidFill>
            </a:endParaRPr>
          </a:p>
        </p:txBody>
      </p:sp>
    </p:spTree>
    <p:extLst>
      <p:ext uri="{BB962C8B-B14F-4D97-AF65-F5344CB8AC3E}">
        <p14:creationId xmlns:p14="http://schemas.microsoft.com/office/powerpoint/2010/main" val="2255580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91" y="379411"/>
            <a:ext cx="8596668" cy="1320800"/>
          </a:xfrm>
        </p:spPr>
        <p:txBody>
          <a:bodyPr/>
          <a:lstStyle/>
          <a:p>
            <a:pPr>
              <a:buFont typeface="+mj-lt"/>
              <a:buAutoNum type="arabicPeriod"/>
            </a:pPr>
            <a:r>
              <a:rPr lang="es-UY" u="sng" dirty="0">
                <a:solidFill>
                  <a:schemeClr val="accent2">
                    <a:lumMod val="60000"/>
                    <a:lumOff val="40000"/>
                  </a:schemeClr>
                </a:solidFill>
              </a:rPr>
              <a:t>Rendición de Cuentas de Gestión.</a:t>
            </a:r>
          </a:p>
        </p:txBody>
      </p:sp>
      <p:sp>
        <p:nvSpPr>
          <p:cNvPr id="3" name="Content Placeholder 2"/>
          <p:cNvSpPr>
            <a:spLocks noGrp="1"/>
          </p:cNvSpPr>
          <p:nvPr>
            <p:ph idx="1"/>
          </p:nvPr>
        </p:nvSpPr>
        <p:spPr>
          <a:xfrm>
            <a:off x="141668" y="1133341"/>
            <a:ext cx="10547797" cy="5911401"/>
          </a:xfrm>
        </p:spPr>
        <p:txBody>
          <a:bodyPr>
            <a:normAutofit/>
          </a:bodyPr>
          <a:lstStyle/>
          <a:p>
            <a:pPr marL="0" indent="0">
              <a:buNone/>
            </a:pPr>
            <a:r>
              <a:rPr lang="es-UY" b="1" u="sng" dirty="0" smtClean="0">
                <a:solidFill>
                  <a:schemeClr val="tx1"/>
                </a:solidFill>
              </a:rPr>
              <a:t>Gestión ACA</a:t>
            </a:r>
            <a:endParaRPr lang="es-UY" b="1" u="sng" dirty="0">
              <a:solidFill>
                <a:schemeClr val="tx1"/>
              </a:solidFill>
            </a:endParaRPr>
          </a:p>
          <a:p>
            <a:pPr marL="0" indent="0">
              <a:buNone/>
            </a:pPr>
            <a:endParaRPr lang="es-UY" b="1" dirty="0" smtClean="0">
              <a:solidFill>
                <a:schemeClr val="tx1"/>
              </a:solidFill>
            </a:endParaRPr>
          </a:p>
          <a:p>
            <a:pPr marL="0" indent="0">
              <a:buNone/>
            </a:pPr>
            <a:r>
              <a:rPr lang="es-UY" b="1" dirty="0" smtClean="0">
                <a:solidFill>
                  <a:schemeClr val="tx1"/>
                </a:solidFill>
              </a:rPr>
              <a:t>Fortalecimiento de la Gestión.</a:t>
            </a:r>
          </a:p>
          <a:p>
            <a:pPr marL="0" indent="0">
              <a:buNone/>
            </a:pPr>
            <a:r>
              <a:rPr lang="es-UY" b="1" dirty="0" smtClean="0">
                <a:solidFill>
                  <a:schemeClr val="tx1"/>
                </a:solidFill>
              </a:rPr>
              <a:t>		Contratación de la Gerencia General.</a:t>
            </a:r>
          </a:p>
          <a:p>
            <a:pPr marL="0" indent="0">
              <a:buNone/>
            </a:pPr>
            <a:r>
              <a:rPr lang="es-UY" b="1" dirty="0" smtClean="0">
                <a:solidFill>
                  <a:schemeClr val="tx1"/>
                </a:solidFill>
              </a:rPr>
              <a:t>		Generación de estudios y análisis del sector.</a:t>
            </a:r>
          </a:p>
          <a:p>
            <a:pPr marL="0" indent="0">
              <a:buNone/>
            </a:pPr>
            <a:r>
              <a:rPr lang="es-UY" b="1" dirty="0" smtClean="0">
                <a:solidFill>
                  <a:schemeClr val="tx1"/>
                </a:solidFill>
              </a:rPr>
              <a:t>		Reorganización interna potenciando los recursos existentes.</a:t>
            </a:r>
          </a:p>
          <a:p>
            <a:pPr marL="0" indent="0">
              <a:buNone/>
            </a:pPr>
            <a:endParaRPr lang="es-UY" b="1" dirty="0">
              <a:solidFill>
                <a:schemeClr val="tx1"/>
              </a:solidFill>
            </a:endParaRPr>
          </a:p>
          <a:p>
            <a:pPr marL="0" indent="0">
              <a:buNone/>
            </a:pPr>
            <a:r>
              <a:rPr lang="es-UY" b="1" dirty="0" smtClean="0">
                <a:solidFill>
                  <a:schemeClr val="tx1"/>
                </a:solidFill>
              </a:rPr>
              <a:t>Fortalecimiento de la comunicación y espacios de trabajo con los productores.</a:t>
            </a:r>
          </a:p>
          <a:p>
            <a:pPr marL="0" indent="0">
              <a:buNone/>
            </a:pPr>
            <a:endParaRPr lang="es-UY" b="1" dirty="0">
              <a:solidFill>
                <a:schemeClr val="tx1"/>
              </a:solidFill>
            </a:endParaRPr>
          </a:p>
          <a:p>
            <a:pPr marL="0" indent="0">
              <a:buNone/>
            </a:pPr>
            <a:r>
              <a:rPr lang="es-UY" b="1" dirty="0" smtClean="0">
                <a:solidFill>
                  <a:schemeClr val="tx1"/>
                </a:solidFill>
              </a:rPr>
              <a:t>Definición de una estrategia de trabajo para el sector.</a:t>
            </a:r>
          </a:p>
          <a:p>
            <a:pPr marL="0" indent="0">
              <a:buNone/>
            </a:pPr>
            <a:endParaRPr lang="es-UY" b="1" dirty="0" smtClean="0">
              <a:solidFill>
                <a:schemeClr val="tx1"/>
              </a:solidFill>
            </a:endParaRPr>
          </a:p>
          <a:p>
            <a:pPr marL="0" indent="0">
              <a:buNone/>
            </a:pPr>
            <a:r>
              <a:rPr lang="es-UY" b="1" dirty="0" smtClean="0">
                <a:solidFill>
                  <a:schemeClr val="tx1"/>
                </a:solidFill>
              </a:rPr>
              <a:t>Proyectos:</a:t>
            </a:r>
          </a:p>
          <a:p>
            <a:pPr marL="0" indent="0">
              <a:buNone/>
            </a:pPr>
            <a:r>
              <a:rPr lang="es-UY" b="1" dirty="0" smtClean="0">
                <a:solidFill>
                  <a:schemeClr val="tx1"/>
                </a:solidFill>
              </a:rPr>
              <a:t>		</a:t>
            </a:r>
            <a:r>
              <a:rPr lang="es-UY" dirty="0" smtClean="0">
                <a:solidFill>
                  <a:schemeClr val="tx1"/>
                </a:solidFill>
              </a:rPr>
              <a:t>FPTA Grupo de Productores Rocha y Cerro Largo.</a:t>
            </a:r>
          </a:p>
          <a:p>
            <a:pPr marL="0" indent="0">
              <a:buNone/>
            </a:pPr>
            <a:r>
              <a:rPr lang="es-UY" dirty="0" smtClean="0">
                <a:solidFill>
                  <a:schemeClr val="tx1"/>
                </a:solidFill>
              </a:rPr>
              <a:t>		Economía del Arroz</a:t>
            </a:r>
          </a:p>
          <a:p>
            <a:pPr marL="0" indent="0">
              <a:buNone/>
            </a:pPr>
            <a:endParaRPr lang="es-UY" b="1" dirty="0">
              <a:solidFill>
                <a:schemeClr val="tx1"/>
              </a:solidFill>
            </a:endParaRPr>
          </a:p>
          <a:p>
            <a:pPr marL="0" indent="0">
              <a:buNone/>
            </a:pPr>
            <a:endParaRPr lang="es-UY" b="1" dirty="0">
              <a:solidFill>
                <a:schemeClr val="tx1"/>
              </a:solidFill>
            </a:endParaRPr>
          </a:p>
          <a:p>
            <a:pPr marL="0" indent="0">
              <a:buNone/>
            </a:pPr>
            <a:endParaRPr lang="es-UY" sz="2000" dirty="0" smtClean="0"/>
          </a:p>
          <a:p>
            <a:endParaRPr lang="es-UY" dirty="0"/>
          </a:p>
          <a:p>
            <a:pPr marL="0" indent="0">
              <a:buNone/>
            </a:pPr>
            <a:endParaRPr lang="es-UY" dirty="0"/>
          </a:p>
        </p:txBody>
      </p:sp>
      <p:sp>
        <p:nvSpPr>
          <p:cNvPr id="4" name="TextBox 3"/>
          <p:cNvSpPr txBox="1"/>
          <p:nvPr/>
        </p:nvSpPr>
        <p:spPr>
          <a:xfrm>
            <a:off x="6800045" y="10079"/>
            <a:ext cx="4250028" cy="369332"/>
          </a:xfrm>
          <a:prstGeom prst="rect">
            <a:avLst/>
          </a:prstGeom>
          <a:solidFill>
            <a:schemeClr val="accent1">
              <a:lumMod val="60000"/>
              <a:lumOff val="40000"/>
            </a:schemeClr>
          </a:solidFill>
        </p:spPr>
        <p:txBody>
          <a:bodyPr wrap="square" rtlCol="0">
            <a:spAutoFit/>
          </a:bodyPr>
          <a:lstStyle/>
          <a:p>
            <a:r>
              <a:rPr lang="es-UY" i="1" dirty="0" smtClean="0">
                <a:solidFill>
                  <a:schemeClr val="bg1"/>
                </a:solidFill>
              </a:rPr>
              <a:t>Gira Comisión Directiva ACA </a:t>
            </a:r>
            <a:r>
              <a:rPr lang="es-UY" sz="1400" i="1" dirty="0" smtClean="0">
                <a:solidFill>
                  <a:schemeClr val="bg1"/>
                </a:solidFill>
              </a:rPr>
              <a:t>junio 2014</a:t>
            </a:r>
            <a:endParaRPr lang="es-UY" sz="1400" i="1" dirty="0">
              <a:solidFill>
                <a:schemeClr val="bg1"/>
              </a:solidFill>
            </a:endParaRPr>
          </a:p>
        </p:txBody>
      </p:sp>
    </p:spTree>
    <p:extLst>
      <p:ext uri="{BB962C8B-B14F-4D97-AF65-F5344CB8AC3E}">
        <p14:creationId xmlns:p14="http://schemas.microsoft.com/office/powerpoint/2010/main" val="821323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Y" dirty="0" smtClean="0"/>
              <a:t>Esquema de la reunión</a:t>
            </a:r>
            <a:br>
              <a:rPr lang="es-UY" dirty="0" smtClean="0"/>
            </a:br>
            <a:r>
              <a:rPr lang="es-UY" dirty="0" smtClean="0"/>
              <a:t/>
            </a:r>
            <a:br>
              <a:rPr lang="es-UY" dirty="0" smtClean="0"/>
            </a:br>
            <a:r>
              <a:rPr lang="es-UY" sz="2700" b="1" dirty="0">
                <a:solidFill>
                  <a:schemeClr val="accent2">
                    <a:lumMod val="75000"/>
                  </a:schemeClr>
                </a:solidFill>
              </a:rPr>
              <a:t>EL ARROZ URUGUAYO SE DESTACA EN EL MUNDO</a:t>
            </a:r>
            <a:r>
              <a:rPr lang="es-UY" b="1" dirty="0">
                <a:solidFill>
                  <a:schemeClr val="accent2">
                    <a:lumMod val="75000"/>
                  </a:schemeClr>
                </a:solidFill>
              </a:rPr>
              <a:t/>
            </a:r>
            <a:br>
              <a:rPr lang="es-UY" b="1" dirty="0">
                <a:solidFill>
                  <a:schemeClr val="accent2">
                    <a:lumMod val="75000"/>
                  </a:schemeClr>
                </a:solidFill>
              </a:rPr>
            </a:br>
            <a:endParaRPr lang="es-UY" dirty="0"/>
          </a:p>
        </p:txBody>
      </p:sp>
      <p:sp>
        <p:nvSpPr>
          <p:cNvPr id="3" name="Content Placeholder 2"/>
          <p:cNvSpPr>
            <a:spLocks noGrp="1"/>
          </p:cNvSpPr>
          <p:nvPr>
            <p:ph idx="1"/>
          </p:nvPr>
        </p:nvSpPr>
        <p:spPr>
          <a:xfrm>
            <a:off x="1617491" y="2366651"/>
            <a:ext cx="8596668" cy="3880773"/>
          </a:xfrm>
        </p:spPr>
        <p:txBody>
          <a:bodyPr>
            <a:normAutofit fontScale="92500" lnSpcReduction="10000"/>
          </a:bodyPr>
          <a:lstStyle/>
          <a:p>
            <a:endParaRPr lang="es-UY" dirty="0"/>
          </a:p>
          <a:p>
            <a:pPr>
              <a:buFont typeface="+mj-lt"/>
              <a:buAutoNum type="arabicPeriod"/>
            </a:pPr>
            <a:r>
              <a:rPr lang="es-UY" dirty="0"/>
              <a:t>Rendición de Cuentas de Gestión.</a:t>
            </a:r>
          </a:p>
          <a:p>
            <a:pPr>
              <a:buFont typeface="+mj-lt"/>
              <a:buAutoNum type="arabicPeriod"/>
            </a:pPr>
            <a:endParaRPr lang="es-UY" dirty="0" smtClean="0"/>
          </a:p>
          <a:p>
            <a:pPr>
              <a:buFont typeface="+mj-lt"/>
              <a:buAutoNum type="arabicPeriod"/>
            </a:pPr>
            <a:r>
              <a:rPr lang="es-UY" sz="2800" u="sng" dirty="0">
                <a:solidFill>
                  <a:schemeClr val="accent2">
                    <a:lumMod val="60000"/>
                    <a:lumOff val="40000"/>
                  </a:schemeClr>
                </a:solidFill>
              </a:rPr>
              <a:t>Estado de situación del sector.</a:t>
            </a:r>
          </a:p>
          <a:p>
            <a:pPr>
              <a:buFont typeface="+mj-lt"/>
              <a:buAutoNum type="arabicPeriod"/>
            </a:pPr>
            <a:endParaRPr lang="es-UY" dirty="0" smtClean="0"/>
          </a:p>
          <a:p>
            <a:pPr>
              <a:buFont typeface="+mj-lt"/>
              <a:buAutoNum type="arabicPeriod"/>
            </a:pPr>
            <a:r>
              <a:rPr lang="es-UY" dirty="0" smtClean="0"/>
              <a:t>Prioridades 2014 propuesta a ser discutida con los productores.</a:t>
            </a:r>
          </a:p>
          <a:p>
            <a:pPr>
              <a:buFont typeface="+mj-lt"/>
              <a:buAutoNum type="arabicPeriod"/>
            </a:pPr>
            <a:endParaRPr lang="es-UY" dirty="0" smtClean="0"/>
          </a:p>
          <a:p>
            <a:pPr>
              <a:buFont typeface="+mj-lt"/>
              <a:buAutoNum type="arabicPeriod"/>
            </a:pPr>
            <a:r>
              <a:rPr lang="es-UY" dirty="0" smtClean="0"/>
              <a:t>Temas recientes interés para el sector.</a:t>
            </a:r>
          </a:p>
          <a:p>
            <a:pPr>
              <a:buFont typeface="+mj-lt"/>
              <a:buAutoNum type="arabicPeriod"/>
            </a:pPr>
            <a:endParaRPr lang="es-UY" dirty="0" smtClean="0"/>
          </a:p>
          <a:p>
            <a:pPr>
              <a:buFont typeface="+mj-lt"/>
              <a:buAutoNum type="arabicPeriod"/>
            </a:pPr>
            <a:r>
              <a:rPr lang="es-UY" dirty="0" smtClean="0"/>
              <a:t>Espacio de intercambio y planteos de los productores.</a:t>
            </a:r>
          </a:p>
          <a:p>
            <a:pPr marL="0" indent="0">
              <a:buNone/>
            </a:pPr>
            <a:endParaRPr lang="es-UY" dirty="0" smtClean="0"/>
          </a:p>
          <a:p>
            <a:endParaRPr lang="es-UY" dirty="0"/>
          </a:p>
          <a:p>
            <a:pPr marL="0" indent="0">
              <a:buNone/>
            </a:pPr>
            <a:endParaRPr lang="es-UY" dirty="0"/>
          </a:p>
        </p:txBody>
      </p:sp>
      <p:pic>
        <p:nvPicPr>
          <p:cNvPr id="6" name="Picture 5"/>
          <p:cNvPicPr>
            <a:picLocks noChangeAspect="1"/>
          </p:cNvPicPr>
          <p:nvPr/>
        </p:nvPicPr>
        <p:blipFill>
          <a:blip r:embed="rId2"/>
          <a:stretch>
            <a:fillRect/>
          </a:stretch>
        </p:blipFill>
        <p:spPr>
          <a:xfrm>
            <a:off x="8644577" y="3618963"/>
            <a:ext cx="3547422" cy="3239036"/>
          </a:xfrm>
          <a:prstGeom prst="rect">
            <a:avLst/>
          </a:prstGeom>
        </p:spPr>
      </p:pic>
      <p:sp>
        <p:nvSpPr>
          <p:cNvPr id="5" name="Right Arrow 4"/>
          <p:cNvSpPr/>
          <p:nvPr/>
        </p:nvSpPr>
        <p:spPr>
          <a:xfrm>
            <a:off x="466025" y="3354000"/>
            <a:ext cx="1068946" cy="953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7" name="TextBox 6"/>
          <p:cNvSpPr txBox="1"/>
          <p:nvPr/>
        </p:nvSpPr>
        <p:spPr>
          <a:xfrm>
            <a:off x="6800045" y="10079"/>
            <a:ext cx="4250028" cy="369332"/>
          </a:xfrm>
          <a:prstGeom prst="rect">
            <a:avLst/>
          </a:prstGeom>
          <a:solidFill>
            <a:schemeClr val="accent1">
              <a:lumMod val="60000"/>
              <a:lumOff val="40000"/>
            </a:schemeClr>
          </a:solidFill>
        </p:spPr>
        <p:txBody>
          <a:bodyPr wrap="square" rtlCol="0">
            <a:spAutoFit/>
          </a:bodyPr>
          <a:lstStyle/>
          <a:p>
            <a:r>
              <a:rPr lang="es-UY" i="1" dirty="0" smtClean="0">
                <a:solidFill>
                  <a:schemeClr val="bg1"/>
                </a:solidFill>
              </a:rPr>
              <a:t>Gira Comisión Directiva ACA </a:t>
            </a:r>
            <a:r>
              <a:rPr lang="es-UY" sz="1400" i="1" dirty="0" smtClean="0">
                <a:solidFill>
                  <a:schemeClr val="bg1"/>
                </a:solidFill>
              </a:rPr>
              <a:t>junio 2014</a:t>
            </a:r>
            <a:endParaRPr lang="es-UY" sz="1400" i="1" dirty="0">
              <a:solidFill>
                <a:schemeClr val="bg1"/>
              </a:solidFill>
            </a:endParaRPr>
          </a:p>
        </p:txBody>
      </p:sp>
    </p:spTree>
    <p:extLst>
      <p:ext uri="{BB962C8B-B14F-4D97-AF65-F5344CB8AC3E}">
        <p14:creationId xmlns:p14="http://schemas.microsoft.com/office/powerpoint/2010/main" val="122144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52" y="158840"/>
            <a:ext cx="8596668" cy="1320800"/>
          </a:xfrm>
        </p:spPr>
        <p:txBody>
          <a:bodyPr>
            <a:normAutofit fontScale="90000"/>
          </a:bodyPr>
          <a:lstStyle/>
          <a:p>
            <a:r>
              <a:rPr lang="es-UY" u="sng" dirty="0" smtClean="0">
                <a:solidFill>
                  <a:schemeClr val="accent2">
                    <a:lumMod val="60000"/>
                    <a:lumOff val="40000"/>
                  </a:schemeClr>
                </a:solidFill>
              </a:rPr>
              <a:t>2. Estado </a:t>
            </a:r>
            <a:r>
              <a:rPr lang="es-UY" u="sng" dirty="0">
                <a:solidFill>
                  <a:schemeClr val="accent2">
                    <a:lumMod val="60000"/>
                    <a:lumOff val="40000"/>
                  </a:schemeClr>
                </a:solidFill>
              </a:rPr>
              <a:t>de situación del sector.</a:t>
            </a:r>
            <a:br>
              <a:rPr lang="es-UY" u="sng" dirty="0">
                <a:solidFill>
                  <a:schemeClr val="accent2">
                    <a:lumMod val="60000"/>
                    <a:lumOff val="40000"/>
                  </a:schemeClr>
                </a:solidFill>
              </a:rPr>
            </a:br>
            <a:r>
              <a:rPr lang="es-UY" u="sng" dirty="0" smtClean="0">
                <a:solidFill>
                  <a:schemeClr val="accent2">
                    <a:lumMod val="60000"/>
                    <a:lumOff val="40000"/>
                  </a:schemeClr>
                </a:solidFill>
              </a:rPr>
              <a:t/>
            </a:r>
            <a:br>
              <a:rPr lang="es-UY" u="sng" dirty="0" smtClean="0">
                <a:solidFill>
                  <a:schemeClr val="accent2">
                    <a:lumMod val="60000"/>
                    <a:lumOff val="40000"/>
                  </a:schemeClr>
                </a:solidFill>
              </a:rPr>
            </a:br>
            <a:r>
              <a:rPr lang="es-UY" dirty="0" smtClean="0"/>
              <a:t>URUGUAY SIGUE SIENDO UN PAÍS ARROCERO Y EL ARROZ URUGUAYO SE SIGUE DESTACANDO EN EL MUNDO</a:t>
            </a:r>
            <a:endParaRPr lang="es-UY" dirty="0"/>
          </a:p>
        </p:txBody>
      </p:sp>
      <p:sp>
        <p:nvSpPr>
          <p:cNvPr id="3" name="Content Placeholder 2"/>
          <p:cNvSpPr>
            <a:spLocks noGrp="1"/>
          </p:cNvSpPr>
          <p:nvPr>
            <p:ph idx="1"/>
          </p:nvPr>
        </p:nvSpPr>
        <p:spPr>
          <a:xfrm>
            <a:off x="484151" y="2482561"/>
            <a:ext cx="8596668" cy="3880773"/>
          </a:xfrm>
        </p:spPr>
        <p:txBody>
          <a:bodyPr/>
          <a:lstStyle/>
          <a:p>
            <a:pPr marL="0" indent="0">
              <a:buNone/>
            </a:pPr>
            <a:endParaRPr lang="es-UY" sz="2000" dirty="0" smtClean="0"/>
          </a:p>
          <a:p>
            <a:pPr marL="0" indent="0">
              <a:buNone/>
            </a:pPr>
            <a:r>
              <a:rPr lang="es-UY" sz="2000" dirty="0" smtClean="0"/>
              <a:t>Mercado internacional del arroz</a:t>
            </a:r>
          </a:p>
          <a:p>
            <a:pPr marL="0" indent="0">
              <a:buNone/>
            </a:pPr>
            <a:r>
              <a:rPr lang="es-UY" sz="2000" dirty="0" smtClean="0"/>
              <a:t>Exportaciones de arroz de </a:t>
            </a:r>
            <a:r>
              <a:rPr lang="es-UY" sz="2000" dirty="0"/>
              <a:t>U</a:t>
            </a:r>
            <a:r>
              <a:rPr lang="es-UY" sz="2000" dirty="0" smtClean="0"/>
              <a:t>ruguay </a:t>
            </a:r>
          </a:p>
          <a:p>
            <a:pPr marL="0" indent="0">
              <a:buNone/>
            </a:pPr>
            <a:r>
              <a:rPr lang="es-UY" sz="2000" dirty="0" smtClean="0"/>
              <a:t>Tendencias recientes</a:t>
            </a:r>
          </a:p>
          <a:p>
            <a:pPr marL="0" indent="0">
              <a:buNone/>
            </a:pPr>
            <a:endParaRPr lang="es-UY" sz="2000" dirty="0" smtClean="0"/>
          </a:p>
          <a:p>
            <a:pPr marL="0" indent="0">
              <a:buNone/>
            </a:pPr>
            <a:endParaRPr lang="es-UY" sz="2000" dirty="0" smtClean="0"/>
          </a:p>
          <a:p>
            <a:pPr marL="0" indent="0">
              <a:buNone/>
            </a:pPr>
            <a:endParaRPr lang="es-UY" sz="2000" dirty="0" smtClean="0"/>
          </a:p>
          <a:p>
            <a:endParaRPr lang="es-UY" dirty="0"/>
          </a:p>
          <a:p>
            <a:pPr marL="0" indent="0">
              <a:buNone/>
            </a:pPr>
            <a:endParaRPr lang="es-UY" dirty="0"/>
          </a:p>
        </p:txBody>
      </p:sp>
      <p:sp>
        <p:nvSpPr>
          <p:cNvPr id="5" name="TextBox 4"/>
          <p:cNvSpPr txBox="1"/>
          <p:nvPr/>
        </p:nvSpPr>
        <p:spPr>
          <a:xfrm>
            <a:off x="6800045" y="10079"/>
            <a:ext cx="4250028" cy="369332"/>
          </a:xfrm>
          <a:prstGeom prst="rect">
            <a:avLst/>
          </a:prstGeom>
          <a:solidFill>
            <a:schemeClr val="accent1">
              <a:lumMod val="60000"/>
              <a:lumOff val="40000"/>
            </a:schemeClr>
          </a:solidFill>
        </p:spPr>
        <p:txBody>
          <a:bodyPr wrap="square" rtlCol="0">
            <a:spAutoFit/>
          </a:bodyPr>
          <a:lstStyle/>
          <a:p>
            <a:r>
              <a:rPr lang="es-UY" i="1" dirty="0" smtClean="0">
                <a:solidFill>
                  <a:schemeClr val="bg1"/>
                </a:solidFill>
              </a:rPr>
              <a:t>Gira Comisión Directiva ACA </a:t>
            </a:r>
            <a:r>
              <a:rPr lang="es-UY" sz="1400" i="1" dirty="0" smtClean="0">
                <a:solidFill>
                  <a:schemeClr val="bg1"/>
                </a:solidFill>
              </a:rPr>
              <a:t>junio 2014</a:t>
            </a:r>
            <a:endParaRPr lang="es-UY" sz="1400" i="1" dirty="0">
              <a:solidFill>
                <a:schemeClr val="bg1"/>
              </a:solidFill>
            </a:endParaRPr>
          </a:p>
        </p:txBody>
      </p:sp>
    </p:spTree>
    <p:extLst>
      <p:ext uri="{BB962C8B-B14F-4D97-AF65-F5344CB8AC3E}">
        <p14:creationId xmlns:p14="http://schemas.microsoft.com/office/powerpoint/2010/main" val="52949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52" y="158840"/>
            <a:ext cx="8596668" cy="1320800"/>
          </a:xfrm>
        </p:spPr>
        <p:txBody>
          <a:bodyPr>
            <a:normAutofit fontScale="90000"/>
          </a:bodyPr>
          <a:lstStyle/>
          <a:p>
            <a:r>
              <a:rPr lang="es-UY" u="sng" dirty="0" smtClean="0">
                <a:solidFill>
                  <a:schemeClr val="accent2">
                    <a:lumMod val="60000"/>
                    <a:lumOff val="40000"/>
                  </a:schemeClr>
                </a:solidFill>
              </a:rPr>
              <a:t>2. Estado </a:t>
            </a:r>
            <a:r>
              <a:rPr lang="es-UY" u="sng" dirty="0">
                <a:solidFill>
                  <a:schemeClr val="accent2">
                    <a:lumMod val="60000"/>
                    <a:lumOff val="40000"/>
                  </a:schemeClr>
                </a:solidFill>
              </a:rPr>
              <a:t>de situación del sector.</a:t>
            </a:r>
            <a:br>
              <a:rPr lang="es-UY" u="sng" dirty="0">
                <a:solidFill>
                  <a:schemeClr val="accent2">
                    <a:lumMod val="60000"/>
                    <a:lumOff val="40000"/>
                  </a:schemeClr>
                </a:solidFill>
              </a:rPr>
            </a:br>
            <a:r>
              <a:rPr lang="es-UY" u="sng" dirty="0" smtClean="0">
                <a:solidFill>
                  <a:schemeClr val="accent2">
                    <a:lumMod val="60000"/>
                    <a:lumOff val="40000"/>
                  </a:schemeClr>
                </a:solidFill>
              </a:rPr>
              <a:t/>
            </a:r>
            <a:br>
              <a:rPr lang="es-UY" u="sng" dirty="0" smtClean="0">
                <a:solidFill>
                  <a:schemeClr val="accent2">
                    <a:lumMod val="60000"/>
                    <a:lumOff val="40000"/>
                  </a:schemeClr>
                </a:solidFill>
              </a:rPr>
            </a:br>
            <a:r>
              <a:rPr lang="es-UY" dirty="0" smtClean="0"/>
              <a:t>URUGUAY SIGUE SIENDO UN PAÍS ARROCERO Y EL ARROZ URUGUAYO SE SIGUE DESTACANDO EN EL </a:t>
            </a:r>
            <a:r>
              <a:rPr lang="es-UY" dirty="0" smtClean="0"/>
              <a:t>MUNDO</a:t>
            </a:r>
            <a:br>
              <a:rPr lang="es-UY" dirty="0" smtClean="0"/>
            </a:br>
            <a:r>
              <a:rPr lang="es-UY" dirty="0"/>
              <a:t/>
            </a:r>
            <a:br>
              <a:rPr lang="es-UY" dirty="0"/>
            </a:br>
            <a:r>
              <a:rPr lang="es-UY" dirty="0" smtClean="0"/>
              <a:t>el costo de producción sigue en aumento</a:t>
            </a:r>
            <a:endParaRPr lang="es-UY" dirty="0"/>
          </a:p>
        </p:txBody>
      </p:sp>
      <p:sp>
        <p:nvSpPr>
          <p:cNvPr id="3" name="Content Placeholder 2"/>
          <p:cNvSpPr>
            <a:spLocks noGrp="1"/>
          </p:cNvSpPr>
          <p:nvPr>
            <p:ph idx="1"/>
          </p:nvPr>
        </p:nvSpPr>
        <p:spPr>
          <a:xfrm>
            <a:off x="677334" y="3461355"/>
            <a:ext cx="8596668" cy="3880773"/>
          </a:xfrm>
        </p:spPr>
        <p:txBody>
          <a:bodyPr/>
          <a:lstStyle/>
          <a:p>
            <a:pPr marL="0" indent="0">
              <a:buNone/>
            </a:pPr>
            <a:endParaRPr lang="es-UY" sz="2000" dirty="0" smtClean="0"/>
          </a:p>
          <a:p>
            <a:pPr marL="0" indent="0">
              <a:buNone/>
            </a:pPr>
            <a:r>
              <a:rPr lang="es-UY" sz="2000" b="1" u="sng" dirty="0" smtClean="0"/>
              <a:t>COSTOS DE PRODUCCIÓN</a:t>
            </a:r>
            <a:endParaRPr lang="es-UY" sz="2000" b="1" u="sng" dirty="0"/>
          </a:p>
          <a:p>
            <a:pPr marL="0" indent="0">
              <a:buNone/>
            </a:pPr>
            <a:r>
              <a:rPr lang="es-UY" sz="2000" dirty="0"/>
              <a:t>De acuerdo a las últimas estimaciones de la ACA el costo medio de producir arroz estaría en USD 2200 por hectárea. </a:t>
            </a:r>
          </a:p>
          <a:p>
            <a:pPr marL="0" indent="0">
              <a:buNone/>
            </a:pPr>
            <a:r>
              <a:rPr lang="es-UY" sz="2000" dirty="0"/>
              <a:t>Se ha visto un incremento en todos los rubros fundamentales de producción de arroz: mano de obra, combustible, electricidad, insumos</a:t>
            </a:r>
            <a:r>
              <a:rPr lang="es-UY" sz="2000" dirty="0" smtClean="0"/>
              <a:t>.</a:t>
            </a:r>
          </a:p>
          <a:p>
            <a:pPr marL="0" indent="0">
              <a:buNone/>
            </a:pPr>
            <a:r>
              <a:rPr lang="es-UY" sz="2000" dirty="0" smtClean="0"/>
              <a:t>Se entiende que hoy es la principal dificultad del sector.</a:t>
            </a:r>
            <a:endParaRPr lang="es-UY" sz="2000" dirty="0"/>
          </a:p>
          <a:p>
            <a:pPr marL="0" indent="0">
              <a:buNone/>
            </a:pPr>
            <a:endParaRPr lang="es-UY" sz="2000" dirty="0" smtClean="0"/>
          </a:p>
          <a:p>
            <a:pPr marL="0" indent="0">
              <a:buNone/>
            </a:pPr>
            <a:endParaRPr lang="es-UY" sz="2000" dirty="0" smtClean="0"/>
          </a:p>
          <a:p>
            <a:pPr marL="0" indent="0">
              <a:buNone/>
            </a:pPr>
            <a:endParaRPr lang="es-UY" sz="2000" dirty="0" smtClean="0"/>
          </a:p>
          <a:p>
            <a:endParaRPr lang="es-UY" dirty="0"/>
          </a:p>
          <a:p>
            <a:pPr marL="0" indent="0">
              <a:buNone/>
            </a:pPr>
            <a:endParaRPr lang="es-UY" dirty="0"/>
          </a:p>
        </p:txBody>
      </p:sp>
      <p:sp>
        <p:nvSpPr>
          <p:cNvPr id="5" name="TextBox 4"/>
          <p:cNvSpPr txBox="1"/>
          <p:nvPr/>
        </p:nvSpPr>
        <p:spPr>
          <a:xfrm>
            <a:off x="6800045" y="10079"/>
            <a:ext cx="4250028" cy="369332"/>
          </a:xfrm>
          <a:prstGeom prst="rect">
            <a:avLst/>
          </a:prstGeom>
          <a:solidFill>
            <a:schemeClr val="accent1">
              <a:lumMod val="60000"/>
              <a:lumOff val="40000"/>
            </a:schemeClr>
          </a:solidFill>
        </p:spPr>
        <p:txBody>
          <a:bodyPr wrap="square" rtlCol="0">
            <a:spAutoFit/>
          </a:bodyPr>
          <a:lstStyle/>
          <a:p>
            <a:r>
              <a:rPr lang="es-UY" i="1" dirty="0" smtClean="0">
                <a:solidFill>
                  <a:schemeClr val="bg1"/>
                </a:solidFill>
              </a:rPr>
              <a:t>Gira Comisión Directiva ACA </a:t>
            </a:r>
            <a:r>
              <a:rPr lang="es-UY" sz="1400" i="1" dirty="0" smtClean="0">
                <a:solidFill>
                  <a:schemeClr val="bg1"/>
                </a:solidFill>
              </a:rPr>
              <a:t>junio 2014</a:t>
            </a:r>
            <a:endParaRPr lang="es-UY" sz="1400" i="1" dirty="0">
              <a:solidFill>
                <a:schemeClr val="bg1"/>
              </a:solidFill>
            </a:endParaRPr>
          </a:p>
        </p:txBody>
      </p:sp>
    </p:spTree>
    <p:extLst>
      <p:ext uri="{BB962C8B-B14F-4D97-AF65-F5344CB8AC3E}">
        <p14:creationId xmlns:p14="http://schemas.microsoft.com/office/powerpoint/2010/main" val="632074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Y" dirty="0" smtClean="0"/>
              <a:t>Esquema de la reunión</a:t>
            </a:r>
            <a:br>
              <a:rPr lang="es-UY" dirty="0" smtClean="0"/>
            </a:br>
            <a:r>
              <a:rPr lang="es-UY" dirty="0" smtClean="0"/>
              <a:t/>
            </a:r>
            <a:br>
              <a:rPr lang="es-UY" dirty="0" smtClean="0"/>
            </a:br>
            <a:r>
              <a:rPr lang="es-UY" sz="2700" b="1" dirty="0">
                <a:solidFill>
                  <a:schemeClr val="accent2">
                    <a:lumMod val="75000"/>
                  </a:schemeClr>
                </a:solidFill>
              </a:rPr>
              <a:t>EL ARROZ URUGUAYO SE DESTACA EN EL MUNDO</a:t>
            </a:r>
            <a:r>
              <a:rPr lang="es-UY" b="1" dirty="0">
                <a:solidFill>
                  <a:schemeClr val="accent2">
                    <a:lumMod val="75000"/>
                  </a:schemeClr>
                </a:solidFill>
              </a:rPr>
              <a:t/>
            </a:r>
            <a:br>
              <a:rPr lang="es-UY" b="1" dirty="0">
                <a:solidFill>
                  <a:schemeClr val="accent2">
                    <a:lumMod val="75000"/>
                  </a:schemeClr>
                </a:solidFill>
              </a:rPr>
            </a:br>
            <a:endParaRPr lang="es-UY" dirty="0"/>
          </a:p>
        </p:txBody>
      </p:sp>
      <p:sp>
        <p:nvSpPr>
          <p:cNvPr id="3" name="Content Placeholder 2"/>
          <p:cNvSpPr>
            <a:spLocks noGrp="1"/>
          </p:cNvSpPr>
          <p:nvPr>
            <p:ph idx="1"/>
          </p:nvPr>
        </p:nvSpPr>
        <p:spPr>
          <a:xfrm>
            <a:off x="1470577" y="2366651"/>
            <a:ext cx="8596668" cy="3880773"/>
          </a:xfrm>
        </p:spPr>
        <p:txBody>
          <a:bodyPr>
            <a:normAutofit lnSpcReduction="10000"/>
          </a:bodyPr>
          <a:lstStyle/>
          <a:p>
            <a:endParaRPr lang="es-UY" dirty="0"/>
          </a:p>
          <a:p>
            <a:pPr>
              <a:buFont typeface="+mj-lt"/>
              <a:buAutoNum type="arabicPeriod"/>
            </a:pPr>
            <a:r>
              <a:rPr lang="es-UY" dirty="0"/>
              <a:t>Rendición de Cuentas de Gestión.</a:t>
            </a:r>
          </a:p>
          <a:p>
            <a:pPr>
              <a:buFont typeface="+mj-lt"/>
              <a:buAutoNum type="arabicPeriod"/>
            </a:pPr>
            <a:endParaRPr lang="es-UY" dirty="0" smtClean="0"/>
          </a:p>
          <a:p>
            <a:pPr>
              <a:buFont typeface="+mj-lt"/>
              <a:buAutoNum type="arabicPeriod"/>
            </a:pPr>
            <a:r>
              <a:rPr lang="es-UY" dirty="0"/>
              <a:t>Estado de situación del sector.</a:t>
            </a:r>
          </a:p>
          <a:p>
            <a:pPr>
              <a:buFont typeface="+mj-lt"/>
              <a:buAutoNum type="arabicPeriod"/>
            </a:pPr>
            <a:endParaRPr lang="es-UY" dirty="0" smtClean="0"/>
          </a:p>
          <a:p>
            <a:pPr>
              <a:buFont typeface="+mj-lt"/>
              <a:buAutoNum type="arabicPeriod"/>
            </a:pPr>
            <a:r>
              <a:rPr lang="es-UY" sz="2800" u="sng" dirty="0">
                <a:solidFill>
                  <a:schemeClr val="accent2">
                    <a:lumMod val="60000"/>
                    <a:lumOff val="40000"/>
                  </a:schemeClr>
                </a:solidFill>
              </a:rPr>
              <a:t>Prioridades 2014 propuesta a ser discutida con los </a:t>
            </a:r>
            <a:r>
              <a:rPr lang="es-UY" sz="2800" u="sng" dirty="0" smtClean="0">
                <a:solidFill>
                  <a:schemeClr val="accent2">
                    <a:lumMod val="60000"/>
                    <a:lumOff val="40000"/>
                  </a:schemeClr>
                </a:solidFill>
              </a:rPr>
              <a:t>productores.</a:t>
            </a:r>
          </a:p>
          <a:p>
            <a:pPr>
              <a:buFont typeface="+mj-lt"/>
              <a:buAutoNum type="arabicPeriod"/>
            </a:pPr>
            <a:r>
              <a:rPr lang="es-UY" dirty="0" smtClean="0"/>
              <a:t>Temas recientes interés para el sector.</a:t>
            </a:r>
          </a:p>
          <a:p>
            <a:pPr>
              <a:buFont typeface="+mj-lt"/>
              <a:buAutoNum type="arabicPeriod"/>
            </a:pPr>
            <a:endParaRPr lang="es-UY" dirty="0" smtClean="0"/>
          </a:p>
          <a:p>
            <a:pPr>
              <a:buFont typeface="+mj-lt"/>
              <a:buAutoNum type="arabicPeriod"/>
            </a:pPr>
            <a:r>
              <a:rPr lang="es-UY" dirty="0" smtClean="0"/>
              <a:t>Espacio de intercambio y planteos de los productores.</a:t>
            </a:r>
          </a:p>
          <a:p>
            <a:pPr marL="0" indent="0">
              <a:buNone/>
            </a:pPr>
            <a:endParaRPr lang="es-UY" dirty="0" smtClean="0"/>
          </a:p>
          <a:p>
            <a:endParaRPr lang="es-UY" dirty="0"/>
          </a:p>
          <a:p>
            <a:pPr marL="0" indent="0">
              <a:buNone/>
            </a:pPr>
            <a:endParaRPr lang="es-UY" dirty="0"/>
          </a:p>
        </p:txBody>
      </p:sp>
      <p:pic>
        <p:nvPicPr>
          <p:cNvPr id="6" name="Picture 5"/>
          <p:cNvPicPr>
            <a:picLocks noChangeAspect="1"/>
          </p:cNvPicPr>
          <p:nvPr/>
        </p:nvPicPr>
        <p:blipFill>
          <a:blip r:embed="rId2"/>
          <a:stretch>
            <a:fillRect/>
          </a:stretch>
        </p:blipFill>
        <p:spPr>
          <a:xfrm>
            <a:off x="9955369" y="3618963"/>
            <a:ext cx="2236630" cy="3239036"/>
          </a:xfrm>
          <a:prstGeom prst="rect">
            <a:avLst/>
          </a:prstGeom>
        </p:spPr>
      </p:pic>
      <p:sp>
        <p:nvSpPr>
          <p:cNvPr id="5" name="Right Arrow 4"/>
          <p:cNvSpPr/>
          <p:nvPr/>
        </p:nvSpPr>
        <p:spPr>
          <a:xfrm>
            <a:off x="401631" y="4049459"/>
            <a:ext cx="1068946" cy="953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Tree>
    <p:extLst>
      <p:ext uri="{BB962C8B-B14F-4D97-AF65-F5344CB8AC3E}">
        <p14:creationId xmlns:p14="http://schemas.microsoft.com/office/powerpoint/2010/main" val="3474511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62" y="56781"/>
            <a:ext cx="9265158" cy="1320800"/>
          </a:xfrm>
        </p:spPr>
        <p:txBody>
          <a:bodyPr>
            <a:normAutofit fontScale="90000"/>
          </a:bodyPr>
          <a:lstStyle/>
          <a:p>
            <a:r>
              <a:rPr lang="es-UY" u="sng" dirty="0" smtClean="0">
                <a:solidFill>
                  <a:schemeClr val="accent2">
                    <a:lumMod val="60000"/>
                    <a:lumOff val="40000"/>
                  </a:schemeClr>
                </a:solidFill>
              </a:rPr>
              <a:t>3. Prioridades </a:t>
            </a:r>
            <a:r>
              <a:rPr lang="es-UY" u="sng" dirty="0">
                <a:solidFill>
                  <a:schemeClr val="accent2">
                    <a:lumMod val="60000"/>
                    <a:lumOff val="40000"/>
                  </a:schemeClr>
                </a:solidFill>
              </a:rPr>
              <a:t>2014 propuesta a ser discutida con los productores.</a:t>
            </a:r>
            <a:br>
              <a:rPr lang="es-UY" u="sng" dirty="0">
                <a:solidFill>
                  <a:schemeClr val="accent2">
                    <a:lumMod val="60000"/>
                    <a:lumOff val="40000"/>
                  </a:schemeClr>
                </a:solidFill>
              </a:rPr>
            </a:br>
            <a:r>
              <a:rPr lang="es-UY" sz="2000" b="1" dirty="0" smtClean="0">
                <a:solidFill>
                  <a:schemeClr val="accent2">
                    <a:lumMod val="75000"/>
                  </a:schemeClr>
                </a:solidFill>
              </a:rPr>
              <a:t>EL </a:t>
            </a:r>
            <a:r>
              <a:rPr lang="es-UY" sz="2000" b="1" dirty="0">
                <a:solidFill>
                  <a:schemeClr val="accent2">
                    <a:lumMod val="75000"/>
                  </a:schemeClr>
                </a:solidFill>
              </a:rPr>
              <a:t>ARROZ URUGUAYO SE DESTACA EN EL </a:t>
            </a:r>
            <a:r>
              <a:rPr lang="es-UY" sz="2000" b="1" dirty="0" smtClean="0">
                <a:solidFill>
                  <a:schemeClr val="accent2">
                    <a:lumMod val="75000"/>
                  </a:schemeClr>
                </a:solidFill>
              </a:rPr>
              <a:t>MUNDO, PERO TENEMOS QUE </a:t>
            </a:r>
            <a:r>
              <a:rPr lang="es-UY" sz="2000" b="1" dirty="0">
                <a:solidFill>
                  <a:schemeClr val="accent2">
                    <a:lumMod val="75000"/>
                  </a:schemeClr>
                </a:solidFill>
              </a:rPr>
              <a:t>A</a:t>
            </a:r>
            <a:r>
              <a:rPr lang="es-UY" sz="2000" b="1" dirty="0" smtClean="0">
                <a:solidFill>
                  <a:schemeClr val="accent2">
                    <a:lumMod val="75000"/>
                  </a:schemeClr>
                </a:solidFill>
              </a:rPr>
              <a:t>FRONTAR LA REALIDAD DE LOS MERCADOS MUNDIALES Y UNA REALIDAD DE COSTO PAÍS CADA VEZ MÁS ALTA PARA NUESTRA PRODUCCIÓN</a:t>
            </a:r>
            <a:r>
              <a:rPr lang="es-UY" sz="2000" b="1" dirty="0">
                <a:solidFill>
                  <a:schemeClr val="accent2">
                    <a:lumMod val="75000"/>
                  </a:schemeClr>
                </a:solidFill>
              </a:rPr>
              <a:t/>
            </a:r>
            <a:br>
              <a:rPr lang="es-UY" sz="2000" b="1" dirty="0">
                <a:solidFill>
                  <a:schemeClr val="accent2">
                    <a:lumMod val="75000"/>
                  </a:schemeClr>
                </a:solidFill>
              </a:rPr>
            </a:br>
            <a:endParaRPr lang="es-UY" sz="2000" dirty="0"/>
          </a:p>
        </p:txBody>
      </p:sp>
      <p:sp>
        <p:nvSpPr>
          <p:cNvPr id="3" name="Content Placeholder 2"/>
          <p:cNvSpPr>
            <a:spLocks noGrp="1"/>
          </p:cNvSpPr>
          <p:nvPr>
            <p:ph idx="1"/>
          </p:nvPr>
        </p:nvSpPr>
        <p:spPr>
          <a:xfrm>
            <a:off x="-21008" y="1738647"/>
            <a:ext cx="9478850" cy="4752305"/>
          </a:xfrm>
        </p:spPr>
        <p:txBody>
          <a:bodyPr>
            <a:normAutofit fontScale="25000" lnSpcReduction="20000"/>
          </a:bodyPr>
          <a:lstStyle/>
          <a:p>
            <a:pPr marL="0" indent="0">
              <a:buNone/>
            </a:pPr>
            <a:endParaRPr lang="es-UY" sz="6400" dirty="0"/>
          </a:p>
          <a:p>
            <a:pPr lvl="2"/>
            <a:r>
              <a:rPr lang="es-UY" sz="6400" b="1" u="sng" dirty="0" smtClean="0">
                <a:solidFill>
                  <a:schemeClr val="accent2">
                    <a:lumMod val="60000"/>
                    <a:lumOff val="40000"/>
                  </a:schemeClr>
                </a:solidFill>
              </a:rPr>
              <a:t>Importancia de definir una estrategia para el sector y para la institución.</a:t>
            </a:r>
          </a:p>
          <a:p>
            <a:pPr lvl="2"/>
            <a:endParaRPr lang="es-UY" sz="6400" b="1" u="sng" dirty="0">
              <a:solidFill>
                <a:schemeClr val="accent2">
                  <a:lumMod val="60000"/>
                  <a:lumOff val="40000"/>
                </a:schemeClr>
              </a:solidFill>
            </a:endParaRPr>
          </a:p>
          <a:p>
            <a:pPr marL="914400" lvl="2" indent="0">
              <a:buNone/>
            </a:pPr>
            <a:r>
              <a:rPr lang="es-UY" sz="6400" b="1" dirty="0">
                <a:solidFill>
                  <a:schemeClr val="tx1"/>
                </a:solidFill>
                <a:latin typeface="+mj-lt"/>
                <a:ea typeface="+mj-ea"/>
                <a:cs typeface="+mj-cs"/>
              </a:rPr>
              <a:t>Algunas </a:t>
            </a:r>
            <a:r>
              <a:rPr lang="es-UY" sz="6400" b="1" dirty="0" smtClean="0">
                <a:solidFill>
                  <a:schemeClr val="tx1"/>
                </a:solidFill>
                <a:latin typeface="+mj-lt"/>
                <a:ea typeface="+mj-ea"/>
                <a:cs typeface="+mj-cs"/>
              </a:rPr>
              <a:t>premisas</a:t>
            </a:r>
          </a:p>
          <a:p>
            <a:pPr marL="914400" lvl="2" indent="0">
              <a:buNone/>
            </a:pPr>
            <a:endParaRPr lang="es-UY" sz="6400" b="1" dirty="0">
              <a:solidFill>
                <a:schemeClr val="tx1"/>
              </a:solidFill>
              <a:latin typeface="+mj-lt"/>
              <a:ea typeface="+mj-ea"/>
              <a:cs typeface="+mj-cs"/>
            </a:endParaRPr>
          </a:p>
          <a:p>
            <a:pPr marL="914400" lvl="2" indent="0">
              <a:buNone/>
            </a:pPr>
            <a:r>
              <a:rPr lang="es-UY" sz="6400" b="1" dirty="0" smtClean="0">
                <a:solidFill>
                  <a:schemeClr val="tx1"/>
                </a:solidFill>
                <a:latin typeface="+mj-lt"/>
                <a:ea typeface="+mj-ea"/>
                <a:cs typeface="+mj-cs"/>
              </a:rPr>
              <a:t>Reforzar nuestra institución es fortalecer los vínculos y comunicación con los productores. Existen espacios consolidados tenemos que desarrollar otros.</a:t>
            </a:r>
          </a:p>
          <a:p>
            <a:pPr marL="914400" lvl="2" indent="0">
              <a:buNone/>
            </a:pPr>
            <a:r>
              <a:rPr lang="es-UY" sz="6400" b="1" dirty="0" smtClean="0">
                <a:solidFill>
                  <a:schemeClr val="tx1"/>
                </a:solidFill>
                <a:latin typeface="+mj-lt"/>
                <a:ea typeface="+mj-ea"/>
                <a:cs typeface="+mj-cs"/>
              </a:rPr>
              <a:t>Fortalecer la institución es generar capacidades de análisis y de propuesta, elemento que siempre nos ha caracterizado.</a:t>
            </a:r>
          </a:p>
          <a:p>
            <a:pPr marL="914400" lvl="2" indent="0">
              <a:buNone/>
            </a:pPr>
            <a:r>
              <a:rPr lang="es-UY" sz="6400" b="1" dirty="0" smtClean="0">
                <a:solidFill>
                  <a:schemeClr val="tx1"/>
                </a:solidFill>
                <a:latin typeface="+mj-lt"/>
                <a:ea typeface="+mj-ea"/>
                <a:cs typeface="+mj-cs"/>
              </a:rPr>
              <a:t>Defender la institucionalidad arrocera y el precio convenio es la base de mantener el desarrollo y los logros ya alcanzados para el sector.</a:t>
            </a:r>
          </a:p>
          <a:p>
            <a:pPr marL="914400" lvl="2" indent="0">
              <a:buNone/>
            </a:pPr>
            <a:r>
              <a:rPr lang="es-UY" sz="6400" b="1" dirty="0" smtClean="0">
                <a:solidFill>
                  <a:schemeClr val="tx1"/>
                </a:solidFill>
                <a:latin typeface="+mj-lt"/>
                <a:ea typeface="+mj-ea"/>
                <a:cs typeface="+mj-cs"/>
              </a:rPr>
              <a:t>Tenemos que tener una visión de futuro y de potenciación del sector, manteniendo fortalezas y generando oportunidades de mejora.</a:t>
            </a:r>
          </a:p>
          <a:p>
            <a:pPr marL="914400" lvl="2" indent="0">
              <a:buNone/>
            </a:pPr>
            <a:endParaRPr lang="es-UY" sz="6400" b="1" dirty="0">
              <a:solidFill>
                <a:schemeClr val="tx1"/>
              </a:solidFill>
              <a:latin typeface="+mj-lt"/>
              <a:ea typeface="+mj-ea"/>
              <a:cs typeface="+mj-cs"/>
            </a:endParaRPr>
          </a:p>
          <a:p>
            <a:pPr marL="914400" lvl="2" indent="0">
              <a:buNone/>
            </a:pPr>
            <a:r>
              <a:rPr lang="es-UY" sz="6400" b="1" dirty="0" smtClean="0">
                <a:solidFill>
                  <a:schemeClr val="tx1"/>
                </a:solidFill>
                <a:latin typeface="+mj-lt"/>
                <a:ea typeface="+mj-ea"/>
                <a:cs typeface="+mj-cs"/>
              </a:rPr>
              <a:t>MANTENER NUESTRA IMAGEN DE PAIS ARROCERO, ALCANCES EN TÉRMINOS DE MERCADO.</a:t>
            </a:r>
          </a:p>
          <a:p>
            <a:pPr marL="914400" lvl="2" indent="0">
              <a:buNone/>
            </a:pPr>
            <a:r>
              <a:rPr lang="es-UY" sz="6400" b="1" dirty="0" smtClean="0">
                <a:solidFill>
                  <a:schemeClr val="tx1"/>
                </a:solidFill>
                <a:latin typeface="+mj-lt"/>
                <a:ea typeface="+mj-ea"/>
                <a:cs typeface="+mj-cs"/>
              </a:rPr>
              <a:t>CONTINUAR CON LA LÓGICA DE INNOVACIÓN, SUSTENTABILIDAD, PROPUESTA.</a:t>
            </a:r>
          </a:p>
          <a:p>
            <a:pPr marL="914400" lvl="2" indent="0">
              <a:buNone/>
            </a:pPr>
            <a:r>
              <a:rPr lang="es-UY" sz="6400" b="1" dirty="0" smtClean="0">
                <a:solidFill>
                  <a:schemeClr val="tx1"/>
                </a:solidFill>
                <a:latin typeface="+mj-lt"/>
                <a:ea typeface="+mj-ea"/>
                <a:cs typeface="+mj-cs"/>
              </a:rPr>
              <a:t>CUIDAR NUESTRA INSTITUCIONALIDAD EN TIEMPOS DE CAMBIOS.</a:t>
            </a:r>
            <a:endParaRPr lang="es-UY" sz="6400" b="1" dirty="0">
              <a:solidFill>
                <a:schemeClr val="tx1"/>
              </a:solidFill>
              <a:latin typeface="+mj-lt"/>
              <a:ea typeface="+mj-ea"/>
              <a:cs typeface="+mj-cs"/>
            </a:endParaRPr>
          </a:p>
          <a:p>
            <a:pPr marL="0" indent="0">
              <a:buNone/>
            </a:pPr>
            <a:endParaRPr lang="es-UY" dirty="0" smtClean="0"/>
          </a:p>
          <a:p>
            <a:endParaRPr lang="es-UY" dirty="0"/>
          </a:p>
          <a:p>
            <a:pPr marL="0" indent="0">
              <a:buNone/>
            </a:pPr>
            <a:endParaRPr lang="es-UY" dirty="0"/>
          </a:p>
        </p:txBody>
      </p:sp>
      <p:pic>
        <p:nvPicPr>
          <p:cNvPr id="4" name="Picture 3"/>
          <p:cNvPicPr>
            <a:picLocks noChangeAspect="1"/>
          </p:cNvPicPr>
          <p:nvPr/>
        </p:nvPicPr>
        <p:blipFill>
          <a:blip r:embed="rId2"/>
          <a:stretch>
            <a:fillRect/>
          </a:stretch>
        </p:blipFill>
        <p:spPr>
          <a:xfrm>
            <a:off x="9539864" y="717181"/>
            <a:ext cx="2652135" cy="5008369"/>
          </a:xfrm>
          <a:prstGeom prst="rect">
            <a:avLst/>
          </a:prstGeom>
        </p:spPr>
      </p:pic>
    </p:spTree>
    <p:extLst>
      <p:ext uri="{BB962C8B-B14F-4D97-AF65-F5344CB8AC3E}">
        <p14:creationId xmlns:p14="http://schemas.microsoft.com/office/powerpoint/2010/main" val="3846099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8287"/>
          </a:xfrm>
        </p:spPr>
        <p:txBody>
          <a:bodyPr>
            <a:normAutofit/>
          </a:bodyPr>
          <a:lstStyle/>
          <a:p>
            <a:r>
              <a:rPr lang="es-UY" dirty="0" smtClean="0"/>
              <a:t>Reuniones </a:t>
            </a:r>
            <a:endParaRPr lang="es-UY" dirty="0"/>
          </a:p>
        </p:txBody>
      </p:sp>
      <p:sp>
        <p:nvSpPr>
          <p:cNvPr id="3" name="Content Placeholder 2"/>
          <p:cNvSpPr>
            <a:spLocks noGrp="1"/>
          </p:cNvSpPr>
          <p:nvPr>
            <p:ph idx="1"/>
          </p:nvPr>
        </p:nvSpPr>
        <p:spPr>
          <a:xfrm>
            <a:off x="677334" y="1287887"/>
            <a:ext cx="8596668" cy="5331854"/>
          </a:xfrm>
        </p:spPr>
        <p:txBody>
          <a:bodyPr>
            <a:normAutofit/>
          </a:bodyPr>
          <a:lstStyle/>
          <a:p>
            <a:pPr algn="ctr"/>
            <a:r>
              <a:rPr lang="es-UY" sz="2000" b="1" u="sng" dirty="0"/>
              <a:t>Jueves 05 de junio</a:t>
            </a:r>
          </a:p>
          <a:p>
            <a:pPr marL="0" indent="0">
              <a:buNone/>
            </a:pPr>
            <a:r>
              <a:rPr lang="es-UY" sz="2000" dirty="0"/>
              <a:t>Hora 10.30 – Reunión en Paso </a:t>
            </a:r>
            <a:r>
              <a:rPr lang="es-UY" sz="2000" dirty="0" err="1"/>
              <a:t>Farias</a:t>
            </a:r>
            <a:r>
              <a:rPr lang="es-UY" sz="2000" dirty="0"/>
              <a:t> </a:t>
            </a:r>
          </a:p>
          <a:p>
            <a:pPr marL="0" indent="0">
              <a:buNone/>
            </a:pPr>
            <a:r>
              <a:rPr lang="es-UY" sz="2000" dirty="0"/>
              <a:t>Hora 19.00 - Reunión en Tacuarembó </a:t>
            </a:r>
            <a:endParaRPr lang="es-UY" sz="2000" dirty="0" smtClean="0"/>
          </a:p>
          <a:p>
            <a:pPr marL="0" indent="0">
              <a:buNone/>
            </a:pPr>
            <a:endParaRPr lang="es-UY" sz="2000" dirty="0"/>
          </a:p>
          <a:p>
            <a:pPr algn="ctr"/>
            <a:r>
              <a:rPr lang="es-UY" sz="2000" b="1" u="sng" dirty="0"/>
              <a:t>Viernes 06 de junio</a:t>
            </a:r>
          </a:p>
          <a:p>
            <a:pPr marL="0" indent="0">
              <a:buNone/>
            </a:pPr>
            <a:r>
              <a:rPr lang="es-UY" sz="2000" dirty="0"/>
              <a:t>Hora 10.00 – Reunión en Río Branco </a:t>
            </a:r>
          </a:p>
          <a:p>
            <a:pPr marL="0" indent="0">
              <a:buNone/>
            </a:pPr>
            <a:r>
              <a:rPr lang="es-UY" sz="2000" dirty="0"/>
              <a:t>Hora 18.30 - Reunión en </a:t>
            </a:r>
            <a:r>
              <a:rPr lang="es-UY" sz="2000" dirty="0" err="1"/>
              <a:t>Lascano</a:t>
            </a:r>
            <a:r>
              <a:rPr lang="es-UY" sz="2000" dirty="0"/>
              <a:t> </a:t>
            </a:r>
            <a:endParaRPr lang="es-UY" sz="2000" dirty="0" smtClean="0"/>
          </a:p>
          <a:p>
            <a:pPr marL="0" indent="0">
              <a:buNone/>
            </a:pPr>
            <a:endParaRPr lang="es-UY" sz="2000" dirty="0"/>
          </a:p>
          <a:p>
            <a:pPr algn="ctr"/>
            <a:r>
              <a:rPr lang="es-UY" sz="2000" b="1" u="sng" dirty="0"/>
              <a:t>Sábado 07 de junio</a:t>
            </a:r>
          </a:p>
          <a:p>
            <a:pPr marL="0" indent="0">
              <a:buNone/>
            </a:pPr>
            <a:r>
              <a:rPr lang="es-UY" sz="2000" dirty="0"/>
              <a:t>Hora 10.00 – Reunión en Treinta y Tres </a:t>
            </a:r>
          </a:p>
          <a:p>
            <a:pPr marL="0" indent="0">
              <a:buNone/>
            </a:pPr>
            <a:endParaRPr lang="es-UY" dirty="0" smtClean="0"/>
          </a:p>
          <a:p>
            <a:endParaRPr lang="es-UY" dirty="0"/>
          </a:p>
          <a:p>
            <a:pPr marL="0" indent="0">
              <a:buNone/>
            </a:pPr>
            <a:endParaRPr lang="es-UY" dirty="0"/>
          </a:p>
        </p:txBody>
      </p:sp>
      <p:pic>
        <p:nvPicPr>
          <p:cNvPr id="6" name="Picture 5"/>
          <p:cNvPicPr>
            <a:picLocks noChangeAspect="1"/>
          </p:cNvPicPr>
          <p:nvPr/>
        </p:nvPicPr>
        <p:blipFill>
          <a:blip r:embed="rId2"/>
          <a:stretch>
            <a:fillRect/>
          </a:stretch>
        </p:blipFill>
        <p:spPr>
          <a:xfrm>
            <a:off x="8644577" y="3618963"/>
            <a:ext cx="3547422" cy="3239036"/>
          </a:xfrm>
          <a:prstGeom prst="rect">
            <a:avLst/>
          </a:prstGeom>
        </p:spPr>
      </p:pic>
      <p:sp>
        <p:nvSpPr>
          <p:cNvPr id="5" name="TextBox 4"/>
          <p:cNvSpPr txBox="1"/>
          <p:nvPr/>
        </p:nvSpPr>
        <p:spPr>
          <a:xfrm>
            <a:off x="6800045" y="10079"/>
            <a:ext cx="4250028" cy="369332"/>
          </a:xfrm>
          <a:prstGeom prst="rect">
            <a:avLst/>
          </a:prstGeom>
          <a:solidFill>
            <a:schemeClr val="accent1">
              <a:lumMod val="60000"/>
              <a:lumOff val="40000"/>
            </a:schemeClr>
          </a:solidFill>
        </p:spPr>
        <p:txBody>
          <a:bodyPr wrap="square" rtlCol="0">
            <a:spAutoFit/>
          </a:bodyPr>
          <a:lstStyle/>
          <a:p>
            <a:r>
              <a:rPr lang="es-UY" i="1" dirty="0" smtClean="0">
                <a:solidFill>
                  <a:schemeClr val="bg1"/>
                </a:solidFill>
              </a:rPr>
              <a:t>Gira Comisión Directiva ACA </a:t>
            </a:r>
            <a:r>
              <a:rPr lang="es-UY" sz="1400" i="1" dirty="0" smtClean="0">
                <a:solidFill>
                  <a:schemeClr val="bg1"/>
                </a:solidFill>
              </a:rPr>
              <a:t>junio 2014</a:t>
            </a:r>
            <a:endParaRPr lang="es-UY" sz="1400" i="1" dirty="0">
              <a:solidFill>
                <a:schemeClr val="bg1"/>
              </a:solidFill>
            </a:endParaRPr>
          </a:p>
        </p:txBody>
      </p:sp>
    </p:spTree>
    <p:extLst>
      <p:ext uri="{BB962C8B-B14F-4D97-AF65-F5344CB8AC3E}">
        <p14:creationId xmlns:p14="http://schemas.microsoft.com/office/powerpoint/2010/main" val="1752833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63" y="191945"/>
            <a:ext cx="9754553" cy="1320800"/>
          </a:xfrm>
        </p:spPr>
        <p:txBody>
          <a:bodyPr>
            <a:normAutofit/>
          </a:bodyPr>
          <a:lstStyle/>
          <a:p>
            <a:r>
              <a:rPr lang="es-UY" sz="2400" u="sng" dirty="0">
                <a:solidFill>
                  <a:schemeClr val="accent2">
                    <a:lumMod val="60000"/>
                    <a:lumOff val="40000"/>
                  </a:schemeClr>
                </a:solidFill>
              </a:rPr>
              <a:t>3. Prioridades 2014 propuesta a ser discutida con los productores.</a:t>
            </a:r>
            <a:endParaRPr lang="es-UY" sz="2400" dirty="0"/>
          </a:p>
        </p:txBody>
      </p:sp>
      <p:sp>
        <p:nvSpPr>
          <p:cNvPr id="3" name="Content Placeholder 2"/>
          <p:cNvSpPr>
            <a:spLocks noGrp="1"/>
          </p:cNvSpPr>
          <p:nvPr>
            <p:ph idx="1"/>
          </p:nvPr>
        </p:nvSpPr>
        <p:spPr>
          <a:xfrm>
            <a:off x="110663" y="656824"/>
            <a:ext cx="10823499" cy="6053070"/>
          </a:xfrm>
        </p:spPr>
        <p:txBody>
          <a:bodyPr>
            <a:noAutofit/>
          </a:bodyPr>
          <a:lstStyle/>
          <a:p>
            <a:pPr marL="0" indent="0">
              <a:buNone/>
            </a:pPr>
            <a:r>
              <a:rPr lang="es-UY" sz="1400" b="1" u="sng" dirty="0" smtClean="0">
                <a:solidFill>
                  <a:srgbClr val="00B050"/>
                </a:solidFill>
              </a:rPr>
              <a:t>Lineamiento estratégico 1. FORTALECIMIENTO DE LA GESTIÓN.</a:t>
            </a:r>
          </a:p>
          <a:p>
            <a:pPr marL="0" indent="0">
              <a:buNone/>
            </a:pPr>
            <a:r>
              <a:rPr lang="es-UY" sz="1200" dirty="0" smtClean="0"/>
              <a:t>Actualizar la gestión de la ACA a las necesidades del sector.</a:t>
            </a:r>
          </a:p>
          <a:p>
            <a:pPr marL="0" indent="0">
              <a:buNone/>
            </a:pPr>
            <a:r>
              <a:rPr lang="es-UY" sz="1200" dirty="0" smtClean="0"/>
              <a:t>Optimizar el uso de los recursos disponibles y generar nuevos servicios para los productores desde la Asociación. </a:t>
            </a:r>
          </a:p>
          <a:p>
            <a:pPr marL="0" indent="0">
              <a:buNone/>
            </a:pPr>
            <a:r>
              <a:rPr lang="es-UY" sz="1200" dirty="0" smtClean="0"/>
              <a:t>Dar respuesta a necesidades que puedan tener los productores adelantándose a temas relevantes.</a:t>
            </a:r>
          </a:p>
          <a:p>
            <a:pPr marL="0" indent="0">
              <a:buNone/>
            </a:pPr>
            <a:r>
              <a:rPr lang="es-UY" sz="1200" dirty="0" smtClean="0"/>
              <a:t>Seguir trabajando en la mejora de los instrumentos existentes: laboratorios, comunicación, asesoramiento.</a:t>
            </a:r>
          </a:p>
          <a:p>
            <a:pPr marL="0" indent="0">
              <a:buNone/>
            </a:pPr>
            <a:endParaRPr lang="es-UY" sz="1200" dirty="0" smtClean="0"/>
          </a:p>
          <a:p>
            <a:pPr marL="0" indent="0">
              <a:buNone/>
            </a:pPr>
            <a:r>
              <a:rPr lang="es-UY" sz="1400" b="1" u="sng" dirty="0">
                <a:solidFill>
                  <a:srgbClr val="00B050"/>
                </a:solidFill>
              </a:rPr>
              <a:t>Lineamiento estratégico 2. FORTALECIMIENTO INSTITUCIONAL DEL SECTOR ARROCERO.</a:t>
            </a:r>
          </a:p>
          <a:p>
            <a:pPr marL="0" indent="0">
              <a:buNone/>
            </a:pPr>
            <a:r>
              <a:rPr lang="es-UY" sz="1200" dirty="0" smtClean="0"/>
              <a:t>Mejorar los dispositivos que hacen a la institucionalidad de la cadena y al precio convenio. Foco en la disponibilidad de información para la negociación.</a:t>
            </a:r>
          </a:p>
          <a:p>
            <a:pPr marL="0" indent="0">
              <a:buNone/>
            </a:pPr>
            <a:r>
              <a:rPr lang="es-UY" sz="1200" dirty="0" smtClean="0"/>
              <a:t>Mejorar el análisis integral e interinstitucional, así como la generación de propuestas conjuntas.</a:t>
            </a:r>
          </a:p>
          <a:p>
            <a:pPr marL="0" indent="0">
              <a:buNone/>
            </a:pPr>
            <a:r>
              <a:rPr lang="es-UY" sz="1200" dirty="0" smtClean="0"/>
              <a:t>Seguir trabajando en el fortalecimiento y generación de grupos de productores.</a:t>
            </a:r>
          </a:p>
          <a:p>
            <a:pPr marL="0" indent="0">
              <a:buNone/>
            </a:pPr>
            <a:endParaRPr lang="es-UY" sz="1200" dirty="0" smtClean="0"/>
          </a:p>
          <a:p>
            <a:pPr marL="0" indent="0">
              <a:buNone/>
            </a:pPr>
            <a:r>
              <a:rPr lang="es-UY" sz="1400" b="1" u="sng" dirty="0">
                <a:solidFill>
                  <a:srgbClr val="00B050"/>
                </a:solidFill>
              </a:rPr>
              <a:t>Lineamiento estratégico 3. FORTALECIMIENTO DEL SECTOR GENERANDO ALIANZAS CON ACTORES ESTRATÉGICOS.</a:t>
            </a:r>
          </a:p>
          <a:p>
            <a:r>
              <a:rPr lang="es-UY" sz="1200" dirty="0" smtClean="0"/>
              <a:t>Compartir un mismo diagnóstico. Sensibilización e intercambio con el gobierno. </a:t>
            </a:r>
          </a:p>
          <a:p>
            <a:r>
              <a:rPr lang="es-UY" sz="1200" dirty="0" smtClean="0"/>
              <a:t>Generar una estrategia y proponer instrumentos que afronten el problema de costos.</a:t>
            </a:r>
          </a:p>
          <a:p>
            <a:r>
              <a:rPr lang="es-UY" sz="1200" dirty="0" smtClean="0"/>
              <a:t>Estudiar en profundidad y generar alternativas de mercados.</a:t>
            </a:r>
          </a:p>
          <a:p>
            <a:r>
              <a:rPr lang="es-UY" sz="1200" dirty="0" smtClean="0"/>
              <a:t>Proyecto con UTE para optimizar uso de energía, alternativas de tarifas, …</a:t>
            </a:r>
          </a:p>
          <a:p>
            <a:r>
              <a:rPr lang="es-UY" sz="1200" dirty="0" smtClean="0"/>
              <a:t>Instrumentos para bajar los costos de financiamiento.</a:t>
            </a:r>
          </a:p>
          <a:p>
            <a:r>
              <a:rPr lang="es-UY" sz="1200" dirty="0" smtClean="0"/>
              <a:t>Fortalecimiento de la CSA como espacio para visualizar estrategia sectorial.</a:t>
            </a:r>
          </a:p>
          <a:p>
            <a:pPr marL="0" indent="0">
              <a:buNone/>
            </a:pPr>
            <a:r>
              <a:rPr lang="es-UY" sz="1200" dirty="0" smtClean="0"/>
              <a:t>Por el momento se han generado un conjunto de análisis sobre el sector, se han tenido reuniones con autoridades y referentes, se ha buscado generar una propuesta en conjunto con la industria.</a:t>
            </a:r>
            <a:endParaRPr lang="es-UY" sz="1200" dirty="0"/>
          </a:p>
        </p:txBody>
      </p:sp>
      <p:sp>
        <p:nvSpPr>
          <p:cNvPr id="4" name="TextBox 3"/>
          <p:cNvSpPr txBox="1"/>
          <p:nvPr/>
        </p:nvSpPr>
        <p:spPr>
          <a:xfrm>
            <a:off x="6800045" y="10079"/>
            <a:ext cx="4250028" cy="369332"/>
          </a:xfrm>
          <a:prstGeom prst="rect">
            <a:avLst/>
          </a:prstGeom>
          <a:solidFill>
            <a:schemeClr val="accent1">
              <a:lumMod val="60000"/>
              <a:lumOff val="40000"/>
            </a:schemeClr>
          </a:solidFill>
        </p:spPr>
        <p:txBody>
          <a:bodyPr wrap="square" rtlCol="0">
            <a:spAutoFit/>
          </a:bodyPr>
          <a:lstStyle/>
          <a:p>
            <a:r>
              <a:rPr lang="es-UY" i="1" dirty="0" smtClean="0">
                <a:solidFill>
                  <a:schemeClr val="bg1"/>
                </a:solidFill>
              </a:rPr>
              <a:t>Gira Comisión Directiva ACA </a:t>
            </a:r>
            <a:r>
              <a:rPr lang="es-UY" sz="1400" i="1" dirty="0" smtClean="0">
                <a:solidFill>
                  <a:schemeClr val="bg1"/>
                </a:solidFill>
              </a:rPr>
              <a:t>junio 2014</a:t>
            </a:r>
            <a:endParaRPr lang="es-UY" sz="1400" i="1" dirty="0">
              <a:solidFill>
                <a:schemeClr val="bg1"/>
              </a:solidFill>
            </a:endParaRPr>
          </a:p>
        </p:txBody>
      </p:sp>
    </p:spTree>
    <p:extLst>
      <p:ext uri="{BB962C8B-B14F-4D97-AF65-F5344CB8AC3E}">
        <p14:creationId xmlns:p14="http://schemas.microsoft.com/office/powerpoint/2010/main" val="3938052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Y" dirty="0" smtClean="0"/>
              <a:t>Esquema de la reunión</a:t>
            </a:r>
            <a:br>
              <a:rPr lang="es-UY" dirty="0" smtClean="0"/>
            </a:br>
            <a:r>
              <a:rPr lang="es-UY" dirty="0" smtClean="0"/>
              <a:t/>
            </a:r>
            <a:br>
              <a:rPr lang="es-UY" dirty="0" smtClean="0"/>
            </a:br>
            <a:r>
              <a:rPr lang="es-UY" sz="2700" b="1" dirty="0">
                <a:solidFill>
                  <a:schemeClr val="accent2">
                    <a:lumMod val="75000"/>
                  </a:schemeClr>
                </a:solidFill>
              </a:rPr>
              <a:t>EL ARROZ URUGUAYO SE DESTACA EN EL MUNDO</a:t>
            </a:r>
            <a:r>
              <a:rPr lang="es-UY" b="1" dirty="0">
                <a:solidFill>
                  <a:schemeClr val="accent2">
                    <a:lumMod val="75000"/>
                  </a:schemeClr>
                </a:solidFill>
              </a:rPr>
              <a:t/>
            </a:r>
            <a:br>
              <a:rPr lang="es-UY" b="1" dirty="0">
                <a:solidFill>
                  <a:schemeClr val="accent2">
                    <a:lumMod val="75000"/>
                  </a:schemeClr>
                </a:solidFill>
              </a:rPr>
            </a:br>
            <a:endParaRPr lang="es-UY" dirty="0"/>
          </a:p>
        </p:txBody>
      </p:sp>
      <p:sp>
        <p:nvSpPr>
          <p:cNvPr id="3" name="Content Placeholder 2"/>
          <p:cNvSpPr>
            <a:spLocks noGrp="1"/>
          </p:cNvSpPr>
          <p:nvPr>
            <p:ph idx="1"/>
          </p:nvPr>
        </p:nvSpPr>
        <p:spPr>
          <a:xfrm>
            <a:off x="1617491" y="2366651"/>
            <a:ext cx="8596668" cy="3880773"/>
          </a:xfrm>
        </p:spPr>
        <p:txBody>
          <a:bodyPr>
            <a:normAutofit/>
          </a:bodyPr>
          <a:lstStyle/>
          <a:p>
            <a:endParaRPr lang="es-UY" dirty="0"/>
          </a:p>
          <a:p>
            <a:pPr>
              <a:buFont typeface="+mj-lt"/>
              <a:buAutoNum type="arabicPeriod"/>
            </a:pPr>
            <a:r>
              <a:rPr lang="es-UY" dirty="0"/>
              <a:t>Rendición de Cuentas de Gestión.</a:t>
            </a:r>
          </a:p>
          <a:p>
            <a:pPr>
              <a:buFont typeface="+mj-lt"/>
              <a:buAutoNum type="arabicPeriod"/>
            </a:pPr>
            <a:endParaRPr lang="es-UY" dirty="0" smtClean="0"/>
          </a:p>
          <a:p>
            <a:pPr>
              <a:buFont typeface="+mj-lt"/>
              <a:buAutoNum type="arabicPeriod"/>
            </a:pPr>
            <a:r>
              <a:rPr lang="es-UY" dirty="0"/>
              <a:t>Estado de situación del sector.</a:t>
            </a:r>
          </a:p>
          <a:p>
            <a:pPr>
              <a:buFont typeface="+mj-lt"/>
              <a:buAutoNum type="arabicPeriod"/>
            </a:pPr>
            <a:endParaRPr lang="es-UY" dirty="0" smtClean="0"/>
          </a:p>
          <a:p>
            <a:pPr>
              <a:buFont typeface="+mj-lt"/>
              <a:buAutoNum type="arabicPeriod"/>
            </a:pPr>
            <a:r>
              <a:rPr lang="es-UY" dirty="0"/>
              <a:t>Prioridades 2014 propuesta a ser discutida con los productores.</a:t>
            </a:r>
          </a:p>
          <a:p>
            <a:pPr>
              <a:buFont typeface="+mj-lt"/>
              <a:buAutoNum type="arabicPeriod"/>
            </a:pPr>
            <a:r>
              <a:rPr lang="es-UY" sz="2800" u="sng" dirty="0">
                <a:solidFill>
                  <a:schemeClr val="accent2">
                    <a:lumMod val="60000"/>
                    <a:lumOff val="40000"/>
                  </a:schemeClr>
                </a:solidFill>
              </a:rPr>
              <a:t>Temas recientes interés para el </a:t>
            </a:r>
            <a:r>
              <a:rPr lang="es-UY" sz="2800" u="sng" dirty="0" smtClean="0">
                <a:solidFill>
                  <a:schemeClr val="accent2">
                    <a:lumMod val="60000"/>
                    <a:lumOff val="40000"/>
                  </a:schemeClr>
                </a:solidFill>
              </a:rPr>
              <a:t>sector.</a:t>
            </a:r>
          </a:p>
          <a:p>
            <a:pPr>
              <a:buFont typeface="+mj-lt"/>
              <a:buAutoNum type="arabicPeriod"/>
            </a:pPr>
            <a:r>
              <a:rPr lang="es-UY" dirty="0" smtClean="0"/>
              <a:t>Espacio de intercambio y planteos de los productores.</a:t>
            </a:r>
          </a:p>
          <a:p>
            <a:pPr marL="0" indent="0">
              <a:buNone/>
            </a:pPr>
            <a:endParaRPr lang="es-UY" dirty="0" smtClean="0"/>
          </a:p>
          <a:p>
            <a:endParaRPr lang="es-UY" dirty="0"/>
          </a:p>
          <a:p>
            <a:pPr marL="0" indent="0">
              <a:buNone/>
            </a:pPr>
            <a:endParaRPr lang="es-UY" dirty="0"/>
          </a:p>
        </p:txBody>
      </p:sp>
      <p:pic>
        <p:nvPicPr>
          <p:cNvPr id="6" name="Picture 5"/>
          <p:cNvPicPr>
            <a:picLocks noChangeAspect="1"/>
          </p:cNvPicPr>
          <p:nvPr/>
        </p:nvPicPr>
        <p:blipFill>
          <a:blip r:embed="rId2"/>
          <a:stretch>
            <a:fillRect/>
          </a:stretch>
        </p:blipFill>
        <p:spPr>
          <a:xfrm>
            <a:off x="8644577" y="3618963"/>
            <a:ext cx="3547422" cy="3239036"/>
          </a:xfrm>
          <a:prstGeom prst="rect">
            <a:avLst/>
          </a:prstGeom>
        </p:spPr>
      </p:pic>
      <p:sp>
        <p:nvSpPr>
          <p:cNvPr id="5" name="Right Arrow 4"/>
          <p:cNvSpPr/>
          <p:nvPr/>
        </p:nvSpPr>
        <p:spPr>
          <a:xfrm>
            <a:off x="414510" y="4761962"/>
            <a:ext cx="1068946" cy="953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7" name="TextBox 6"/>
          <p:cNvSpPr txBox="1"/>
          <p:nvPr/>
        </p:nvSpPr>
        <p:spPr>
          <a:xfrm>
            <a:off x="6800045" y="10079"/>
            <a:ext cx="4250028" cy="369332"/>
          </a:xfrm>
          <a:prstGeom prst="rect">
            <a:avLst/>
          </a:prstGeom>
          <a:solidFill>
            <a:schemeClr val="accent1">
              <a:lumMod val="60000"/>
              <a:lumOff val="40000"/>
            </a:schemeClr>
          </a:solidFill>
        </p:spPr>
        <p:txBody>
          <a:bodyPr wrap="square" rtlCol="0">
            <a:spAutoFit/>
          </a:bodyPr>
          <a:lstStyle/>
          <a:p>
            <a:r>
              <a:rPr lang="es-UY" i="1" dirty="0" smtClean="0">
                <a:solidFill>
                  <a:schemeClr val="bg1"/>
                </a:solidFill>
              </a:rPr>
              <a:t>Gira Comisión Directiva ACA </a:t>
            </a:r>
            <a:r>
              <a:rPr lang="es-UY" sz="1400" i="1" dirty="0" smtClean="0">
                <a:solidFill>
                  <a:schemeClr val="bg1"/>
                </a:solidFill>
              </a:rPr>
              <a:t>junio 2014</a:t>
            </a:r>
            <a:endParaRPr lang="es-UY" sz="1400" i="1" dirty="0">
              <a:solidFill>
                <a:schemeClr val="bg1"/>
              </a:solidFill>
            </a:endParaRPr>
          </a:p>
        </p:txBody>
      </p:sp>
    </p:spTree>
    <p:extLst>
      <p:ext uri="{BB962C8B-B14F-4D97-AF65-F5344CB8AC3E}">
        <p14:creationId xmlns:p14="http://schemas.microsoft.com/office/powerpoint/2010/main" val="1061619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Y" u="sng" dirty="0" smtClean="0">
                <a:solidFill>
                  <a:schemeClr val="accent2">
                    <a:lumMod val="60000"/>
                    <a:lumOff val="40000"/>
                  </a:schemeClr>
                </a:solidFill>
              </a:rPr>
              <a:t>4.Temas </a:t>
            </a:r>
            <a:r>
              <a:rPr lang="es-UY" u="sng" dirty="0">
                <a:solidFill>
                  <a:schemeClr val="accent2">
                    <a:lumMod val="60000"/>
                    <a:lumOff val="40000"/>
                  </a:schemeClr>
                </a:solidFill>
              </a:rPr>
              <a:t>recientes interés para el sector.</a:t>
            </a:r>
          </a:p>
        </p:txBody>
      </p:sp>
      <p:sp>
        <p:nvSpPr>
          <p:cNvPr id="3" name="Content Placeholder 2"/>
          <p:cNvSpPr>
            <a:spLocks noGrp="1"/>
          </p:cNvSpPr>
          <p:nvPr>
            <p:ph idx="1"/>
          </p:nvPr>
        </p:nvSpPr>
        <p:spPr/>
        <p:txBody>
          <a:bodyPr/>
          <a:lstStyle/>
          <a:p>
            <a:pPr marL="0" indent="0">
              <a:buNone/>
            </a:pPr>
            <a:r>
              <a:rPr lang="es-UY" sz="2000" b="1" u="sng" dirty="0" smtClean="0">
                <a:solidFill>
                  <a:schemeClr val="accent2">
                    <a:lumMod val="60000"/>
                    <a:lumOff val="40000"/>
                  </a:schemeClr>
                </a:solidFill>
              </a:rPr>
              <a:t>Destacamos:</a:t>
            </a:r>
          </a:p>
          <a:p>
            <a:pPr marL="0" indent="0">
              <a:buNone/>
            </a:pPr>
            <a:endParaRPr lang="es-UY" sz="2000" dirty="0" smtClean="0"/>
          </a:p>
          <a:p>
            <a:pPr marL="0" indent="0">
              <a:buNone/>
            </a:pPr>
            <a:r>
              <a:rPr lang="es-UY" sz="2000" dirty="0" smtClean="0"/>
              <a:t>Ley de Responsabilidad Penal.</a:t>
            </a:r>
          </a:p>
          <a:p>
            <a:pPr marL="0" indent="0">
              <a:buNone/>
            </a:pPr>
            <a:r>
              <a:rPr lang="es-UY" sz="2000" dirty="0" smtClean="0"/>
              <a:t>Ley de Inclusión Financiera.</a:t>
            </a:r>
          </a:p>
          <a:p>
            <a:pPr marL="0" indent="0">
              <a:buNone/>
            </a:pPr>
            <a:r>
              <a:rPr lang="es-UY" sz="2000" dirty="0" smtClean="0"/>
              <a:t>Proyecto de Ley </a:t>
            </a:r>
            <a:r>
              <a:rPr lang="es-UY" sz="2000" dirty="0" err="1" smtClean="0"/>
              <a:t>Aeroaplicadores</a:t>
            </a:r>
            <a:r>
              <a:rPr lang="es-UY" sz="2000" dirty="0" smtClean="0"/>
              <a:t>.</a:t>
            </a:r>
          </a:p>
          <a:p>
            <a:endParaRPr lang="es-UY" dirty="0"/>
          </a:p>
          <a:p>
            <a:pPr marL="0" indent="0">
              <a:buNone/>
            </a:pPr>
            <a:endParaRPr lang="es-UY" dirty="0"/>
          </a:p>
        </p:txBody>
      </p:sp>
      <p:pic>
        <p:nvPicPr>
          <p:cNvPr id="4" name="Picture 3"/>
          <p:cNvPicPr>
            <a:picLocks noChangeAspect="1"/>
          </p:cNvPicPr>
          <p:nvPr/>
        </p:nvPicPr>
        <p:blipFill>
          <a:blip r:embed="rId2"/>
          <a:stretch>
            <a:fillRect/>
          </a:stretch>
        </p:blipFill>
        <p:spPr>
          <a:xfrm>
            <a:off x="8918918" y="1988503"/>
            <a:ext cx="3080824" cy="4749921"/>
          </a:xfrm>
          <a:prstGeom prst="rect">
            <a:avLst/>
          </a:prstGeom>
        </p:spPr>
      </p:pic>
      <p:sp>
        <p:nvSpPr>
          <p:cNvPr id="5" name="TextBox 4"/>
          <p:cNvSpPr txBox="1"/>
          <p:nvPr/>
        </p:nvSpPr>
        <p:spPr>
          <a:xfrm>
            <a:off x="6800045" y="10079"/>
            <a:ext cx="4250028" cy="369332"/>
          </a:xfrm>
          <a:prstGeom prst="rect">
            <a:avLst/>
          </a:prstGeom>
          <a:solidFill>
            <a:schemeClr val="accent1">
              <a:lumMod val="60000"/>
              <a:lumOff val="40000"/>
            </a:schemeClr>
          </a:solidFill>
        </p:spPr>
        <p:txBody>
          <a:bodyPr wrap="square" rtlCol="0">
            <a:spAutoFit/>
          </a:bodyPr>
          <a:lstStyle/>
          <a:p>
            <a:r>
              <a:rPr lang="es-UY" i="1" dirty="0" smtClean="0">
                <a:solidFill>
                  <a:schemeClr val="bg1"/>
                </a:solidFill>
              </a:rPr>
              <a:t>Gira Comisión Directiva ACA </a:t>
            </a:r>
            <a:r>
              <a:rPr lang="es-UY" sz="1400" i="1" dirty="0" smtClean="0">
                <a:solidFill>
                  <a:schemeClr val="bg1"/>
                </a:solidFill>
              </a:rPr>
              <a:t>junio 2014</a:t>
            </a:r>
            <a:endParaRPr lang="es-UY" sz="1400" i="1" dirty="0">
              <a:solidFill>
                <a:schemeClr val="bg1"/>
              </a:solidFill>
            </a:endParaRPr>
          </a:p>
        </p:txBody>
      </p:sp>
    </p:spTree>
    <p:extLst>
      <p:ext uri="{BB962C8B-B14F-4D97-AF65-F5344CB8AC3E}">
        <p14:creationId xmlns:p14="http://schemas.microsoft.com/office/powerpoint/2010/main" val="1696132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9411"/>
            <a:ext cx="8596668" cy="1320800"/>
          </a:xfrm>
        </p:spPr>
        <p:txBody>
          <a:bodyPr/>
          <a:lstStyle/>
          <a:p>
            <a:r>
              <a:rPr lang="es-UY" u="sng" dirty="0" smtClean="0">
                <a:solidFill>
                  <a:schemeClr val="accent2">
                    <a:lumMod val="60000"/>
                    <a:lumOff val="40000"/>
                  </a:schemeClr>
                </a:solidFill>
              </a:rPr>
              <a:t>4.Temas </a:t>
            </a:r>
            <a:r>
              <a:rPr lang="es-UY" u="sng" dirty="0">
                <a:solidFill>
                  <a:schemeClr val="accent2">
                    <a:lumMod val="60000"/>
                    <a:lumOff val="40000"/>
                  </a:schemeClr>
                </a:solidFill>
              </a:rPr>
              <a:t>recientes interés para el sector.</a:t>
            </a:r>
          </a:p>
        </p:txBody>
      </p:sp>
      <p:sp>
        <p:nvSpPr>
          <p:cNvPr id="3" name="Content Placeholder 2"/>
          <p:cNvSpPr>
            <a:spLocks noGrp="1"/>
          </p:cNvSpPr>
          <p:nvPr>
            <p:ph idx="1"/>
          </p:nvPr>
        </p:nvSpPr>
        <p:spPr>
          <a:xfrm>
            <a:off x="322249" y="1146221"/>
            <a:ext cx="10083879" cy="5711779"/>
          </a:xfrm>
        </p:spPr>
        <p:txBody>
          <a:bodyPr>
            <a:normAutofit lnSpcReduction="10000"/>
          </a:bodyPr>
          <a:lstStyle/>
          <a:p>
            <a:pPr marL="0" indent="0">
              <a:buNone/>
            </a:pPr>
            <a:r>
              <a:rPr lang="es-UY" sz="2000" b="1" u="sng" dirty="0" smtClean="0"/>
              <a:t>Ley de Responsabilidad Penal n°19.196.</a:t>
            </a:r>
          </a:p>
          <a:p>
            <a:r>
              <a:rPr lang="es-UY" sz="2000" dirty="0"/>
              <a:t>El 18 de marzo de 2014 se aprobó la  “Ley de Responsabilidad Penal empresarial” que regula sanciones penales y civiles contra los empleadores al establecer que: 1) el empleador o quien ejerza en su nombre el poder de dirección en la empresa (gerentes, etc.) que no adoptare los medios de resguardo y seguridad laboral previstos en la ley y su reglamentación, de forma que pongan en peligro grave y concreto la vida, la salud o la integridad física del trabajador, serán castigados con 3 a 24 meses de prisión , y 2) el empleador que hubiere actuado con dolo o culpa grave en el incumplimiento de normas de seguridad y prevención deberá reparar integralmente el daño causado, en todo lo que no hubiere sido cubierto el Banco de Seguros del Estado.</a:t>
            </a:r>
          </a:p>
          <a:p>
            <a:endParaRPr lang="es-UY" sz="2000" dirty="0"/>
          </a:p>
          <a:p>
            <a:r>
              <a:rPr lang="es-UY" sz="2000" dirty="0"/>
              <a:t>Más allá de los cuestionamientos que son de público conocimiento vinculados a la constitucionalidad o no de la citada norma legal, dado que la misma se encuentra actualmente vigente, resulta de indudable importancia que los empresarios adopten determinadas medidas con la finalidad de, por un lado, garantizar el cumplimiento de las normativas de seguridad en beneficio de los trabajadores y, por otra parte, minimizar las contingencias penales y civiles que pudieran derivarse como consecuencia de un accidente laboral.</a:t>
            </a:r>
          </a:p>
          <a:p>
            <a:pPr marL="0" indent="0">
              <a:buNone/>
            </a:pPr>
            <a:endParaRPr lang="es-UY" sz="2000" dirty="0" smtClean="0"/>
          </a:p>
          <a:p>
            <a:endParaRPr lang="es-UY" dirty="0" smtClean="0"/>
          </a:p>
          <a:p>
            <a:pPr marL="0" indent="0">
              <a:buNone/>
            </a:pPr>
            <a:endParaRPr lang="es-UY" dirty="0"/>
          </a:p>
        </p:txBody>
      </p:sp>
      <p:pic>
        <p:nvPicPr>
          <p:cNvPr id="4" name="Picture 3"/>
          <p:cNvPicPr>
            <a:picLocks noChangeAspect="1"/>
          </p:cNvPicPr>
          <p:nvPr/>
        </p:nvPicPr>
        <p:blipFill>
          <a:blip r:embed="rId2"/>
          <a:stretch>
            <a:fillRect/>
          </a:stretch>
        </p:blipFill>
        <p:spPr>
          <a:xfrm>
            <a:off x="10406129" y="1241529"/>
            <a:ext cx="1833093" cy="4335024"/>
          </a:xfrm>
          <a:prstGeom prst="rect">
            <a:avLst/>
          </a:prstGeom>
        </p:spPr>
      </p:pic>
      <p:sp>
        <p:nvSpPr>
          <p:cNvPr id="5" name="TextBox 4"/>
          <p:cNvSpPr txBox="1"/>
          <p:nvPr/>
        </p:nvSpPr>
        <p:spPr>
          <a:xfrm>
            <a:off x="6800045" y="10079"/>
            <a:ext cx="4250028" cy="369332"/>
          </a:xfrm>
          <a:prstGeom prst="rect">
            <a:avLst/>
          </a:prstGeom>
          <a:solidFill>
            <a:schemeClr val="accent1">
              <a:lumMod val="60000"/>
              <a:lumOff val="40000"/>
            </a:schemeClr>
          </a:solidFill>
        </p:spPr>
        <p:txBody>
          <a:bodyPr wrap="square" rtlCol="0">
            <a:spAutoFit/>
          </a:bodyPr>
          <a:lstStyle/>
          <a:p>
            <a:r>
              <a:rPr lang="es-UY" i="1" dirty="0" smtClean="0">
                <a:solidFill>
                  <a:schemeClr val="bg1"/>
                </a:solidFill>
              </a:rPr>
              <a:t>Gira Comisión Directiva ACA </a:t>
            </a:r>
            <a:r>
              <a:rPr lang="es-UY" sz="1400" i="1" dirty="0" smtClean="0">
                <a:solidFill>
                  <a:schemeClr val="bg1"/>
                </a:solidFill>
              </a:rPr>
              <a:t>junio 2014</a:t>
            </a:r>
            <a:endParaRPr lang="es-UY" sz="1400" i="1" dirty="0">
              <a:solidFill>
                <a:schemeClr val="bg1"/>
              </a:solidFill>
            </a:endParaRPr>
          </a:p>
        </p:txBody>
      </p:sp>
    </p:spTree>
    <p:extLst>
      <p:ext uri="{BB962C8B-B14F-4D97-AF65-F5344CB8AC3E}">
        <p14:creationId xmlns:p14="http://schemas.microsoft.com/office/powerpoint/2010/main" val="732031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9411"/>
            <a:ext cx="8596668" cy="1320800"/>
          </a:xfrm>
        </p:spPr>
        <p:txBody>
          <a:bodyPr/>
          <a:lstStyle/>
          <a:p>
            <a:r>
              <a:rPr lang="es-UY" u="sng" dirty="0" smtClean="0">
                <a:solidFill>
                  <a:schemeClr val="accent2">
                    <a:lumMod val="60000"/>
                    <a:lumOff val="40000"/>
                  </a:schemeClr>
                </a:solidFill>
              </a:rPr>
              <a:t>4.Temas </a:t>
            </a:r>
            <a:r>
              <a:rPr lang="es-UY" u="sng" dirty="0">
                <a:solidFill>
                  <a:schemeClr val="accent2">
                    <a:lumMod val="60000"/>
                    <a:lumOff val="40000"/>
                  </a:schemeClr>
                </a:solidFill>
              </a:rPr>
              <a:t>recientes interés para el sector.</a:t>
            </a:r>
          </a:p>
        </p:txBody>
      </p:sp>
      <p:sp>
        <p:nvSpPr>
          <p:cNvPr id="3" name="Content Placeholder 2"/>
          <p:cNvSpPr>
            <a:spLocks noGrp="1"/>
          </p:cNvSpPr>
          <p:nvPr>
            <p:ph idx="1"/>
          </p:nvPr>
        </p:nvSpPr>
        <p:spPr>
          <a:xfrm>
            <a:off x="322250" y="1146221"/>
            <a:ext cx="8596668" cy="5711779"/>
          </a:xfrm>
        </p:spPr>
        <p:txBody>
          <a:bodyPr>
            <a:normAutofit fontScale="92500" lnSpcReduction="20000"/>
          </a:bodyPr>
          <a:lstStyle/>
          <a:p>
            <a:pPr marL="0" indent="0">
              <a:buNone/>
            </a:pPr>
            <a:r>
              <a:rPr lang="es-UY" sz="2000" b="1" u="sng" dirty="0" smtClean="0"/>
              <a:t>Ley de Responsabilidad Penal. Cont.</a:t>
            </a:r>
          </a:p>
          <a:p>
            <a:r>
              <a:rPr lang="es-UY" sz="2000" dirty="0"/>
              <a:t>En relación a la prevención de accidentes, nos encontramos amparados bajo diversa normativas legales (entre ellas la Ley No. 5032 aprobada en el año 1914) y reglamentaria que obligan a los empresarios a tomar las medidas de resguardo y seguridad necesarias, con el fin de evitar posibles lesiones a los trabajadores a causa o en ocasión del trabajo.</a:t>
            </a:r>
          </a:p>
          <a:p>
            <a:r>
              <a:rPr lang="es-UY" sz="2000" dirty="0"/>
              <a:t>Conforme a lo expuesto, resulta altamente aconsejable aplicar una gestión preventiva de seguridad comprobable involucrando a trabajadores propios y/o subcontratos</a:t>
            </a:r>
            <a:r>
              <a:rPr lang="es-UY" sz="2000" dirty="0" smtClean="0"/>
              <a:t>.</a:t>
            </a:r>
            <a:endParaRPr lang="es-UY" sz="2000" dirty="0"/>
          </a:p>
          <a:p>
            <a:r>
              <a:rPr lang="es-UY" sz="2000" dirty="0"/>
              <a:t>En este sentido, se recomienda llevar por el empresario un registro en el que se evidencien acciones preventivas, tales como: capacitación brindada, entrega del equipo de protección personal, sanciones aplicadas por el incumplimiento de normas de seguridad internas y/o de carácter legal o reglamentario. </a:t>
            </a:r>
          </a:p>
          <a:p>
            <a:r>
              <a:rPr lang="es-UY" sz="2000" dirty="0"/>
              <a:t>Resulta esencial que dicho registro sea firmado por el o los </a:t>
            </a:r>
            <a:r>
              <a:rPr lang="es-UY" sz="2000" dirty="0" smtClean="0"/>
              <a:t>trabajadores involucrados. La </a:t>
            </a:r>
            <a:r>
              <a:rPr lang="es-UY" sz="2000" dirty="0"/>
              <a:t>adopción de las medidas de prevención y seguridad que la ley y la reglamentación establecen para cada rama de trabajo y su adecuado registro resulta actualmente de indudable trascendencia práctica y jurídica, constituyendo una garantía no solo para los trabajadores sino también para los empleadores que registren adecuadamente la debida implementación de las mismas.</a:t>
            </a:r>
          </a:p>
          <a:p>
            <a:endParaRPr lang="es-UY" dirty="0" smtClean="0"/>
          </a:p>
          <a:p>
            <a:pPr marL="0" indent="0">
              <a:buNone/>
            </a:pPr>
            <a:endParaRPr lang="es-UY" dirty="0"/>
          </a:p>
        </p:txBody>
      </p:sp>
      <p:pic>
        <p:nvPicPr>
          <p:cNvPr id="4" name="Picture 3"/>
          <p:cNvPicPr>
            <a:picLocks noChangeAspect="1"/>
          </p:cNvPicPr>
          <p:nvPr/>
        </p:nvPicPr>
        <p:blipFill>
          <a:blip r:embed="rId2"/>
          <a:stretch>
            <a:fillRect/>
          </a:stretch>
        </p:blipFill>
        <p:spPr>
          <a:xfrm>
            <a:off x="8918918" y="1988503"/>
            <a:ext cx="3080824" cy="4749921"/>
          </a:xfrm>
          <a:prstGeom prst="rect">
            <a:avLst/>
          </a:prstGeom>
        </p:spPr>
      </p:pic>
      <p:sp>
        <p:nvSpPr>
          <p:cNvPr id="5" name="TextBox 4"/>
          <p:cNvSpPr txBox="1"/>
          <p:nvPr/>
        </p:nvSpPr>
        <p:spPr>
          <a:xfrm>
            <a:off x="6800045" y="10079"/>
            <a:ext cx="4250028" cy="369332"/>
          </a:xfrm>
          <a:prstGeom prst="rect">
            <a:avLst/>
          </a:prstGeom>
          <a:solidFill>
            <a:schemeClr val="accent1">
              <a:lumMod val="60000"/>
              <a:lumOff val="40000"/>
            </a:schemeClr>
          </a:solidFill>
        </p:spPr>
        <p:txBody>
          <a:bodyPr wrap="square" rtlCol="0">
            <a:spAutoFit/>
          </a:bodyPr>
          <a:lstStyle/>
          <a:p>
            <a:r>
              <a:rPr lang="es-UY" i="1" dirty="0" smtClean="0">
                <a:solidFill>
                  <a:schemeClr val="bg1"/>
                </a:solidFill>
              </a:rPr>
              <a:t>Gira Comisión Directiva ACA </a:t>
            </a:r>
            <a:r>
              <a:rPr lang="es-UY" sz="1400" i="1" dirty="0" smtClean="0">
                <a:solidFill>
                  <a:schemeClr val="bg1"/>
                </a:solidFill>
              </a:rPr>
              <a:t>junio 2014</a:t>
            </a:r>
            <a:endParaRPr lang="es-UY" sz="1400" i="1" dirty="0">
              <a:solidFill>
                <a:schemeClr val="bg1"/>
              </a:solidFill>
            </a:endParaRPr>
          </a:p>
        </p:txBody>
      </p:sp>
    </p:spTree>
    <p:extLst>
      <p:ext uri="{BB962C8B-B14F-4D97-AF65-F5344CB8AC3E}">
        <p14:creationId xmlns:p14="http://schemas.microsoft.com/office/powerpoint/2010/main" val="5624429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Y" u="sng" dirty="0" smtClean="0">
                <a:solidFill>
                  <a:schemeClr val="accent2">
                    <a:lumMod val="60000"/>
                    <a:lumOff val="40000"/>
                  </a:schemeClr>
                </a:solidFill>
              </a:rPr>
              <a:t>4.Temas </a:t>
            </a:r>
            <a:r>
              <a:rPr lang="es-UY" u="sng" dirty="0">
                <a:solidFill>
                  <a:schemeClr val="accent2">
                    <a:lumMod val="60000"/>
                    <a:lumOff val="40000"/>
                  </a:schemeClr>
                </a:solidFill>
              </a:rPr>
              <a:t>recientes interés para el sector.</a:t>
            </a:r>
          </a:p>
        </p:txBody>
      </p:sp>
      <p:sp>
        <p:nvSpPr>
          <p:cNvPr id="3" name="Content Placeholder 2"/>
          <p:cNvSpPr>
            <a:spLocks noGrp="1"/>
          </p:cNvSpPr>
          <p:nvPr>
            <p:ph idx="1"/>
          </p:nvPr>
        </p:nvSpPr>
        <p:spPr/>
        <p:txBody>
          <a:bodyPr/>
          <a:lstStyle/>
          <a:p>
            <a:pPr marL="0" indent="0">
              <a:buNone/>
            </a:pPr>
            <a:endParaRPr lang="es-UY" sz="2000" dirty="0" smtClean="0"/>
          </a:p>
          <a:p>
            <a:pPr marL="0" indent="0">
              <a:buNone/>
            </a:pPr>
            <a:r>
              <a:rPr lang="es-UY" sz="2000" b="1" u="sng" dirty="0" smtClean="0"/>
              <a:t>Ley de Inclusión Financiera.</a:t>
            </a:r>
          </a:p>
          <a:p>
            <a:pPr marL="0" indent="0">
              <a:buNone/>
            </a:pPr>
            <a:r>
              <a:rPr lang="es-UY" sz="2000" dirty="0" smtClean="0"/>
              <a:t>Especifica que todos los pagos de salarios, proveedores, entre otros deben hacerse a través de medios electrónico de pagos.</a:t>
            </a:r>
          </a:p>
          <a:p>
            <a:pPr marL="0" indent="0">
              <a:buNone/>
            </a:pPr>
            <a:r>
              <a:rPr lang="es-UY" sz="2000" dirty="0" smtClean="0"/>
              <a:t>Falta que se redacte y apruebe la reglamentación.</a:t>
            </a:r>
          </a:p>
          <a:p>
            <a:pPr marL="0" indent="0">
              <a:buNone/>
            </a:pPr>
            <a:r>
              <a:rPr lang="es-UY" sz="2000" dirty="0" smtClean="0"/>
              <a:t>Para el sector agropecuario entre las principales dificultades que se observa refieren a la falta de infraestructura en el medio rural.</a:t>
            </a:r>
          </a:p>
          <a:p>
            <a:endParaRPr lang="es-UY" dirty="0"/>
          </a:p>
          <a:p>
            <a:pPr marL="0" indent="0">
              <a:buNone/>
            </a:pPr>
            <a:endParaRPr lang="es-UY" dirty="0"/>
          </a:p>
        </p:txBody>
      </p:sp>
      <p:pic>
        <p:nvPicPr>
          <p:cNvPr id="4" name="Picture 3"/>
          <p:cNvPicPr>
            <a:picLocks noChangeAspect="1"/>
          </p:cNvPicPr>
          <p:nvPr/>
        </p:nvPicPr>
        <p:blipFill>
          <a:blip r:embed="rId2"/>
          <a:stretch>
            <a:fillRect/>
          </a:stretch>
        </p:blipFill>
        <p:spPr>
          <a:xfrm>
            <a:off x="8918918" y="1988503"/>
            <a:ext cx="3080824" cy="4749921"/>
          </a:xfrm>
          <a:prstGeom prst="rect">
            <a:avLst/>
          </a:prstGeom>
        </p:spPr>
      </p:pic>
      <p:sp>
        <p:nvSpPr>
          <p:cNvPr id="5" name="TextBox 4"/>
          <p:cNvSpPr txBox="1"/>
          <p:nvPr/>
        </p:nvSpPr>
        <p:spPr>
          <a:xfrm>
            <a:off x="6800045" y="10079"/>
            <a:ext cx="4250028" cy="369332"/>
          </a:xfrm>
          <a:prstGeom prst="rect">
            <a:avLst/>
          </a:prstGeom>
          <a:solidFill>
            <a:schemeClr val="accent1">
              <a:lumMod val="60000"/>
              <a:lumOff val="40000"/>
            </a:schemeClr>
          </a:solidFill>
        </p:spPr>
        <p:txBody>
          <a:bodyPr wrap="square" rtlCol="0">
            <a:spAutoFit/>
          </a:bodyPr>
          <a:lstStyle/>
          <a:p>
            <a:r>
              <a:rPr lang="es-UY" i="1" dirty="0" smtClean="0">
                <a:solidFill>
                  <a:schemeClr val="bg1"/>
                </a:solidFill>
              </a:rPr>
              <a:t>Gira Comisión Directiva ACA </a:t>
            </a:r>
            <a:r>
              <a:rPr lang="es-UY" sz="1400" i="1" dirty="0" smtClean="0">
                <a:solidFill>
                  <a:schemeClr val="bg1"/>
                </a:solidFill>
              </a:rPr>
              <a:t>junio 2014</a:t>
            </a:r>
            <a:endParaRPr lang="es-UY" sz="1400" i="1" dirty="0">
              <a:solidFill>
                <a:schemeClr val="bg1"/>
              </a:solidFill>
            </a:endParaRPr>
          </a:p>
        </p:txBody>
      </p:sp>
    </p:spTree>
    <p:extLst>
      <p:ext uri="{BB962C8B-B14F-4D97-AF65-F5344CB8AC3E}">
        <p14:creationId xmlns:p14="http://schemas.microsoft.com/office/powerpoint/2010/main" val="3099821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Y" u="sng" dirty="0" smtClean="0">
                <a:solidFill>
                  <a:schemeClr val="accent2">
                    <a:lumMod val="60000"/>
                    <a:lumOff val="40000"/>
                  </a:schemeClr>
                </a:solidFill>
              </a:rPr>
              <a:t>4.Temas </a:t>
            </a:r>
            <a:r>
              <a:rPr lang="es-UY" u="sng" dirty="0">
                <a:solidFill>
                  <a:schemeClr val="accent2">
                    <a:lumMod val="60000"/>
                    <a:lumOff val="40000"/>
                  </a:schemeClr>
                </a:solidFill>
              </a:rPr>
              <a:t>recientes interés para el sector.</a:t>
            </a:r>
          </a:p>
        </p:txBody>
      </p:sp>
      <p:sp>
        <p:nvSpPr>
          <p:cNvPr id="3" name="Content Placeholder 2"/>
          <p:cNvSpPr>
            <a:spLocks noGrp="1"/>
          </p:cNvSpPr>
          <p:nvPr>
            <p:ph idx="1"/>
          </p:nvPr>
        </p:nvSpPr>
        <p:spPr>
          <a:xfrm>
            <a:off x="-1" y="1384397"/>
            <a:ext cx="10509161" cy="3880773"/>
          </a:xfrm>
        </p:spPr>
        <p:txBody>
          <a:bodyPr/>
          <a:lstStyle/>
          <a:p>
            <a:pPr marL="0" indent="0">
              <a:buNone/>
            </a:pPr>
            <a:r>
              <a:rPr lang="es-UY" sz="2000" b="1" i="1" u="sng" dirty="0" smtClean="0"/>
              <a:t>Proyecto </a:t>
            </a:r>
            <a:r>
              <a:rPr lang="es-UY" sz="2000" b="1" i="1" u="sng" dirty="0" smtClean="0"/>
              <a:t>de Ley </a:t>
            </a:r>
            <a:r>
              <a:rPr lang="es-UY" sz="2000" b="1" i="1" u="sng" dirty="0" err="1" smtClean="0"/>
              <a:t>Aeroaplicadores</a:t>
            </a:r>
            <a:r>
              <a:rPr lang="es-UY" sz="2000" b="1" i="1" u="sng" dirty="0" smtClean="0"/>
              <a:t>.</a:t>
            </a:r>
          </a:p>
          <a:p>
            <a:pPr marL="0" indent="0">
              <a:buNone/>
            </a:pPr>
            <a:r>
              <a:rPr lang="es-UY" sz="2000" dirty="0" smtClean="0"/>
              <a:t>Posibilita a los arroceros el descuento de IRAE que surge de la contratación de servicios de </a:t>
            </a:r>
            <a:r>
              <a:rPr lang="es-UY" sz="2000" dirty="0" err="1" smtClean="0"/>
              <a:t>aeroaplicaciones</a:t>
            </a:r>
            <a:r>
              <a:rPr lang="es-UY" sz="2000" dirty="0" smtClean="0"/>
              <a:t>. Se trata de un derecho que tienen los arroceros que no lo están pudiendo implementar.</a:t>
            </a:r>
          </a:p>
          <a:p>
            <a:pPr marL="0" indent="0">
              <a:buNone/>
            </a:pPr>
            <a:r>
              <a:rPr lang="es-UY" sz="2000" dirty="0" smtClean="0"/>
              <a:t>La ACA fue convocada a la Comisión de Ganadería, Agricultura y Pesca de la Cámara de Representantes a informar sobre el proyecto de ley</a:t>
            </a:r>
            <a:r>
              <a:rPr lang="es-UY" sz="2000" dirty="0" smtClean="0"/>
              <a:t>.</a:t>
            </a:r>
          </a:p>
          <a:p>
            <a:pPr marL="0" indent="0">
              <a:buNone/>
            </a:pPr>
            <a:endParaRPr lang="es-UY" sz="2000" dirty="0"/>
          </a:p>
          <a:p>
            <a:pPr marL="0" indent="0">
              <a:buNone/>
            </a:pPr>
            <a:r>
              <a:rPr lang="es-UY" sz="2000" dirty="0" smtClean="0">
                <a:solidFill>
                  <a:srgbClr val="FF0000"/>
                </a:solidFill>
              </a:rPr>
              <a:t>Texto del proyecto de ley agregar</a:t>
            </a:r>
            <a:endParaRPr lang="es-UY" sz="2000" dirty="0" smtClean="0">
              <a:solidFill>
                <a:srgbClr val="FF0000"/>
              </a:solidFill>
            </a:endParaRPr>
          </a:p>
          <a:p>
            <a:endParaRPr lang="es-UY" dirty="0"/>
          </a:p>
          <a:p>
            <a:pPr marL="0" indent="0">
              <a:buNone/>
            </a:pPr>
            <a:endParaRPr lang="es-UY" dirty="0"/>
          </a:p>
        </p:txBody>
      </p:sp>
      <p:sp>
        <p:nvSpPr>
          <p:cNvPr id="5" name="TextBox 4"/>
          <p:cNvSpPr txBox="1"/>
          <p:nvPr/>
        </p:nvSpPr>
        <p:spPr>
          <a:xfrm>
            <a:off x="6800045" y="10079"/>
            <a:ext cx="4250028" cy="369332"/>
          </a:xfrm>
          <a:prstGeom prst="rect">
            <a:avLst/>
          </a:prstGeom>
          <a:solidFill>
            <a:schemeClr val="accent1">
              <a:lumMod val="60000"/>
              <a:lumOff val="40000"/>
            </a:schemeClr>
          </a:solidFill>
        </p:spPr>
        <p:txBody>
          <a:bodyPr wrap="square" rtlCol="0">
            <a:spAutoFit/>
          </a:bodyPr>
          <a:lstStyle/>
          <a:p>
            <a:r>
              <a:rPr lang="es-UY" i="1" dirty="0" smtClean="0">
                <a:solidFill>
                  <a:schemeClr val="bg1"/>
                </a:solidFill>
              </a:rPr>
              <a:t>Gira Comisión Directiva ACA </a:t>
            </a:r>
            <a:r>
              <a:rPr lang="es-UY" sz="1400" i="1" dirty="0" smtClean="0">
                <a:solidFill>
                  <a:schemeClr val="bg1"/>
                </a:solidFill>
              </a:rPr>
              <a:t>junio 2014</a:t>
            </a:r>
            <a:endParaRPr lang="es-UY" sz="1400" i="1" dirty="0">
              <a:solidFill>
                <a:schemeClr val="bg1"/>
              </a:solidFill>
            </a:endParaRPr>
          </a:p>
        </p:txBody>
      </p:sp>
      <p:pic>
        <p:nvPicPr>
          <p:cNvPr id="6" name="Picture 5"/>
          <p:cNvPicPr>
            <a:picLocks noChangeAspect="1"/>
          </p:cNvPicPr>
          <p:nvPr/>
        </p:nvPicPr>
        <p:blipFill>
          <a:blip r:embed="rId2"/>
          <a:stretch>
            <a:fillRect/>
          </a:stretch>
        </p:blipFill>
        <p:spPr>
          <a:xfrm>
            <a:off x="7122017" y="3593207"/>
            <a:ext cx="5069983" cy="3264794"/>
          </a:xfrm>
          <a:prstGeom prst="rect">
            <a:avLst/>
          </a:prstGeom>
        </p:spPr>
      </p:pic>
    </p:spTree>
    <p:extLst>
      <p:ext uri="{BB962C8B-B14F-4D97-AF65-F5344CB8AC3E}">
        <p14:creationId xmlns:p14="http://schemas.microsoft.com/office/powerpoint/2010/main" val="21776364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Y" dirty="0" smtClean="0"/>
              <a:t>Esquema de la reunión</a:t>
            </a:r>
            <a:br>
              <a:rPr lang="es-UY" dirty="0" smtClean="0"/>
            </a:br>
            <a:r>
              <a:rPr lang="es-UY" dirty="0" smtClean="0"/>
              <a:t/>
            </a:r>
            <a:br>
              <a:rPr lang="es-UY" dirty="0" smtClean="0"/>
            </a:br>
            <a:r>
              <a:rPr lang="es-UY" sz="2700" b="1" dirty="0">
                <a:solidFill>
                  <a:schemeClr val="accent2">
                    <a:lumMod val="75000"/>
                  </a:schemeClr>
                </a:solidFill>
              </a:rPr>
              <a:t>EL ARROZ URUGUAYO SE DESTACA EN EL MUNDO</a:t>
            </a:r>
            <a:r>
              <a:rPr lang="es-UY" b="1" dirty="0">
                <a:solidFill>
                  <a:schemeClr val="accent2">
                    <a:lumMod val="75000"/>
                  </a:schemeClr>
                </a:solidFill>
              </a:rPr>
              <a:t/>
            </a:r>
            <a:br>
              <a:rPr lang="es-UY" b="1" dirty="0">
                <a:solidFill>
                  <a:schemeClr val="accent2">
                    <a:lumMod val="75000"/>
                  </a:schemeClr>
                </a:solidFill>
              </a:rPr>
            </a:br>
            <a:endParaRPr lang="es-UY" dirty="0"/>
          </a:p>
        </p:txBody>
      </p:sp>
      <p:sp>
        <p:nvSpPr>
          <p:cNvPr id="3" name="Content Placeholder 2"/>
          <p:cNvSpPr>
            <a:spLocks noGrp="1"/>
          </p:cNvSpPr>
          <p:nvPr>
            <p:ph idx="1"/>
          </p:nvPr>
        </p:nvSpPr>
        <p:spPr>
          <a:xfrm>
            <a:off x="1617491" y="2366651"/>
            <a:ext cx="8596668" cy="3880773"/>
          </a:xfrm>
        </p:spPr>
        <p:txBody>
          <a:bodyPr>
            <a:normAutofit lnSpcReduction="10000"/>
          </a:bodyPr>
          <a:lstStyle/>
          <a:p>
            <a:endParaRPr lang="es-UY" dirty="0"/>
          </a:p>
          <a:p>
            <a:pPr>
              <a:buFont typeface="+mj-lt"/>
              <a:buAutoNum type="arabicPeriod"/>
            </a:pPr>
            <a:r>
              <a:rPr lang="es-UY" dirty="0"/>
              <a:t>Rendición de Cuentas de Gestión.</a:t>
            </a:r>
          </a:p>
          <a:p>
            <a:pPr>
              <a:buFont typeface="+mj-lt"/>
              <a:buAutoNum type="arabicPeriod"/>
            </a:pPr>
            <a:endParaRPr lang="es-UY" dirty="0" smtClean="0"/>
          </a:p>
          <a:p>
            <a:pPr>
              <a:buFont typeface="+mj-lt"/>
              <a:buAutoNum type="arabicPeriod"/>
            </a:pPr>
            <a:r>
              <a:rPr lang="es-UY" dirty="0"/>
              <a:t>Estado de situación del sector.</a:t>
            </a:r>
          </a:p>
          <a:p>
            <a:pPr>
              <a:buFont typeface="+mj-lt"/>
              <a:buAutoNum type="arabicPeriod"/>
            </a:pPr>
            <a:endParaRPr lang="es-UY" dirty="0" smtClean="0"/>
          </a:p>
          <a:p>
            <a:pPr>
              <a:buFont typeface="+mj-lt"/>
              <a:buAutoNum type="arabicPeriod"/>
            </a:pPr>
            <a:r>
              <a:rPr lang="es-UY" dirty="0"/>
              <a:t>Prioridades 2014 propuesta a ser discutida con los productores.</a:t>
            </a:r>
          </a:p>
          <a:p>
            <a:pPr>
              <a:buFont typeface="+mj-lt"/>
              <a:buAutoNum type="arabicPeriod"/>
            </a:pPr>
            <a:r>
              <a:rPr lang="es-UY" dirty="0" smtClean="0"/>
              <a:t>Temas recientes interés para el sector.</a:t>
            </a:r>
          </a:p>
          <a:p>
            <a:pPr>
              <a:buFont typeface="+mj-lt"/>
              <a:buAutoNum type="arabicPeriod"/>
            </a:pPr>
            <a:endParaRPr lang="es-UY" dirty="0" smtClean="0"/>
          </a:p>
          <a:p>
            <a:pPr>
              <a:buFont typeface="+mj-lt"/>
              <a:buAutoNum type="arabicPeriod"/>
            </a:pPr>
            <a:r>
              <a:rPr lang="es-UY" sz="2800" u="sng" dirty="0">
                <a:solidFill>
                  <a:schemeClr val="accent2">
                    <a:lumMod val="60000"/>
                    <a:lumOff val="40000"/>
                  </a:schemeClr>
                </a:solidFill>
              </a:rPr>
              <a:t>Espacio de intercambio y planteos de los productores.</a:t>
            </a:r>
          </a:p>
          <a:p>
            <a:pPr marL="0" indent="0">
              <a:buNone/>
            </a:pPr>
            <a:endParaRPr lang="es-UY" dirty="0" smtClean="0"/>
          </a:p>
          <a:p>
            <a:endParaRPr lang="es-UY" dirty="0"/>
          </a:p>
          <a:p>
            <a:pPr marL="0" indent="0">
              <a:buNone/>
            </a:pPr>
            <a:endParaRPr lang="es-UY" dirty="0"/>
          </a:p>
        </p:txBody>
      </p:sp>
      <p:pic>
        <p:nvPicPr>
          <p:cNvPr id="6" name="Picture 5"/>
          <p:cNvPicPr>
            <a:picLocks noChangeAspect="1"/>
          </p:cNvPicPr>
          <p:nvPr/>
        </p:nvPicPr>
        <p:blipFill>
          <a:blip r:embed="rId2"/>
          <a:stretch>
            <a:fillRect/>
          </a:stretch>
        </p:blipFill>
        <p:spPr>
          <a:xfrm>
            <a:off x="8644577" y="3618963"/>
            <a:ext cx="3547422" cy="3239036"/>
          </a:xfrm>
          <a:prstGeom prst="rect">
            <a:avLst/>
          </a:prstGeom>
        </p:spPr>
      </p:pic>
      <p:sp>
        <p:nvSpPr>
          <p:cNvPr id="5" name="Right Arrow 4"/>
          <p:cNvSpPr/>
          <p:nvPr/>
        </p:nvSpPr>
        <p:spPr>
          <a:xfrm>
            <a:off x="375874" y="5405906"/>
            <a:ext cx="1068946" cy="953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7" name="TextBox 6"/>
          <p:cNvSpPr txBox="1"/>
          <p:nvPr/>
        </p:nvSpPr>
        <p:spPr>
          <a:xfrm>
            <a:off x="6800045" y="10079"/>
            <a:ext cx="4250028" cy="369332"/>
          </a:xfrm>
          <a:prstGeom prst="rect">
            <a:avLst/>
          </a:prstGeom>
          <a:solidFill>
            <a:schemeClr val="accent1">
              <a:lumMod val="60000"/>
              <a:lumOff val="40000"/>
            </a:schemeClr>
          </a:solidFill>
        </p:spPr>
        <p:txBody>
          <a:bodyPr wrap="square" rtlCol="0">
            <a:spAutoFit/>
          </a:bodyPr>
          <a:lstStyle/>
          <a:p>
            <a:r>
              <a:rPr lang="es-UY" i="1" dirty="0" smtClean="0">
                <a:solidFill>
                  <a:schemeClr val="bg1"/>
                </a:solidFill>
              </a:rPr>
              <a:t>Gira Comisión Directiva ACA </a:t>
            </a:r>
            <a:r>
              <a:rPr lang="es-UY" sz="1400" i="1" dirty="0" smtClean="0">
                <a:solidFill>
                  <a:schemeClr val="bg1"/>
                </a:solidFill>
              </a:rPr>
              <a:t>junio 2014</a:t>
            </a:r>
            <a:endParaRPr lang="es-UY" sz="1400" i="1" dirty="0">
              <a:solidFill>
                <a:schemeClr val="bg1"/>
              </a:solidFill>
            </a:endParaRPr>
          </a:p>
        </p:txBody>
      </p:sp>
    </p:spTree>
    <p:extLst>
      <p:ext uri="{BB962C8B-B14F-4D97-AF65-F5344CB8AC3E}">
        <p14:creationId xmlns:p14="http://schemas.microsoft.com/office/powerpoint/2010/main" val="3267231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2242"/>
            <a:ext cx="8596668" cy="1320800"/>
          </a:xfrm>
        </p:spPr>
        <p:txBody>
          <a:bodyPr/>
          <a:lstStyle/>
          <a:p>
            <a:r>
              <a:rPr lang="es-UY" u="sng" dirty="0">
                <a:solidFill>
                  <a:schemeClr val="accent2">
                    <a:lumMod val="60000"/>
                    <a:lumOff val="40000"/>
                  </a:schemeClr>
                </a:solidFill>
              </a:rPr>
              <a:t>5</a:t>
            </a:r>
            <a:r>
              <a:rPr lang="es-UY" u="sng" dirty="0" smtClean="0">
                <a:solidFill>
                  <a:schemeClr val="accent2">
                    <a:lumMod val="60000"/>
                    <a:lumOff val="40000"/>
                  </a:schemeClr>
                </a:solidFill>
              </a:rPr>
              <a:t>. Espacio </a:t>
            </a:r>
            <a:r>
              <a:rPr lang="es-UY" u="sng" dirty="0">
                <a:solidFill>
                  <a:schemeClr val="accent2">
                    <a:lumMod val="60000"/>
                    <a:lumOff val="40000"/>
                  </a:schemeClr>
                </a:solidFill>
              </a:rPr>
              <a:t>de intercambio y planteos de los productores.</a:t>
            </a:r>
          </a:p>
        </p:txBody>
      </p:sp>
      <p:sp>
        <p:nvSpPr>
          <p:cNvPr id="3" name="Content Placeholder 2"/>
          <p:cNvSpPr>
            <a:spLocks noGrp="1"/>
          </p:cNvSpPr>
          <p:nvPr>
            <p:ph idx="1"/>
          </p:nvPr>
        </p:nvSpPr>
        <p:spPr>
          <a:xfrm>
            <a:off x="643944" y="1803042"/>
            <a:ext cx="9133103" cy="4904121"/>
          </a:xfrm>
        </p:spPr>
        <p:txBody>
          <a:bodyPr>
            <a:normAutofit/>
          </a:bodyPr>
          <a:lstStyle/>
          <a:p>
            <a:pPr marL="914400" lvl="2" indent="0">
              <a:buNone/>
            </a:pPr>
            <a:endParaRPr lang="es-MX" altLang="es-UY" dirty="0" smtClean="0"/>
          </a:p>
          <a:p>
            <a:pPr lvl="2"/>
            <a:endParaRPr lang="es-MX" altLang="es-UY" dirty="0"/>
          </a:p>
          <a:p>
            <a:pPr lvl="2"/>
            <a:endParaRPr lang="es-MX" altLang="es-UY" sz="2000" dirty="0"/>
          </a:p>
          <a:p>
            <a:r>
              <a:rPr lang="es-UY" sz="2000" dirty="0" smtClean="0"/>
              <a:t>Planteos</a:t>
            </a:r>
          </a:p>
          <a:p>
            <a:pPr marL="0" indent="0">
              <a:buNone/>
            </a:pPr>
            <a:endParaRPr lang="es-UY" sz="2000" dirty="0" smtClean="0"/>
          </a:p>
          <a:p>
            <a:r>
              <a:rPr lang="es-UY" sz="2000" dirty="0" smtClean="0"/>
              <a:t>Intercambio</a:t>
            </a:r>
          </a:p>
          <a:p>
            <a:pPr marL="0" indent="0">
              <a:buNone/>
            </a:pPr>
            <a:endParaRPr lang="es-UY" sz="2000" dirty="0" smtClean="0"/>
          </a:p>
          <a:p>
            <a:r>
              <a:rPr lang="es-UY" sz="2000" dirty="0" smtClean="0"/>
              <a:t>Tomamos nota</a:t>
            </a:r>
          </a:p>
          <a:p>
            <a:pPr marL="0" indent="0">
              <a:buNone/>
            </a:pPr>
            <a:endParaRPr lang="es-UY" dirty="0"/>
          </a:p>
        </p:txBody>
      </p:sp>
      <p:pic>
        <p:nvPicPr>
          <p:cNvPr id="4" name="Picture 3"/>
          <p:cNvPicPr>
            <a:picLocks noChangeAspect="1"/>
          </p:cNvPicPr>
          <p:nvPr/>
        </p:nvPicPr>
        <p:blipFill>
          <a:blip r:embed="rId2"/>
          <a:stretch>
            <a:fillRect/>
          </a:stretch>
        </p:blipFill>
        <p:spPr>
          <a:xfrm>
            <a:off x="5624903" y="4487595"/>
            <a:ext cx="6567097" cy="2370405"/>
          </a:xfrm>
          <a:prstGeom prst="rect">
            <a:avLst/>
          </a:prstGeom>
        </p:spPr>
      </p:pic>
      <p:sp>
        <p:nvSpPr>
          <p:cNvPr id="6" name="TextBox 5"/>
          <p:cNvSpPr txBox="1"/>
          <p:nvPr/>
        </p:nvSpPr>
        <p:spPr>
          <a:xfrm>
            <a:off x="6800045" y="10079"/>
            <a:ext cx="4250028" cy="369332"/>
          </a:xfrm>
          <a:prstGeom prst="rect">
            <a:avLst/>
          </a:prstGeom>
          <a:solidFill>
            <a:schemeClr val="accent1">
              <a:lumMod val="60000"/>
              <a:lumOff val="40000"/>
            </a:schemeClr>
          </a:solidFill>
        </p:spPr>
        <p:txBody>
          <a:bodyPr wrap="square" rtlCol="0">
            <a:spAutoFit/>
          </a:bodyPr>
          <a:lstStyle/>
          <a:p>
            <a:r>
              <a:rPr lang="es-UY" i="1" dirty="0" smtClean="0">
                <a:solidFill>
                  <a:schemeClr val="bg1"/>
                </a:solidFill>
              </a:rPr>
              <a:t>Gira Comisión Directiva ACA </a:t>
            </a:r>
            <a:r>
              <a:rPr lang="es-UY" sz="1400" i="1" dirty="0" smtClean="0">
                <a:solidFill>
                  <a:schemeClr val="bg1"/>
                </a:solidFill>
              </a:rPr>
              <a:t>junio 2014</a:t>
            </a:r>
            <a:endParaRPr lang="es-UY" sz="1400" i="1" dirty="0">
              <a:solidFill>
                <a:schemeClr val="bg1"/>
              </a:solidFill>
            </a:endParaRPr>
          </a:p>
        </p:txBody>
      </p:sp>
    </p:spTree>
    <p:extLst>
      <p:ext uri="{BB962C8B-B14F-4D97-AF65-F5344CB8AC3E}">
        <p14:creationId xmlns:p14="http://schemas.microsoft.com/office/powerpoint/2010/main" val="38792707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UY"/>
          </a:p>
        </p:txBody>
      </p:sp>
      <p:sp>
        <p:nvSpPr>
          <p:cNvPr id="3" name="Content Placeholder 2"/>
          <p:cNvSpPr>
            <a:spLocks noGrp="1"/>
          </p:cNvSpPr>
          <p:nvPr>
            <p:ph idx="1"/>
          </p:nvPr>
        </p:nvSpPr>
        <p:spPr/>
        <p:txBody>
          <a:bodyPr>
            <a:normAutofit/>
          </a:bodyPr>
          <a:lstStyle/>
          <a:p>
            <a:pPr marL="0" indent="0" algn="ctr">
              <a:buNone/>
            </a:pPr>
            <a:r>
              <a:rPr lang="es-UY" sz="6000" dirty="0" smtClean="0">
                <a:solidFill>
                  <a:srgbClr val="00B050"/>
                </a:solidFill>
              </a:rPr>
              <a:t>Muchas gracias</a:t>
            </a:r>
          </a:p>
          <a:p>
            <a:endParaRPr lang="es-UY" sz="6000" dirty="0">
              <a:solidFill>
                <a:srgbClr val="00B050"/>
              </a:solidFill>
            </a:endParaRPr>
          </a:p>
          <a:p>
            <a:pPr marL="0" indent="0" algn="r">
              <a:buNone/>
            </a:pPr>
            <a:r>
              <a:rPr lang="es-UY" sz="3300" dirty="0" smtClean="0">
                <a:solidFill>
                  <a:srgbClr val="00B050"/>
                </a:solidFill>
              </a:rPr>
              <a:t>Comisión Directiva</a:t>
            </a:r>
          </a:p>
          <a:p>
            <a:pPr marL="0" indent="0" algn="r">
              <a:buNone/>
            </a:pPr>
            <a:r>
              <a:rPr lang="es-UY" sz="3300" dirty="0" smtClean="0">
                <a:solidFill>
                  <a:srgbClr val="00B050"/>
                </a:solidFill>
              </a:rPr>
              <a:t>Asociación Cultivadores de Arroz</a:t>
            </a:r>
            <a:endParaRPr lang="es-UY" sz="3300" dirty="0">
              <a:solidFill>
                <a:srgbClr val="00B050"/>
              </a:solidFill>
            </a:endParaRPr>
          </a:p>
        </p:txBody>
      </p:sp>
      <p:pic>
        <p:nvPicPr>
          <p:cNvPr id="4" name="Picture 3"/>
          <p:cNvPicPr>
            <a:picLocks noChangeAspect="1"/>
          </p:cNvPicPr>
          <p:nvPr/>
        </p:nvPicPr>
        <p:blipFill>
          <a:blip r:embed="rId2"/>
          <a:stretch>
            <a:fillRect/>
          </a:stretch>
        </p:blipFill>
        <p:spPr>
          <a:xfrm>
            <a:off x="9274002" y="1215423"/>
            <a:ext cx="2764665" cy="4262477"/>
          </a:xfrm>
          <a:prstGeom prst="rect">
            <a:avLst/>
          </a:prstGeom>
        </p:spPr>
      </p:pic>
      <p:sp>
        <p:nvSpPr>
          <p:cNvPr id="5" name="TextBox 4"/>
          <p:cNvSpPr txBox="1"/>
          <p:nvPr/>
        </p:nvSpPr>
        <p:spPr>
          <a:xfrm>
            <a:off x="6800045" y="10079"/>
            <a:ext cx="4250028" cy="369332"/>
          </a:xfrm>
          <a:prstGeom prst="rect">
            <a:avLst/>
          </a:prstGeom>
          <a:solidFill>
            <a:schemeClr val="accent1">
              <a:lumMod val="60000"/>
              <a:lumOff val="40000"/>
            </a:schemeClr>
          </a:solidFill>
        </p:spPr>
        <p:txBody>
          <a:bodyPr wrap="square" rtlCol="0">
            <a:spAutoFit/>
          </a:bodyPr>
          <a:lstStyle/>
          <a:p>
            <a:r>
              <a:rPr lang="es-UY" i="1" dirty="0" smtClean="0">
                <a:solidFill>
                  <a:schemeClr val="bg1"/>
                </a:solidFill>
              </a:rPr>
              <a:t>Gira Comisión Directiva ACA </a:t>
            </a:r>
            <a:r>
              <a:rPr lang="es-UY" sz="1400" i="1" dirty="0" smtClean="0">
                <a:solidFill>
                  <a:schemeClr val="bg1"/>
                </a:solidFill>
              </a:rPr>
              <a:t>junio 2014</a:t>
            </a:r>
            <a:endParaRPr lang="es-UY" sz="1400" i="1" dirty="0">
              <a:solidFill>
                <a:schemeClr val="bg1"/>
              </a:solidFill>
            </a:endParaRPr>
          </a:p>
        </p:txBody>
      </p:sp>
    </p:spTree>
    <p:extLst>
      <p:ext uri="{BB962C8B-B14F-4D97-AF65-F5344CB8AC3E}">
        <p14:creationId xmlns:p14="http://schemas.microsoft.com/office/powerpoint/2010/main" val="891499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Y" dirty="0" smtClean="0"/>
              <a:t>Esquema de la reunión</a:t>
            </a:r>
            <a:br>
              <a:rPr lang="es-UY" dirty="0" smtClean="0"/>
            </a:br>
            <a:r>
              <a:rPr lang="es-UY" dirty="0" smtClean="0"/>
              <a:t/>
            </a:r>
            <a:br>
              <a:rPr lang="es-UY" dirty="0" smtClean="0"/>
            </a:br>
            <a:r>
              <a:rPr lang="es-UY" sz="2700" b="1" dirty="0">
                <a:solidFill>
                  <a:schemeClr val="accent2">
                    <a:lumMod val="75000"/>
                  </a:schemeClr>
                </a:solidFill>
              </a:rPr>
              <a:t>EL ARROZ URUGUAYO SE DESTACA EN EL MUNDO</a:t>
            </a:r>
            <a:r>
              <a:rPr lang="es-UY" b="1" dirty="0">
                <a:solidFill>
                  <a:schemeClr val="accent2">
                    <a:lumMod val="75000"/>
                  </a:schemeClr>
                </a:solidFill>
              </a:rPr>
              <a:t/>
            </a:r>
            <a:br>
              <a:rPr lang="es-UY" b="1" dirty="0">
                <a:solidFill>
                  <a:schemeClr val="accent2">
                    <a:lumMod val="75000"/>
                  </a:schemeClr>
                </a:solidFill>
              </a:rPr>
            </a:br>
            <a:endParaRPr lang="es-UY" dirty="0"/>
          </a:p>
        </p:txBody>
      </p:sp>
      <p:sp>
        <p:nvSpPr>
          <p:cNvPr id="3" name="Content Placeholder 2"/>
          <p:cNvSpPr>
            <a:spLocks noGrp="1"/>
          </p:cNvSpPr>
          <p:nvPr>
            <p:ph idx="1"/>
          </p:nvPr>
        </p:nvSpPr>
        <p:spPr>
          <a:xfrm>
            <a:off x="677334" y="2160589"/>
            <a:ext cx="8596668" cy="4459152"/>
          </a:xfrm>
        </p:spPr>
        <p:txBody>
          <a:bodyPr>
            <a:normAutofit/>
          </a:bodyPr>
          <a:lstStyle/>
          <a:p>
            <a:endParaRPr lang="es-UY" sz="2000" dirty="0"/>
          </a:p>
          <a:p>
            <a:pPr>
              <a:buFont typeface="+mj-lt"/>
              <a:buAutoNum type="arabicPeriod"/>
            </a:pPr>
            <a:r>
              <a:rPr lang="es-UY" sz="2000" dirty="0" smtClean="0"/>
              <a:t>Rendición de Cuentas de Gestión.</a:t>
            </a:r>
          </a:p>
          <a:p>
            <a:pPr>
              <a:buFont typeface="+mj-lt"/>
              <a:buAutoNum type="arabicPeriod"/>
            </a:pPr>
            <a:endParaRPr lang="es-UY" sz="2000" dirty="0" smtClean="0"/>
          </a:p>
          <a:p>
            <a:pPr>
              <a:buFont typeface="+mj-lt"/>
              <a:buAutoNum type="arabicPeriod"/>
            </a:pPr>
            <a:r>
              <a:rPr lang="es-UY" sz="2000" dirty="0" smtClean="0"/>
              <a:t>Estado de situación del sector.</a:t>
            </a:r>
          </a:p>
          <a:p>
            <a:pPr>
              <a:buFont typeface="+mj-lt"/>
              <a:buAutoNum type="arabicPeriod"/>
            </a:pPr>
            <a:endParaRPr lang="es-UY" sz="2000" dirty="0" smtClean="0"/>
          </a:p>
          <a:p>
            <a:pPr>
              <a:buFont typeface="+mj-lt"/>
              <a:buAutoNum type="arabicPeriod"/>
            </a:pPr>
            <a:r>
              <a:rPr lang="es-UY" sz="2000" dirty="0" smtClean="0"/>
              <a:t>Prioridades 2014 propuesta a ser discutida con los productores.</a:t>
            </a:r>
          </a:p>
          <a:p>
            <a:pPr>
              <a:buFont typeface="+mj-lt"/>
              <a:buAutoNum type="arabicPeriod"/>
            </a:pPr>
            <a:endParaRPr lang="es-UY" sz="2000" dirty="0" smtClean="0"/>
          </a:p>
          <a:p>
            <a:pPr>
              <a:buFont typeface="+mj-lt"/>
              <a:buAutoNum type="arabicPeriod"/>
            </a:pPr>
            <a:r>
              <a:rPr lang="es-UY" sz="2000" dirty="0" smtClean="0"/>
              <a:t>Temas recientes interés para el sector.</a:t>
            </a:r>
          </a:p>
          <a:p>
            <a:pPr>
              <a:buFont typeface="+mj-lt"/>
              <a:buAutoNum type="arabicPeriod"/>
            </a:pPr>
            <a:endParaRPr lang="es-UY" sz="2000" dirty="0" smtClean="0"/>
          </a:p>
          <a:p>
            <a:pPr>
              <a:buFont typeface="+mj-lt"/>
              <a:buAutoNum type="arabicPeriod"/>
            </a:pPr>
            <a:r>
              <a:rPr lang="es-UY" sz="2000" dirty="0" smtClean="0"/>
              <a:t>Espacio de intercambio y planteo de los productores.</a:t>
            </a:r>
          </a:p>
          <a:p>
            <a:pPr marL="0" indent="0">
              <a:buNone/>
            </a:pPr>
            <a:endParaRPr lang="es-UY" dirty="0" smtClean="0"/>
          </a:p>
          <a:p>
            <a:endParaRPr lang="es-UY" dirty="0"/>
          </a:p>
          <a:p>
            <a:pPr marL="0" indent="0">
              <a:buNone/>
            </a:pPr>
            <a:endParaRPr lang="es-UY" dirty="0"/>
          </a:p>
        </p:txBody>
      </p:sp>
      <p:pic>
        <p:nvPicPr>
          <p:cNvPr id="6" name="Picture 5"/>
          <p:cNvPicPr>
            <a:picLocks noChangeAspect="1"/>
          </p:cNvPicPr>
          <p:nvPr/>
        </p:nvPicPr>
        <p:blipFill>
          <a:blip r:embed="rId2"/>
          <a:stretch>
            <a:fillRect/>
          </a:stretch>
        </p:blipFill>
        <p:spPr>
          <a:xfrm>
            <a:off x="8644577" y="3618963"/>
            <a:ext cx="3547422" cy="3239036"/>
          </a:xfrm>
          <a:prstGeom prst="rect">
            <a:avLst/>
          </a:prstGeom>
        </p:spPr>
      </p:pic>
      <p:sp>
        <p:nvSpPr>
          <p:cNvPr id="5" name="TextBox 4"/>
          <p:cNvSpPr txBox="1"/>
          <p:nvPr/>
        </p:nvSpPr>
        <p:spPr>
          <a:xfrm>
            <a:off x="6800045" y="10079"/>
            <a:ext cx="4250028" cy="369332"/>
          </a:xfrm>
          <a:prstGeom prst="rect">
            <a:avLst/>
          </a:prstGeom>
          <a:solidFill>
            <a:schemeClr val="accent1">
              <a:lumMod val="60000"/>
              <a:lumOff val="40000"/>
            </a:schemeClr>
          </a:solidFill>
        </p:spPr>
        <p:txBody>
          <a:bodyPr wrap="square" rtlCol="0">
            <a:spAutoFit/>
          </a:bodyPr>
          <a:lstStyle/>
          <a:p>
            <a:r>
              <a:rPr lang="es-UY" i="1" dirty="0" smtClean="0">
                <a:solidFill>
                  <a:schemeClr val="bg1"/>
                </a:solidFill>
              </a:rPr>
              <a:t>Gira Comisión Directiva ACA </a:t>
            </a:r>
            <a:r>
              <a:rPr lang="es-UY" sz="1400" i="1" dirty="0" smtClean="0">
                <a:solidFill>
                  <a:schemeClr val="bg1"/>
                </a:solidFill>
              </a:rPr>
              <a:t>junio 2014</a:t>
            </a:r>
            <a:endParaRPr lang="es-UY" sz="1400" i="1" dirty="0">
              <a:solidFill>
                <a:schemeClr val="bg1"/>
              </a:solidFill>
            </a:endParaRPr>
          </a:p>
        </p:txBody>
      </p:sp>
    </p:spTree>
    <p:extLst>
      <p:ext uri="{BB962C8B-B14F-4D97-AF65-F5344CB8AC3E}">
        <p14:creationId xmlns:p14="http://schemas.microsoft.com/office/powerpoint/2010/main" val="238440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Y" dirty="0" smtClean="0"/>
              <a:t>Esquema de la reunión</a:t>
            </a:r>
            <a:br>
              <a:rPr lang="es-UY" dirty="0" smtClean="0"/>
            </a:br>
            <a:r>
              <a:rPr lang="es-UY" dirty="0" smtClean="0"/>
              <a:t/>
            </a:r>
            <a:br>
              <a:rPr lang="es-UY" dirty="0" smtClean="0"/>
            </a:br>
            <a:r>
              <a:rPr lang="es-UY" sz="2700" b="1" dirty="0">
                <a:solidFill>
                  <a:schemeClr val="accent2">
                    <a:lumMod val="75000"/>
                  </a:schemeClr>
                </a:solidFill>
              </a:rPr>
              <a:t>EL ARROZ URUGUAYO SE DESTACA EN EL MUNDO</a:t>
            </a:r>
            <a:r>
              <a:rPr lang="es-UY" b="1" dirty="0">
                <a:solidFill>
                  <a:schemeClr val="accent2">
                    <a:lumMod val="75000"/>
                  </a:schemeClr>
                </a:solidFill>
              </a:rPr>
              <a:t/>
            </a:r>
            <a:br>
              <a:rPr lang="es-UY" b="1" dirty="0">
                <a:solidFill>
                  <a:schemeClr val="accent2">
                    <a:lumMod val="75000"/>
                  </a:schemeClr>
                </a:solidFill>
              </a:rPr>
            </a:br>
            <a:endParaRPr lang="es-UY" dirty="0"/>
          </a:p>
        </p:txBody>
      </p:sp>
      <p:sp>
        <p:nvSpPr>
          <p:cNvPr id="3" name="Content Placeholder 2"/>
          <p:cNvSpPr>
            <a:spLocks noGrp="1"/>
          </p:cNvSpPr>
          <p:nvPr>
            <p:ph idx="1"/>
          </p:nvPr>
        </p:nvSpPr>
        <p:spPr/>
        <p:txBody>
          <a:bodyPr>
            <a:normAutofit lnSpcReduction="10000"/>
          </a:bodyPr>
          <a:lstStyle/>
          <a:p>
            <a:endParaRPr lang="es-UY" dirty="0"/>
          </a:p>
          <a:p>
            <a:pPr>
              <a:buFont typeface="+mj-lt"/>
              <a:buAutoNum type="arabicPeriod"/>
            </a:pPr>
            <a:r>
              <a:rPr lang="es-UY" dirty="0" smtClean="0"/>
              <a:t>Rendición de Cuentas de Gestión.</a:t>
            </a:r>
          </a:p>
          <a:p>
            <a:pPr>
              <a:buFont typeface="+mj-lt"/>
              <a:buAutoNum type="arabicPeriod"/>
            </a:pPr>
            <a:endParaRPr lang="es-UY" dirty="0" smtClean="0"/>
          </a:p>
          <a:p>
            <a:pPr>
              <a:buFont typeface="+mj-lt"/>
              <a:buAutoNum type="arabicPeriod"/>
            </a:pPr>
            <a:r>
              <a:rPr lang="es-UY" dirty="0" smtClean="0"/>
              <a:t>Estado de situación del sector.</a:t>
            </a:r>
          </a:p>
          <a:p>
            <a:pPr>
              <a:buFont typeface="+mj-lt"/>
              <a:buAutoNum type="arabicPeriod"/>
            </a:pPr>
            <a:endParaRPr lang="es-UY" dirty="0" smtClean="0"/>
          </a:p>
          <a:p>
            <a:pPr>
              <a:buFont typeface="+mj-lt"/>
              <a:buAutoNum type="arabicPeriod"/>
            </a:pPr>
            <a:r>
              <a:rPr lang="es-UY" dirty="0" smtClean="0"/>
              <a:t>Prioridades 2014 propuesta a ser discutida con los productores.</a:t>
            </a:r>
          </a:p>
          <a:p>
            <a:pPr>
              <a:buFont typeface="+mj-lt"/>
              <a:buAutoNum type="arabicPeriod"/>
            </a:pPr>
            <a:endParaRPr lang="es-UY" dirty="0" smtClean="0"/>
          </a:p>
          <a:p>
            <a:pPr>
              <a:buFont typeface="+mj-lt"/>
              <a:buAutoNum type="arabicPeriod"/>
            </a:pPr>
            <a:r>
              <a:rPr lang="es-UY" dirty="0" smtClean="0"/>
              <a:t>Temas recientes interés para el sector.</a:t>
            </a:r>
          </a:p>
          <a:p>
            <a:pPr>
              <a:buFont typeface="+mj-lt"/>
              <a:buAutoNum type="arabicPeriod"/>
            </a:pPr>
            <a:endParaRPr lang="es-UY" dirty="0" smtClean="0"/>
          </a:p>
          <a:p>
            <a:pPr>
              <a:buFont typeface="+mj-lt"/>
              <a:buAutoNum type="arabicPeriod"/>
            </a:pPr>
            <a:r>
              <a:rPr lang="es-UY" dirty="0" smtClean="0"/>
              <a:t>Espacio de intercambio y planteos de los productores.</a:t>
            </a:r>
          </a:p>
          <a:p>
            <a:pPr marL="0" indent="0">
              <a:buNone/>
            </a:pPr>
            <a:endParaRPr lang="es-UY" dirty="0" smtClean="0"/>
          </a:p>
          <a:p>
            <a:endParaRPr lang="es-UY" dirty="0"/>
          </a:p>
          <a:p>
            <a:pPr marL="0" indent="0">
              <a:buNone/>
            </a:pPr>
            <a:endParaRPr lang="es-UY" dirty="0"/>
          </a:p>
        </p:txBody>
      </p:sp>
      <p:pic>
        <p:nvPicPr>
          <p:cNvPr id="6" name="Picture 5"/>
          <p:cNvPicPr>
            <a:picLocks noChangeAspect="1"/>
          </p:cNvPicPr>
          <p:nvPr/>
        </p:nvPicPr>
        <p:blipFill>
          <a:blip r:embed="rId2"/>
          <a:stretch>
            <a:fillRect/>
          </a:stretch>
        </p:blipFill>
        <p:spPr>
          <a:xfrm>
            <a:off x="8644577" y="3618963"/>
            <a:ext cx="3547422" cy="3239036"/>
          </a:xfrm>
          <a:prstGeom prst="rect">
            <a:avLst/>
          </a:prstGeom>
        </p:spPr>
      </p:pic>
      <p:sp>
        <p:nvSpPr>
          <p:cNvPr id="4" name="TextBox 3"/>
          <p:cNvSpPr txBox="1"/>
          <p:nvPr/>
        </p:nvSpPr>
        <p:spPr>
          <a:xfrm>
            <a:off x="1403797" y="6041362"/>
            <a:ext cx="6722772" cy="646331"/>
          </a:xfrm>
          <a:prstGeom prst="rect">
            <a:avLst/>
          </a:prstGeom>
          <a:solidFill>
            <a:srgbClr val="FFC000"/>
          </a:solidFill>
          <a:ln>
            <a:solidFill>
              <a:srgbClr val="FFC000"/>
            </a:solidFill>
          </a:ln>
        </p:spPr>
        <p:txBody>
          <a:bodyPr wrap="square" rtlCol="0">
            <a:spAutoFit/>
          </a:bodyPr>
          <a:lstStyle/>
          <a:p>
            <a:r>
              <a:rPr lang="es-UY" dirty="0" smtClean="0">
                <a:solidFill>
                  <a:schemeClr val="bg1"/>
                </a:solidFill>
              </a:rPr>
              <a:t>Se acuerda propuesta de presentación por parte de los productores.</a:t>
            </a:r>
            <a:endParaRPr lang="es-UY" dirty="0">
              <a:solidFill>
                <a:schemeClr val="bg1"/>
              </a:solidFill>
            </a:endParaRPr>
          </a:p>
        </p:txBody>
      </p:sp>
      <p:sp>
        <p:nvSpPr>
          <p:cNvPr id="7" name="TextBox 6"/>
          <p:cNvSpPr txBox="1"/>
          <p:nvPr/>
        </p:nvSpPr>
        <p:spPr>
          <a:xfrm>
            <a:off x="6800045" y="10079"/>
            <a:ext cx="4250028" cy="369332"/>
          </a:xfrm>
          <a:prstGeom prst="rect">
            <a:avLst/>
          </a:prstGeom>
          <a:solidFill>
            <a:schemeClr val="accent1">
              <a:lumMod val="60000"/>
              <a:lumOff val="40000"/>
            </a:schemeClr>
          </a:solidFill>
        </p:spPr>
        <p:txBody>
          <a:bodyPr wrap="square" rtlCol="0">
            <a:spAutoFit/>
          </a:bodyPr>
          <a:lstStyle/>
          <a:p>
            <a:r>
              <a:rPr lang="es-UY" i="1" dirty="0" smtClean="0">
                <a:solidFill>
                  <a:schemeClr val="bg1"/>
                </a:solidFill>
              </a:rPr>
              <a:t>Gira Comisión Directiva ACA </a:t>
            </a:r>
            <a:r>
              <a:rPr lang="es-UY" sz="1400" i="1" dirty="0" smtClean="0">
                <a:solidFill>
                  <a:schemeClr val="bg1"/>
                </a:solidFill>
              </a:rPr>
              <a:t>junio 2014</a:t>
            </a:r>
            <a:endParaRPr lang="es-UY" sz="1400" i="1" dirty="0">
              <a:solidFill>
                <a:schemeClr val="bg1"/>
              </a:solidFill>
            </a:endParaRPr>
          </a:p>
        </p:txBody>
      </p:sp>
    </p:spTree>
    <p:extLst>
      <p:ext uri="{BB962C8B-B14F-4D97-AF65-F5344CB8AC3E}">
        <p14:creationId xmlns:p14="http://schemas.microsoft.com/office/powerpoint/2010/main" val="97672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UY" dirty="0" smtClean="0"/>
              <a:t>Esquema de la reunión</a:t>
            </a:r>
            <a:br>
              <a:rPr lang="es-UY" dirty="0" smtClean="0"/>
            </a:br>
            <a:r>
              <a:rPr lang="es-UY" dirty="0" smtClean="0"/>
              <a:t/>
            </a:r>
            <a:br>
              <a:rPr lang="es-UY" dirty="0" smtClean="0"/>
            </a:br>
            <a:r>
              <a:rPr lang="es-UY" sz="2700" b="1" dirty="0">
                <a:solidFill>
                  <a:schemeClr val="accent2">
                    <a:lumMod val="75000"/>
                  </a:schemeClr>
                </a:solidFill>
              </a:rPr>
              <a:t>EL ARROZ URUGUAYO SE DESTACA EN EL MUNDO</a:t>
            </a:r>
            <a:r>
              <a:rPr lang="es-UY" b="1" dirty="0">
                <a:solidFill>
                  <a:schemeClr val="accent2">
                    <a:lumMod val="75000"/>
                  </a:schemeClr>
                </a:solidFill>
              </a:rPr>
              <a:t/>
            </a:r>
            <a:br>
              <a:rPr lang="es-UY" b="1" dirty="0">
                <a:solidFill>
                  <a:schemeClr val="accent2">
                    <a:lumMod val="75000"/>
                  </a:schemeClr>
                </a:solidFill>
              </a:rPr>
            </a:br>
            <a:endParaRPr lang="es-UY" dirty="0"/>
          </a:p>
        </p:txBody>
      </p:sp>
      <p:sp>
        <p:nvSpPr>
          <p:cNvPr id="3" name="Content Placeholder 2"/>
          <p:cNvSpPr>
            <a:spLocks noGrp="1"/>
          </p:cNvSpPr>
          <p:nvPr>
            <p:ph idx="1"/>
          </p:nvPr>
        </p:nvSpPr>
        <p:spPr>
          <a:xfrm>
            <a:off x="1582168" y="2067974"/>
            <a:ext cx="8836120" cy="4680556"/>
          </a:xfrm>
        </p:spPr>
        <p:txBody>
          <a:bodyPr>
            <a:normAutofit/>
          </a:bodyPr>
          <a:lstStyle/>
          <a:p>
            <a:endParaRPr lang="es-UY" dirty="0"/>
          </a:p>
          <a:p>
            <a:pPr>
              <a:buFont typeface="+mj-lt"/>
              <a:buAutoNum type="arabicPeriod"/>
            </a:pPr>
            <a:r>
              <a:rPr lang="es-UY" sz="2800" u="sng" dirty="0" smtClean="0">
                <a:solidFill>
                  <a:schemeClr val="accent2">
                    <a:lumMod val="60000"/>
                    <a:lumOff val="40000"/>
                  </a:schemeClr>
                </a:solidFill>
              </a:rPr>
              <a:t>Rendición de Cuentas de Gestión.</a:t>
            </a:r>
          </a:p>
          <a:p>
            <a:pPr>
              <a:buFont typeface="+mj-lt"/>
              <a:buAutoNum type="arabicPeriod"/>
            </a:pPr>
            <a:endParaRPr lang="es-UY" dirty="0" smtClean="0"/>
          </a:p>
          <a:p>
            <a:pPr>
              <a:buFont typeface="+mj-lt"/>
              <a:buAutoNum type="arabicPeriod"/>
            </a:pPr>
            <a:r>
              <a:rPr lang="es-UY" dirty="0" smtClean="0"/>
              <a:t>Estado de situación del sector.</a:t>
            </a:r>
          </a:p>
          <a:p>
            <a:pPr>
              <a:buFont typeface="+mj-lt"/>
              <a:buAutoNum type="arabicPeriod"/>
            </a:pPr>
            <a:endParaRPr lang="es-UY" dirty="0" smtClean="0"/>
          </a:p>
          <a:p>
            <a:pPr>
              <a:buFont typeface="+mj-lt"/>
              <a:buAutoNum type="arabicPeriod"/>
            </a:pPr>
            <a:r>
              <a:rPr lang="es-UY" dirty="0" smtClean="0"/>
              <a:t>Prioridades 2014 propuesta a ser discutida con los productores.</a:t>
            </a:r>
          </a:p>
          <a:p>
            <a:pPr>
              <a:buFont typeface="+mj-lt"/>
              <a:buAutoNum type="arabicPeriod"/>
            </a:pPr>
            <a:endParaRPr lang="es-UY" dirty="0" smtClean="0"/>
          </a:p>
          <a:p>
            <a:pPr>
              <a:buFont typeface="+mj-lt"/>
              <a:buAutoNum type="arabicPeriod"/>
            </a:pPr>
            <a:r>
              <a:rPr lang="es-UY" dirty="0" smtClean="0"/>
              <a:t>Temas recientes interés para el sector.</a:t>
            </a:r>
          </a:p>
          <a:p>
            <a:pPr>
              <a:buFont typeface="+mj-lt"/>
              <a:buAutoNum type="arabicPeriod"/>
            </a:pPr>
            <a:endParaRPr lang="es-UY" dirty="0" smtClean="0"/>
          </a:p>
          <a:p>
            <a:pPr>
              <a:buFont typeface="+mj-lt"/>
              <a:buAutoNum type="arabicPeriod"/>
            </a:pPr>
            <a:r>
              <a:rPr lang="es-UY" dirty="0" smtClean="0"/>
              <a:t>Espacio de intercambio y planteos de los productores.</a:t>
            </a:r>
          </a:p>
          <a:p>
            <a:pPr marL="0" indent="0">
              <a:buNone/>
            </a:pPr>
            <a:endParaRPr lang="es-UY" dirty="0" smtClean="0"/>
          </a:p>
          <a:p>
            <a:endParaRPr lang="es-UY" dirty="0"/>
          </a:p>
          <a:p>
            <a:pPr marL="0" indent="0">
              <a:buNone/>
            </a:pPr>
            <a:endParaRPr lang="es-UY" dirty="0"/>
          </a:p>
        </p:txBody>
      </p:sp>
      <p:pic>
        <p:nvPicPr>
          <p:cNvPr id="6" name="Picture 5"/>
          <p:cNvPicPr>
            <a:picLocks noChangeAspect="1"/>
          </p:cNvPicPr>
          <p:nvPr/>
        </p:nvPicPr>
        <p:blipFill>
          <a:blip r:embed="rId2"/>
          <a:stretch>
            <a:fillRect/>
          </a:stretch>
        </p:blipFill>
        <p:spPr>
          <a:xfrm>
            <a:off x="8644577" y="3618963"/>
            <a:ext cx="3547422" cy="3239036"/>
          </a:xfrm>
          <a:prstGeom prst="rect">
            <a:avLst/>
          </a:prstGeom>
        </p:spPr>
      </p:pic>
      <p:sp>
        <p:nvSpPr>
          <p:cNvPr id="5" name="Right Arrow 4"/>
          <p:cNvSpPr/>
          <p:nvPr/>
        </p:nvSpPr>
        <p:spPr>
          <a:xfrm>
            <a:off x="513222" y="2395470"/>
            <a:ext cx="1068946" cy="95303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7" name="TextBox 6"/>
          <p:cNvSpPr txBox="1"/>
          <p:nvPr/>
        </p:nvSpPr>
        <p:spPr>
          <a:xfrm>
            <a:off x="6800045" y="10079"/>
            <a:ext cx="4250028" cy="369332"/>
          </a:xfrm>
          <a:prstGeom prst="rect">
            <a:avLst/>
          </a:prstGeom>
          <a:solidFill>
            <a:schemeClr val="accent1">
              <a:lumMod val="60000"/>
              <a:lumOff val="40000"/>
            </a:schemeClr>
          </a:solidFill>
        </p:spPr>
        <p:txBody>
          <a:bodyPr wrap="square" rtlCol="0">
            <a:spAutoFit/>
          </a:bodyPr>
          <a:lstStyle/>
          <a:p>
            <a:r>
              <a:rPr lang="es-UY" i="1" dirty="0" smtClean="0">
                <a:solidFill>
                  <a:schemeClr val="bg1"/>
                </a:solidFill>
              </a:rPr>
              <a:t>Gira Comisión Directiva ACA </a:t>
            </a:r>
            <a:r>
              <a:rPr lang="es-UY" sz="1400" i="1" dirty="0" smtClean="0">
                <a:solidFill>
                  <a:schemeClr val="bg1"/>
                </a:solidFill>
              </a:rPr>
              <a:t>junio 2014</a:t>
            </a:r>
            <a:endParaRPr lang="es-UY" sz="1400" i="1" dirty="0">
              <a:solidFill>
                <a:schemeClr val="bg1"/>
              </a:solidFill>
            </a:endParaRPr>
          </a:p>
        </p:txBody>
      </p:sp>
    </p:spTree>
    <p:extLst>
      <p:ext uri="{BB962C8B-B14F-4D97-AF65-F5344CB8AC3E}">
        <p14:creationId xmlns:p14="http://schemas.microsoft.com/office/powerpoint/2010/main" val="3730582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91" y="286199"/>
            <a:ext cx="8596668" cy="1320800"/>
          </a:xfrm>
        </p:spPr>
        <p:txBody>
          <a:bodyPr/>
          <a:lstStyle/>
          <a:p>
            <a:pPr>
              <a:buFont typeface="+mj-lt"/>
              <a:buAutoNum type="arabicPeriod"/>
            </a:pPr>
            <a:r>
              <a:rPr lang="es-UY" u="sng" dirty="0">
                <a:solidFill>
                  <a:schemeClr val="accent2">
                    <a:lumMod val="60000"/>
                    <a:lumOff val="40000"/>
                  </a:schemeClr>
                </a:solidFill>
              </a:rPr>
              <a:t>Rendición de Cuentas de Gestión.</a:t>
            </a:r>
          </a:p>
        </p:txBody>
      </p:sp>
      <p:sp>
        <p:nvSpPr>
          <p:cNvPr id="3" name="Content Placeholder 2"/>
          <p:cNvSpPr>
            <a:spLocks noGrp="1"/>
          </p:cNvSpPr>
          <p:nvPr>
            <p:ph idx="1"/>
          </p:nvPr>
        </p:nvSpPr>
        <p:spPr>
          <a:xfrm>
            <a:off x="141667" y="946599"/>
            <a:ext cx="11848564" cy="5911401"/>
          </a:xfrm>
        </p:spPr>
        <p:txBody>
          <a:bodyPr>
            <a:normAutofit fontScale="47500" lnSpcReduction="20000"/>
          </a:bodyPr>
          <a:lstStyle/>
          <a:p>
            <a:pPr marL="0" indent="0">
              <a:buNone/>
            </a:pPr>
            <a:r>
              <a:rPr lang="es-UY" sz="3800" b="1" dirty="0" smtClean="0">
                <a:solidFill>
                  <a:schemeClr val="tx1"/>
                </a:solidFill>
              </a:rPr>
              <a:t>Se </a:t>
            </a:r>
            <a:r>
              <a:rPr lang="es-UY" sz="3800" b="1" dirty="0" smtClean="0">
                <a:solidFill>
                  <a:schemeClr val="tx1"/>
                </a:solidFill>
              </a:rPr>
              <a:t>está preparando un informe de rendición de cuentas del ejercicio 2013/2014 a ser presentado junto con el balance anual y el plan estratégico para el ejercicio 2014/2015.</a:t>
            </a:r>
          </a:p>
          <a:p>
            <a:pPr marL="0" indent="0">
              <a:buNone/>
            </a:pPr>
            <a:endParaRPr lang="es-UY" sz="3800" dirty="0" smtClean="0"/>
          </a:p>
          <a:p>
            <a:pPr marL="0" indent="0">
              <a:buNone/>
            </a:pPr>
            <a:r>
              <a:rPr lang="es-UY" sz="4200" u="sng" dirty="0" smtClean="0"/>
              <a:t>Para el 2013/2014 la Directiva definió dar prioridad a la mejora de la gestión de la Asociación buscando generar un conjunto de dispositivos que permitieran mejorar la capacidad de análisis de la realidad que afronta el sector, mejorar las capacidades institucionales a los efectos de mejorar el vínculo con los productores y las negociaciones con la industria y demás actores relevantes.</a:t>
            </a:r>
          </a:p>
          <a:p>
            <a:pPr marL="0" indent="0">
              <a:buNone/>
            </a:pPr>
            <a:endParaRPr lang="es-UY" sz="3800" dirty="0"/>
          </a:p>
          <a:p>
            <a:pPr marL="0" indent="0">
              <a:buNone/>
            </a:pPr>
            <a:r>
              <a:rPr lang="es-UY" sz="3800" dirty="0" smtClean="0"/>
              <a:t>Esto responde a la visualización de las siguientes realidades:</a:t>
            </a:r>
          </a:p>
          <a:p>
            <a:pPr marL="0" indent="0">
              <a:buNone/>
            </a:pPr>
            <a:endParaRPr lang="es-UY" sz="3800" dirty="0" smtClean="0"/>
          </a:p>
          <a:p>
            <a:r>
              <a:rPr lang="es-UY" sz="3800" dirty="0" smtClean="0"/>
              <a:t>El arroz uruguayo mantiene su lugar de destaque en el mundo, indicadores de esto son precios, ventas, mercados, calidad, etc.</a:t>
            </a:r>
          </a:p>
          <a:p>
            <a:r>
              <a:rPr lang="es-UY" sz="3800" dirty="0" smtClean="0"/>
              <a:t>El contexto interno de permanente crecimiento de los costos de producción y tipo de cambio sin cambios significativos nos plantea fuertes dificultades en términos de rentabilidad.</a:t>
            </a:r>
          </a:p>
          <a:p>
            <a:r>
              <a:rPr lang="es-UY" sz="3800" dirty="0" smtClean="0"/>
              <a:t>Los logros ya alcanzados por el sector en términos de rendimiento y calidad así como la realidad de los precios internacionales nos limita la generación de alternativas.</a:t>
            </a:r>
          </a:p>
          <a:p>
            <a:r>
              <a:rPr lang="es-UY" sz="3800" dirty="0" smtClean="0"/>
              <a:t>La realidad hace que las condiciones de negociación sean cada vez más complejas.</a:t>
            </a:r>
          </a:p>
          <a:p>
            <a:r>
              <a:rPr lang="es-UY" sz="3800" dirty="0" smtClean="0"/>
              <a:t>La integración de la cadena hace que cualquier alternativa deba ser vista en términos globales.</a:t>
            </a:r>
          </a:p>
          <a:p>
            <a:pPr marL="0" indent="0">
              <a:buNone/>
            </a:pPr>
            <a:endParaRPr lang="es-UY" sz="2000" dirty="0" smtClean="0"/>
          </a:p>
          <a:p>
            <a:pPr marL="0" indent="0">
              <a:buNone/>
            </a:pPr>
            <a:endParaRPr lang="es-UY" sz="2000" dirty="0" smtClean="0"/>
          </a:p>
          <a:p>
            <a:endParaRPr lang="es-UY" dirty="0"/>
          </a:p>
          <a:p>
            <a:pPr marL="0" indent="0">
              <a:buNone/>
            </a:pPr>
            <a:endParaRPr lang="es-UY" dirty="0"/>
          </a:p>
        </p:txBody>
      </p:sp>
      <p:sp>
        <p:nvSpPr>
          <p:cNvPr id="5" name="TextBox 4"/>
          <p:cNvSpPr txBox="1"/>
          <p:nvPr/>
        </p:nvSpPr>
        <p:spPr>
          <a:xfrm>
            <a:off x="6800045" y="10079"/>
            <a:ext cx="4250028" cy="369332"/>
          </a:xfrm>
          <a:prstGeom prst="rect">
            <a:avLst/>
          </a:prstGeom>
          <a:solidFill>
            <a:schemeClr val="accent1">
              <a:lumMod val="60000"/>
              <a:lumOff val="40000"/>
            </a:schemeClr>
          </a:solidFill>
        </p:spPr>
        <p:txBody>
          <a:bodyPr wrap="square" rtlCol="0">
            <a:spAutoFit/>
          </a:bodyPr>
          <a:lstStyle/>
          <a:p>
            <a:r>
              <a:rPr lang="es-UY" i="1" dirty="0" smtClean="0">
                <a:solidFill>
                  <a:schemeClr val="bg1"/>
                </a:solidFill>
              </a:rPr>
              <a:t>Gira Comisión Directiva ACA </a:t>
            </a:r>
            <a:r>
              <a:rPr lang="es-UY" sz="1400" i="1" dirty="0" smtClean="0">
                <a:solidFill>
                  <a:schemeClr val="bg1"/>
                </a:solidFill>
              </a:rPr>
              <a:t>junio 2014</a:t>
            </a:r>
            <a:endParaRPr lang="es-UY" sz="1400" i="1" dirty="0">
              <a:solidFill>
                <a:schemeClr val="bg1"/>
              </a:solidFill>
            </a:endParaRPr>
          </a:p>
        </p:txBody>
      </p:sp>
    </p:spTree>
    <p:extLst>
      <p:ext uri="{BB962C8B-B14F-4D97-AF65-F5344CB8AC3E}">
        <p14:creationId xmlns:p14="http://schemas.microsoft.com/office/powerpoint/2010/main" val="3827864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91" y="286199"/>
            <a:ext cx="8596668" cy="1320800"/>
          </a:xfrm>
        </p:spPr>
        <p:txBody>
          <a:bodyPr/>
          <a:lstStyle/>
          <a:p>
            <a:pPr>
              <a:buFont typeface="+mj-lt"/>
              <a:buAutoNum type="arabicPeriod"/>
            </a:pPr>
            <a:r>
              <a:rPr lang="es-UY" u="sng" dirty="0">
                <a:solidFill>
                  <a:schemeClr val="accent2">
                    <a:lumMod val="60000"/>
                    <a:lumOff val="40000"/>
                  </a:schemeClr>
                </a:solidFill>
              </a:rPr>
              <a:t>Rendición de Cuentas de Gestión.</a:t>
            </a:r>
          </a:p>
        </p:txBody>
      </p:sp>
      <p:sp>
        <p:nvSpPr>
          <p:cNvPr id="3" name="Content Placeholder 2"/>
          <p:cNvSpPr>
            <a:spLocks noGrp="1"/>
          </p:cNvSpPr>
          <p:nvPr>
            <p:ph idx="1"/>
          </p:nvPr>
        </p:nvSpPr>
        <p:spPr>
          <a:xfrm>
            <a:off x="141667" y="946599"/>
            <a:ext cx="11848564" cy="5911401"/>
          </a:xfrm>
        </p:spPr>
        <p:txBody>
          <a:bodyPr>
            <a:normAutofit/>
          </a:bodyPr>
          <a:lstStyle/>
          <a:p>
            <a:pPr marL="0" indent="0">
              <a:buNone/>
            </a:pPr>
            <a:r>
              <a:rPr lang="es-UY" sz="3800" b="1" dirty="0" smtClean="0">
                <a:solidFill>
                  <a:schemeClr val="tx1"/>
                </a:solidFill>
              </a:rPr>
              <a:t>PRECIO CONVENIO</a:t>
            </a:r>
          </a:p>
          <a:p>
            <a:pPr marL="0" indent="0">
              <a:buNone/>
            </a:pPr>
            <a:r>
              <a:rPr lang="es-UY" sz="3800" b="1" dirty="0" smtClean="0">
                <a:solidFill>
                  <a:schemeClr val="tx1"/>
                </a:solidFill>
              </a:rPr>
              <a:t>LABORATORIOS</a:t>
            </a:r>
          </a:p>
          <a:p>
            <a:pPr marL="0" indent="0">
              <a:buNone/>
            </a:pPr>
            <a:r>
              <a:rPr lang="es-UY" sz="3800" b="1" dirty="0" smtClean="0">
                <a:solidFill>
                  <a:schemeClr val="tx1"/>
                </a:solidFill>
              </a:rPr>
              <a:t>XXX</a:t>
            </a:r>
            <a:endParaRPr lang="es-UY" sz="2000" dirty="0" smtClean="0"/>
          </a:p>
          <a:p>
            <a:pPr marL="0" indent="0">
              <a:buNone/>
            </a:pPr>
            <a:endParaRPr lang="es-UY" sz="2000" dirty="0" smtClean="0"/>
          </a:p>
          <a:p>
            <a:endParaRPr lang="es-UY" dirty="0"/>
          </a:p>
          <a:p>
            <a:pPr marL="0" indent="0">
              <a:buNone/>
            </a:pPr>
            <a:endParaRPr lang="es-UY" dirty="0"/>
          </a:p>
        </p:txBody>
      </p:sp>
      <p:sp>
        <p:nvSpPr>
          <p:cNvPr id="5" name="TextBox 4"/>
          <p:cNvSpPr txBox="1"/>
          <p:nvPr/>
        </p:nvSpPr>
        <p:spPr>
          <a:xfrm>
            <a:off x="6800045" y="10079"/>
            <a:ext cx="4250028" cy="369332"/>
          </a:xfrm>
          <a:prstGeom prst="rect">
            <a:avLst/>
          </a:prstGeom>
          <a:solidFill>
            <a:schemeClr val="accent1">
              <a:lumMod val="60000"/>
              <a:lumOff val="40000"/>
            </a:schemeClr>
          </a:solidFill>
        </p:spPr>
        <p:txBody>
          <a:bodyPr wrap="square" rtlCol="0">
            <a:spAutoFit/>
          </a:bodyPr>
          <a:lstStyle/>
          <a:p>
            <a:r>
              <a:rPr lang="es-UY" i="1" dirty="0" smtClean="0">
                <a:solidFill>
                  <a:schemeClr val="bg1"/>
                </a:solidFill>
              </a:rPr>
              <a:t>Gira Comisión Directiva ACA </a:t>
            </a:r>
            <a:r>
              <a:rPr lang="es-UY" sz="1400" i="1" dirty="0" smtClean="0">
                <a:solidFill>
                  <a:schemeClr val="bg1"/>
                </a:solidFill>
              </a:rPr>
              <a:t>junio 2014</a:t>
            </a:r>
            <a:endParaRPr lang="es-UY" sz="1400" i="1" dirty="0">
              <a:solidFill>
                <a:schemeClr val="bg1"/>
              </a:solidFill>
            </a:endParaRPr>
          </a:p>
        </p:txBody>
      </p:sp>
    </p:spTree>
    <p:extLst>
      <p:ext uri="{BB962C8B-B14F-4D97-AF65-F5344CB8AC3E}">
        <p14:creationId xmlns:p14="http://schemas.microsoft.com/office/powerpoint/2010/main" val="3291459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91" y="299338"/>
            <a:ext cx="8596668" cy="1320800"/>
          </a:xfrm>
        </p:spPr>
        <p:txBody>
          <a:bodyPr/>
          <a:lstStyle/>
          <a:p>
            <a:pPr>
              <a:buFont typeface="+mj-lt"/>
              <a:buAutoNum type="arabicPeriod"/>
            </a:pPr>
            <a:r>
              <a:rPr lang="es-UY" u="sng" dirty="0">
                <a:solidFill>
                  <a:schemeClr val="accent2">
                    <a:lumMod val="60000"/>
                    <a:lumOff val="40000"/>
                  </a:schemeClr>
                </a:solidFill>
              </a:rPr>
              <a:t>Rendición de Cuentas de Gestión.</a:t>
            </a:r>
          </a:p>
        </p:txBody>
      </p:sp>
      <p:sp>
        <p:nvSpPr>
          <p:cNvPr id="3" name="Content Placeholder 2"/>
          <p:cNvSpPr>
            <a:spLocks noGrp="1"/>
          </p:cNvSpPr>
          <p:nvPr>
            <p:ph idx="1"/>
          </p:nvPr>
        </p:nvSpPr>
        <p:spPr>
          <a:xfrm>
            <a:off x="167425" y="1081826"/>
            <a:ext cx="10547797" cy="5911401"/>
          </a:xfrm>
        </p:spPr>
        <p:txBody>
          <a:bodyPr>
            <a:normAutofit/>
          </a:bodyPr>
          <a:lstStyle/>
          <a:p>
            <a:pPr marL="0" indent="0">
              <a:buNone/>
            </a:pPr>
            <a:r>
              <a:rPr lang="es-UY" b="1" u="sng" dirty="0" smtClean="0">
                <a:solidFill>
                  <a:schemeClr val="accent2"/>
                </a:solidFill>
              </a:rPr>
              <a:t>PRECIO CONVENIO</a:t>
            </a:r>
          </a:p>
          <a:p>
            <a:pPr marL="0" indent="0">
              <a:buNone/>
            </a:pPr>
            <a:r>
              <a:rPr lang="es-UY" b="1" dirty="0" smtClean="0">
                <a:solidFill>
                  <a:schemeClr val="tx1"/>
                </a:solidFill>
              </a:rPr>
              <a:t>Negociación del precio definitivo.</a:t>
            </a:r>
          </a:p>
          <a:p>
            <a:pPr marL="0" indent="0">
              <a:buNone/>
            </a:pPr>
            <a:r>
              <a:rPr lang="es-UY" b="1" u="sng" dirty="0" smtClean="0">
                <a:solidFill>
                  <a:schemeClr val="tx1"/>
                </a:solidFill>
              </a:rPr>
              <a:t>Nueva negociación del precio provisorio.</a:t>
            </a:r>
          </a:p>
          <a:p>
            <a:pPr marL="0" indent="0">
              <a:buNone/>
            </a:pPr>
            <a:r>
              <a:rPr lang="es-UY" b="1" dirty="0" smtClean="0">
                <a:solidFill>
                  <a:schemeClr val="tx1"/>
                </a:solidFill>
              </a:rPr>
              <a:t>Estamos iniciando una nueva negociación del precio provisorio. </a:t>
            </a:r>
            <a:endParaRPr lang="es-UY" b="1" dirty="0">
              <a:solidFill>
                <a:schemeClr val="tx1"/>
              </a:solidFill>
            </a:endParaRPr>
          </a:p>
          <a:p>
            <a:pPr marL="0" indent="0">
              <a:buNone/>
            </a:pPr>
            <a:endParaRPr lang="es-UY" b="1" dirty="0" smtClean="0">
              <a:solidFill>
                <a:schemeClr val="tx1"/>
              </a:solidFill>
            </a:endParaRPr>
          </a:p>
          <a:p>
            <a:pPr marL="0" indent="0">
              <a:buNone/>
            </a:pPr>
            <a:r>
              <a:rPr lang="es-UY" b="1" u="sng" dirty="0" smtClean="0">
                <a:solidFill>
                  <a:schemeClr val="tx1"/>
                </a:solidFill>
              </a:rPr>
              <a:t>Dificultades de para la negociación del precio.</a:t>
            </a:r>
          </a:p>
          <a:p>
            <a:r>
              <a:rPr lang="es-UY" b="1" dirty="0" smtClean="0">
                <a:solidFill>
                  <a:schemeClr val="tx1"/>
                </a:solidFill>
              </a:rPr>
              <a:t>Incrementos de los costos en el conjunto de la cadena.</a:t>
            </a:r>
          </a:p>
          <a:p>
            <a:r>
              <a:rPr lang="es-UY" b="1" dirty="0" smtClean="0">
                <a:solidFill>
                  <a:schemeClr val="tx1"/>
                </a:solidFill>
              </a:rPr>
              <a:t>Disponer de información de calidad y e tiempo que permita tomar decisiones y construir estrategias.</a:t>
            </a:r>
          </a:p>
          <a:p>
            <a:r>
              <a:rPr lang="es-UY" b="1" dirty="0" smtClean="0">
                <a:solidFill>
                  <a:schemeClr val="tx1"/>
                </a:solidFill>
              </a:rPr>
              <a:t>Distintas realidades y condiciones de las partes de la cadena.</a:t>
            </a:r>
          </a:p>
          <a:p>
            <a:r>
              <a:rPr lang="es-UY" b="1" dirty="0" smtClean="0">
                <a:solidFill>
                  <a:schemeClr val="tx1"/>
                </a:solidFill>
              </a:rPr>
              <a:t>Reforzar las instituciones e instrumentos de la cadena y la negociación.</a:t>
            </a:r>
          </a:p>
          <a:p>
            <a:r>
              <a:rPr lang="es-UY" b="1" dirty="0" smtClean="0">
                <a:solidFill>
                  <a:schemeClr val="tx1"/>
                </a:solidFill>
              </a:rPr>
              <a:t>Identificación de alternativas para abordar la problemática de los costos.</a:t>
            </a:r>
          </a:p>
          <a:p>
            <a:r>
              <a:rPr lang="es-UY" b="1" dirty="0" smtClean="0">
                <a:solidFill>
                  <a:schemeClr val="tx1"/>
                </a:solidFill>
              </a:rPr>
              <a:t>Generar capacidades internas y para la cadena en su conjunto que ayuden a un ganar-ganar en la negociación con la industria.</a:t>
            </a:r>
            <a:endParaRPr lang="es-UY" dirty="0" smtClean="0"/>
          </a:p>
          <a:p>
            <a:pPr marL="0" indent="0">
              <a:buNone/>
            </a:pPr>
            <a:endParaRPr lang="es-UY" sz="2000" dirty="0" smtClean="0"/>
          </a:p>
          <a:p>
            <a:pPr marL="0" indent="0">
              <a:buNone/>
            </a:pPr>
            <a:endParaRPr lang="es-UY" sz="2000" dirty="0" smtClean="0"/>
          </a:p>
          <a:p>
            <a:endParaRPr lang="es-UY" dirty="0"/>
          </a:p>
          <a:p>
            <a:pPr marL="0" indent="0">
              <a:buNone/>
            </a:pPr>
            <a:endParaRPr lang="es-UY" dirty="0"/>
          </a:p>
        </p:txBody>
      </p:sp>
      <p:sp>
        <p:nvSpPr>
          <p:cNvPr id="4" name="TextBox 3"/>
          <p:cNvSpPr txBox="1"/>
          <p:nvPr/>
        </p:nvSpPr>
        <p:spPr>
          <a:xfrm>
            <a:off x="6800045" y="10079"/>
            <a:ext cx="4250028" cy="369332"/>
          </a:xfrm>
          <a:prstGeom prst="rect">
            <a:avLst/>
          </a:prstGeom>
          <a:solidFill>
            <a:schemeClr val="accent1">
              <a:lumMod val="60000"/>
              <a:lumOff val="40000"/>
            </a:schemeClr>
          </a:solidFill>
        </p:spPr>
        <p:txBody>
          <a:bodyPr wrap="square" rtlCol="0">
            <a:spAutoFit/>
          </a:bodyPr>
          <a:lstStyle/>
          <a:p>
            <a:r>
              <a:rPr lang="es-UY" i="1" dirty="0" smtClean="0">
                <a:solidFill>
                  <a:schemeClr val="bg1"/>
                </a:solidFill>
              </a:rPr>
              <a:t>Gira Comisión Directiva ACA </a:t>
            </a:r>
            <a:r>
              <a:rPr lang="es-UY" sz="1400" i="1" dirty="0" smtClean="0">
                <a:solidFill>
                  <a:schemeClr val="bg1"/>
                </a:solidFill>
              </a:rPr>
              <a:t>junio 2014</a:t>
            </a:r>
            <a:endParaRPr lang="es-UY" sz="1400" i="1" dirty="0">
              <a:solidFill>
                <a:schemeClr val="bg1"/>
              </a:solidFill>
            </a:endParaRPr>
          </a:p>
        </p:txBody>
      </p:sp>
    </p:spTree>
    <p:extLst>
      <p:ext uri="{BB962C8B-B14F-4D97-AF65-F5344CB8AC3E}">
        <p14:creationId xmlns:p14="http://schemas.microsoft.com/office/powerpoint/2010/main" val="733125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UY" u="sng" dirty="0" smtClean="0">
                <a:solidFill>
                  <a:schemeClr val="accent2">
                    <a:lumMod val="60000"/>
                    <a:lumOff val="40000"/>
                  </a:schemeClr>
                </a:solidFill>
              </a:rPr>
              <a:t>2. Rendición </a:t>
            </a:r>
            <a:r>
              <a:rPr lang="es-UY" u="sng" dirty="0">
                <a:solidFill>
                  <a:schemeClr val="accent2">
                    <a:lumMod val="60000"/>
                    <a:lumOff val="40000"/>
                  </a:schemeClr>
                </a:solidFill>
              </a:rPr>
              <a:t>de Cuentas de Gestión.</a:t>
            </a:r>
            <a:endParaRPr lang="es-UY" dirty="0"/>
          </a:p>
        </p:txBody>
      </p:sp>
      <p:sp>
        <p:nvSpPr>
          <p:cNvPr id="3" name="Content Placeholder 2"/>
          <p:cNvSpPr>
            <a:spLocks noGrp="1"/>
          </p:cNvSpPr>
          <p:nvPr>
            <p:ph idx="1"/>
          </p:nvPr>
        </p:nvSpPr>
        <p:spPr/>
        <p:txBody>
          <a:bodyPr/>
          <a:lstStyle/>
          <a:p>
            <a:pPr marL="0" indent="0">
              <a:buNone/>
            </a:pPr>
            <a:r>
              <a:rPr lang="es-UY" b="1" u="sng" dirty="0">
                <a:solidFill>
                  <a:schemeClr val="tx1"/>
                </a:solidFill>
              </a:rPr>
              <a:t>LABORATORIOS</a:t>
            </a:r>
          </a:p>
          <a:p>
            <a:pPr marL="0" indent="0">
              <a:buNone/>
            </a:pPr>
            <a:r>
              <a:rPr lang="es-UY" b="1" dirty="0">
                <a:solidFill>
                  <a:schemeClr val="tx1"/>
                </a:solidFill>
              </a:rPr>
              <a:t>Actividad zafra 2013/2014</a:t>
            </a:r>
          </a:p>
          <a:p>
            <a:pPr marL="0" indent="0">
              <a:buNone/>
            </a:pPr>
            <a:r>
              <a:rPr lang="es-UY" b="1" dirty="0">
                <a:solidFill>
                  <a:schemeClr val="tx1"/>
                </a:solidFill>
              </a:rPr>
              <a:t>Personal </a:t>
            </a:r>
            <a:r>
              <a:rPr lang="es-UY" b="1" dirty="0" smtClean="0">
                <a:solidFill>
                  <a:schemeClr val="tx1"/>
                </a:solidFill>
              </a:rPr>
              <a:t>contratado RECIBIDORES xxx LABORATORISTAS xxx TÉCNICO ASESOR 1</a:t>
            </a:r>
            <a:endParaRPr lang="es-UY" b="1" dirty="0">
              <a:solidFill>
                <a:schemeClr val="tx1"/>
              </a:solidFill>
            </a:endParaRPr>
          </a:p>
          <a:p>
            <a:pPr marL="0" indent="0">
              <a:buNone/>
            </a:pPr>
            <a:r>
              <a:rPr lang="es-UY" b="1" dirty="0">
                <a:solidFill>
                  <a:schemeClr val="tx1"/>
                </a:solidFill>
              </a:rPr>
              <a:t>Muestras </a:t>
            </a:r>
            <a:r>
              <a:rPr lang="es-UY" b="1" dirty="0" smtClean="0">
                <a:solidFill>
                  <a:schemeClr val="tx1"/>
                </a:solidFill>
              </a:rPr>
              <a:t>recibidas y analizadas</a:t>
            </a:r>
            <a:endParaRPr lang="es-UY" b="1" dirty="0">
              <a:solidFill>
                <a:schemeClr val="tx1"/>
              </a:solidFill>
            </a:endParaRPr>
          </a:p>
          <a:p>
            <a:pPr marL="0" indent="0">
              <a:buNone/>
            </a:pPr>
            <a:r>
              <a:rPr lang="es-UY" b="1" dirty="0">
                <a:solidFill>
                  <a:schemeClr val="tx1"/>
                </a:solidFill>
              </a:rPr>
              <a:t>Principales resultados</a:t>
            </a:r>
          </a:p>
          <a:p>
            <a:endParaRPr lang="es-UY" dirty="0"/>
          </a:p>
        </p:txBody>
      </p:sp>
    </p:spTree>
    <p:extLst>
      <p:ext uri="{BB962C8B-B14F-4D97-AF65-F5344CB8AC3E}">
        <p14:creationId xmlns:p14="http://schemas.microsoft.com/office/powerpoint/2010/main" val="364547716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1751</TotalTime>
  <Words>2283</Words>
  <Application>Microsoft Office PowerPoint</Application>
  <PresentationFormat>Widescreen</PresentationFormat>
  <Paragraphs>307</Paragraphs>
  <Slides>29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4" baseType="lpstr">
      <vt:lpstr>Arial</vt:lpstr>
      <vt:lpstr>Trebuchet MS</vt:lpstr>
      <vt:lpstr>Wingdings 3</vt:lpstr>
      <vt:lpstr>Facet</vt:lpstr>
      <vt:lpstr>CorelDRAW.Graphic.12</vt:lpstr>
      <vt:lpstr>Asociación Cultivadores de Arroz  GIRA 2014 COMISIÓN DIRECTIVA  </vt:lpstr>
      <vt:lpstr>Reuniones </vt:lpstr>
      <vt:lpstr>Esquema de la reunión  EL ARROZ URUGUAYO SE DESTACA EN EL MUNDO </vt:lpstr>
      <vt:lpstr>Esquema de la reunión  EL ARROZ URUGUAYO SE DESTACA EN EL MUNDO </vt:lpstr>
      <vt:lpstr>Esquema de la reunión  EL ARROZ URUGUAYO SE DESTACA EN EL MUNDO </vt:lpstr>
      <vt:lpstr>Rendición de Cuentas de Gestión.</vt:lpstr>
      <vt:lpstr>Rendición de Cuentas de Gestión.</vt:lpstr>
      <vt:lpstr>Rendición de Cuentas de Gestión.</vt:lpstr>
      <vt:lpstr>2. Rendición de Cuentas de Gestión.</vt:lpstr>
      <vt:lpstr>Rendición de Cuentas de Gestión.</vt:lpstr>
      <vt:lpstr>Rendición de Cuentas de Gestión.</vt:lpstr>
      <vt:lpstr>Rendición de Cuentas de Gestión.</vt:lpstr>
      <vt:lpstr>1. Rendición de Cuentas de Gestión.</vt:lpstr>
      <vt:lpstr>Rendición de Cuentas de Gestión.</vt:lpstr>
      <vt:lpstr>Esquema de la reunión  EL ARROZ URUGUAYO SE DESTACA EN EL MUNDO </vt:lpstr>
      <vt:lpstr>2. Estado de situación del sector.  URUGUAY SIGUE SIENDO UN PAÍS ARROCERO Y EL ARROZ URUGUAYO SE SIGUE DESTACANDO EN EL MUNDO</vt:lpstr>
      <vt:lpstr>2. Estado de situación del sector.  URUGUAY SIGUE SIENDO UN PAÍS ARROCERO Y EL ARROZ URUGUAYO SE SIGUE DESTACANDO EN EL MUNDO  el costo de producción sigue en aumento</vt:lpstr>
      <vt:lpstr>Esquema de la reunión  EL ARROZ URUGUAYO SE DESTACA EN EL MUNDO </vt:lpstr>
      <vt:lpstr>3. Prioridades 2014 propuesta a ser discutida con los productores. EL ARROZ URUGUAYO SE DESTACA EN EL MUNDO, PERO TENEMOS QUE AFRONTAR LA REALIDAD DE LOS MERCADOS MUNDIALES Y UNA REALIDAD DE COSTO PAÍS CADA VEZ MÁS ALTA PARA NUESTRA PRODUCCIÓN </vt:lpstr>
      <vt:lpstr>3. Prioridades 2014 propuesta a ser discutida con los productores.</vt:lpstr>
      <vt:lpstr>Esquema de la reunión  EL ARROZ URUGUAYO SE DESTACA EN EL MUNDO </vt:lpstr>
      <vt:lpstr>4.Temas recientes interés para el sector.</vt:lpstr>
      <vt:lpstr>4.Temas recientes interés para el sector.</vt:lpstr>
      <vt:lpstr>4.Temas recientes interés para el sector.</vt:lpstr>
      <vt:lpstr>4.Temas recientes interés para el sector.</vt:lpstr>
      <vt:lpstr>4.Temas recientes interés para el sector.</vt:lpstr>
      <vt:lpstr>Esquema de la reunión  EL ARROZ URUGUAYO SE DESTACA EN EL MUNDO </vt:lpstr>
      <vt:lpstr>5. Espacio de intercambio y planteos de los productores.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Estimación del costo industrial febrero 2014</dc:title>
  <dc:creator>Maria Sanguinetti</dc:creator>
  <cp:lastModifiedBy>Maria Sanguinetti</cp:lastModifiedBy>
  <cp:revision>79</cp:revision>
  <dcterms:created xsi:type="dcterms:W3CDTF">2014-03-05T19:09:53Z</dcterms:created>
  <dcterms:modified xsi:type="dcterms:W3CDTF">2014-06-03T13:59:17Z</dcterms:modified>
</cp:coreProperties>
</file>