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78" r:id="rId3"/>
    <p:sldId id="286" r:id="rId4"/>
    <p:sldId id="311" r:id="rId5"/>
    <p:sldId id="303" r:id="rId6"/>
    <p:sldId id="310" r:id="rId7"/>
    <p:sldId id="312" r:id="rId8"/>
    <p:sldId id="280" r:id="rId9"/>
    <p:sldId id="308" r:id="rId10"/>
    <p:sldId id="29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51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istrador\Configuraci&#243;n%20local\Archivos%20temporales%20de%20Internet\Content.IE5\NI1Z8T0O\Precios%20internacionales2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240117130307359E-2"/>
          <c:y val="2.0431187823376447E-2"/>
          <c:w val="0.88726207906295596"/>
          <c:h val="0.7437665268476954"/>
        </c:manualLayout>
      </c:layout>
      <c:lineChart>
        <c:grouping val="standard"/>
        <c:varyColors val="0"/>
        <c:ser>
          <c:idx val="0"/>
          <c:order val="0"/>
          <c:tx>
            <c:v>EEUU-Elab.Nº2,4%</c:v>
          </c:tx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cat>
            <c:strRef>
              <c:f>('Precio Inter'!$B$9:$B$26;'Precio Inter'!$B$39;'Precio Inter'!$B$52;'Precio Inter'!$B$65;'Precio Inter'!$B$66:$B$67;'Precio Inter'!$B$68;'Precio Inter'!$B$69;'Precio Inter'!$B$70;'Precio Inter'!$B$71;'Precio Inter'!$B$72;'Precio Inter'!$B$73:$B$76)</c:f>
              <c:strCache>
                <c:ptCount val="20"/>
                <c:pt idx="0">
                  <c:v>2004-05</c:v>
                </c:pt>
                <c:pt idx="1">
                  <c:v>2005-06</c:v>
                </c:pt>
                <c:pt idx="2">
                  <c:v>2006-07</c:v>
                </c:pt>
                <c:pt idx="3">
                  <c:v>2007-08 </c:v>
                </c:pt>
                <c:pt idx="4">
                  <c:v>2008-09</c:v>
                </c:pt>
                <c:pt idx="5">
                  <c:v>2009/10</c:v>
                </c:pt>
                <c:pt idx="6">
                  <c:v>2010/11</c:v>
                </c:pt>
                <c:pt idx="7">
                  <c:v>2011/12</c:v>
                </c:pt>
                <c:pt idx="8">
                  <c:v>2012/13</c:v>
                </c:pt>
                <c:pt idx="9">
                  <c:v>Ago-13</c:v>
                </c:pt>
                <c:pt idx="10">
                  <c:v>Sep-13</c:v>
                </c:pt>
                <c:pt idx="11">
                  <c:v>Oct-13</c:v>
                </c:pt>
                <c:pt idx="12">
                  <c:v>Nov-13</c:v>
                </c:pt>
                <c:pt idx="13">
                  <c:v>Dic-13</c:v>
                </c:pt>
                <c:pt idx="14">
                  <c:v>Ene-14</c:v>
                </c:pt>
                <c:pt idx="15">
                  <c:v>Feb-14</c:v>
                </c:pt>
                <c:pt idx="16">
                  <c:v>Mar-14</c:v>
                </c:pt>
                <c:pt idx="17">
                  <c:v>abrl 14</c:v>
                </c:pt>
                <c:pt idx="18">
                  <c:v>May-14</c:v>
                </c:pt>
                <c:pt idx="19">
                  <c:v>Jun-14</c:v>
                </c:pt>
              </c:strCache>
            </c:strRef>
          </c:cat>
          <c:val>
            <c:numRef>
              <c:f>('Precio Inter'!$C$9:$C$26;'Precio Inter'!$C$39;'Precio Inter'!$C$52;'Precio Inter'!$C$65:$C$76)</c:f>
              <c:numCache>
                <c:formatCode>General</c:formatCode>
                <c:ptCount val="20"/>
                <c:pt idx="0">
                  <c:v>312</c:v>
                </c:pt>
                <c:pt idx="1">
                  <c:v>334</c:v>
                </c:pt>
                <c:pt idx="2">
                  <c:v>407</c:v>
                </c:pt>
                <c:pt idx="3" formatCode="0">
                  <c:v>621</c:v>
                </c:pt>
                <c:pt idx="4" formatCode="0">
                  <c:v>610</c:v>
                </c:pt>
                <c:pt idx="5" formatCode="0">
                  <c:v>506</c:v>
                </c:pt>
                <c:pt idx="6" formatCode="0">
                  <c:v>524</c:v>
                </c:pt>
                <c:pt idx="7" formatCode="0">
                  <c:v>560</c:v>
                </c:pt>
                <c:pt idx="8" formatCode="0">
                  <c:v>615</c:v>
                </c:pt>
                <c:pt idx="9">
                  <c:v>609</c:v>
                </c:pt>
                <c:pt idx="10">
                  <c:v>608</c:v>
                </c:pt>
                <c:pt idx="11">
                  <c:v>601</c:v>
                </c:pt>
                <c:pt idx="12">
                  <c:v>591</c:v>
                </c:pt>
                <c:pt idx="13">
                  <c:v>595</c:v>
                </c:pt>
                <c:pt idx="14">
                  <c:v>590</c:v>
                </c:pt>
                <c:pt idx="15">
                  <c:v>579</c:v>
                </c:pt>
                <c:pt idx="16">
                  <c:v>584</c:v>
                </c:pt>
                <c:pt idx="17">
                  <c:v>584</c:v>
                </c:pt>
                <c:pt idx="18">
                  <c:v>584</c:v>
                </c:pt>
                <c:pt idx="19">
                  <c:v>579</c:v>
                </c:pt>
              </c:numCache>
            </c:numRef>
          </c:val>
          <c:smooth val="0"/>
        </c:ser>
        <c:ser>
          <c:idx val="1"/>
          <c:order val="1"/>
          <c:tx>
            <c:v>TAILANDIA-100% GºB</c:v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('Precio Inter'!$B$9:$B$26;'Precio Inter'!$B$39;'Precio Inter'!$B$52;'Precio Inter'!$B$65;'Precio Inter'!$B$66:$B$67;'Precio Inter'!$B$68;'Precio Inter'!$B$69;'Precio Inter'!$B$70;'Precio Inter'!$B$71;'Precio Inter'!$B$72;'Precio Inter'!$B$73:$B$76)</c:f>
              <c:strCache>
                <c:ptCount val="20"/>
                <c:pt idx="0">
                  <c:v>2004-05</c:v>
                </c:pt>
                <c:pt idx="1">
                  <c:v>2005-06</c:v>
                </c:pt>
                <c:pt idx="2">
                  <c:v>2006-07</c:v>
                </c:pt>
                <c:pt idx="3">
                  <c:v>2007-08 </c:v>
                </c:pt>
                <c:pt idx="4">
                  <c:v>2008-09</c:v>
                </c:pt>
                <c:pt idx="5">
                  <c:v>2009/10</c:v>
                </c:pt>
                <c:pt idx="6">
                  <c:v>2010/11</c:v>
                </c:pt>
                <c:pt idx="7">
                  <c:v>2011/12</c:v>
                </c:pt>
                <c:pt idx="8">
                  <c:v>2012/13</c:v>
                </c:pt>
                <c:pt idx="9">
                  <c:v>Ago-13</c:v>
                </c:pt>
                <c:pt idx="10">
                  <c:v>Sep-13</c:v>
                </c:pt>
                <c:pt idx="11">
                  <c:v>Oct-13</c:v>
                </c:pt>
                <c:pt idx="12">
                  <c:v>Nov-13</c:v>
                </c:pt>
                <c:pt idx="13">
                  <c:v>Dic-13</c:v>
                </c:pt>
                <c:pt idx="14">
                  <c:v>Ene-14</c:v>
                </c:pt>
                <c:pt idx="15">
                  <c:v>Feb-14</c:v>
                </c:pt>
                <c:pt idx="16">
                  <c:v>Mar-14</c:v>
                </c:pt>
                <c:pt idx="17">
                  <c:v>abrl 14</c:v>
                </c:pt>
                <c:pt idx="18">
                  <c:v>May-14</c:v>
                </c:pt>
                <c:pt idx="19">
                  <c:v>Jun-14</c:v>
                </c:pt>
              </c:strCache>
            </c:strRef>
          </c:cat>
          <c:val>
            <c:numRef>
              <c:f>('Precio Inter'!$F$9:$F$26;'Precio Inter'!$F$39;'Precio Inter'!$F$52;'Precio Inter'!$F$65;'Precio Inter'!$F$66:$F$76)</c:f>
              <c:numCache>
                <c:formatCode>General</c:formatCode>
                <c:ptCount val="20"/>
                <c:pt idx="0">
                  <c:v>278</c:v>
                </c:pt>
                <c:pt idx="1">
                  <c:v>301</c:v>
                </c:pt>
                <c:pt idx="2">
                  <c:v>320</c:v>
                </c:pt>
                <c:pt idx="3" formatCode="0">
                  <c:v>551</c:v>
                </c:pt>
                <c:pt idx="4" formatCode="0">
                  <c:v>609</c:v>
                </c:pt>
                <c:pt idx="5" formatCode="0">
                  <c:v>532</c:v>
                </c:pt>
                <c:pt idx="6" formatCode="0">
                  <c:v>518</c:v>
                </c:pt>
                <c:pt idx="7" formatCode="0">
                  <c:v>590</c:v>
                </c:pt>
                <c:pt idx="8" formatCode="0">
                  <c:v>565</c:v>
                </c:pt>
                <c:pt idx="9">
                  <c:v>493</c:v>
                </c:pt>
                <c:pt idx="10">
                  <c:v>461</c:v>
                </c:pt>
                <c:pt idx="11">
                  <c:v>445</c:v>
                </c:pt>
                <c:pt idx="12">
                  <c:v>433</c:v>
                </c:pt>
                <c:pt idx="13">
                  <c:v>428</c:v>
                </c:pt>
                <c:pt idx="14">
                  <c:v>418</c:v>
                </c:pt>
                <c:pt idx="15">
                  <c:v>423</c:v>
                </c:pt>
                <c:pt idx="16">
                  <c:v>416</c:v>
                </c:pt>
                <c:pt idx="17">
                  <c:v>401</c:v>
                </c:pt>
                <c:pt idx="18">
                  <c:v>399</c:v>
                </c:pt>
                <c:pt idx="19">
                  <c:v>399</c:v>
                </c:pt>
              </c:numCache>
            </c:numRef>
          </c:val>
          <c:smooth val="0"/>
        </c:ser>
        <c:ser>
          <c:idx val="2"/>
          <c:order val="2"/>
          <c:tx>
            <c:v>VIETNAM-5%</c:v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('Precio Inter'!$B$9:$B$26;'Precio Inter'!$B$39;'Precio Inter'!$B$52;'Precio Inter'!$B$65;'Precio Inter'!$B$66:$B$67;'Precio Inter'!$B$68;'Precio Inter'!$B$69;'Precio Inter'!$B$70;'Precio Inter'!$B$71;'Precio Inter'!$B$72;'Precio Inter'!$B$73:$B$76)</c:f>
              <c:strCache>
                <c:ptCount val="20"/>
                <c:pt idx="0">
                  <c:v>2004-05</c:v>
                </c:pt>
                <c:pt idx="1">
                  <c:v>2005-06</c:v>
                </c:pt>
                <c:pt idx="2">
                  <c:v>2006-07</c:v>
                </c:pt>
                <c:pt idx="3">
                  <c:v>2007-08 </c:v>
                </c:pt>
                <c:pt idx="4">
                  <c:v>2008-09</c:v>
                </c:pt>
                <c:pt idx="5">
                  <c:v>2009/10</c:v>
                </c:pt>
                <c:pt idx="6">
                  <c:v>2010/11</c:v>
                </c:pt>
                <c:pt idx="7">
                  <c:v>2011/12</c:v>
                </c:pt>
                <c:pt idx="8">
                  <c:v>2012/13</c:v>
                </c:pt>
                <c:pt idx="9">
                  <c:v>Ago-13</c:v>
                </c:pt>
                <c:pt idx="10">
                  <c:v>Sep-13</c:v>
                </c:pt>
                <c:pt idx="11">
                  <c:v>Oct-13</c:v>
                </c:pt>
                <c:pt idx="12">
                  <c:v>Nov-13</c:v>
                </c:pt>
                <c:pt idx="13">
                  <c:v>Dic-13</c:v>
                </c:pt>
                <c:pt idx="14">
                  <c:v>Ene-14</c:v>
                </c:pt>
                <c:pt idx="15">
                  <c:v>Feb-14</c:v>
                </c:pt>
                <c:pt idx="16">
                  <c:v>Mar-14</c:v>
                </c:pt>
                <c:pt idx="17">
                  <c:v>abrl 14</c:v>
                </c:pt>
                <c:pt idx="18">
                  <c:v>May-14</c:v>
                </c:pt>
                <c:pt idx="19">
                  <c:v>Jun-14</c:v>
                </c:pt>
              </c:strCache>
            </c:strRef>
          </c:cat>
          <c:val>
            <c:numRef>
              <c:f>('Precio Inter'!$G$9:$G$26;'Precio Inter'!$G$39;'Precio Inter'!$G$52;'Precio Inter'!$G$65;'Precio Inter'!$G$66:$G$76)</c:f>
              <c:numCache>
                <c:formatCode>General</c:formatCode>
                <c:ptCount val="20"/>
                <c:pt idx="0">
                  <c:v>244</c:v>
                </c:pt>
                <c:pt idx="1">
                  <c:v>259</c:v>
                </c:pt>
                <c:pt idx="2">
                  <c:v>292</c:v>
                </c:pt>
                <c:pt idx="3" formatCode="0">
                  <c:v>620</c:v>
                </c:pt>
                <c:pt idx="4" formatCode="0">
                  <c:v>456</c:v>
                </c:pt>
                <c:pt idx="5" formatCode="0">
                  <c:v>397</c:v>
                </c:pt>
                <c:pt idx="6" formatCode="0">
                  <c:v>471</c:v>
                </c:pt>
                <c:pt idx="7" formatCode="0">
                  <c:v>477</c:v>
                </c:pt>
                <c:pt idx="8" formatCode="0">
                  <c:v>410</c:v>
                </c:pt>
                <c:pt idx="9">
                  <c:v>391</c:v>
                </c:pt>
                <c:pt idx="10">
                  <c:v>363</c:v>
                </c:pt>
                <c:pt idx="11">
                  <c:v>395</c:v>
                </c:pt>
                <c:pt idx="12">
                  <c:v>403</c:v>
                </c:pt>
                <c:pt idx="13">
                  <c:v>427</c:v>
                </c:pt>
                <c:pt idx="14">
                  <c:v>404</c:v>
                </c:pt>
                <c:pt idx="15">
                  <c:v>398</c:v>
                </c:pt>
                <c:pt idx="16">
                  <c:v>388</c:v>
                </c:pt>
                <c:pt idx="17">
                  <c:v>385</c:v>
                </c:pt>
                <c:pt idx="18">
                  <c:v>403</c:v>
                </c:pt>
                <c:pt idx="19">
                  <c:v>403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74496464"/>
        <c:axId val="-1874493200"/>
      </c:lineChart>
      <c:catAx>
        <c:axId val="-18744964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-162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UY"/>
          </a:p>
        </c:txPr>
        <c:crossAx val="-1874493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874493200"/>
        <c:scaling>
          <c:orientation val="minMax"/>
          <c:min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s-UY"/>
                  <a:t>U$S/TON</a:t>
                </a:r>
              </a:p>
            </c:rich>
          </c:tx>
          <c:layout>
            <c:manualLayout>
              <c:xMode val="edge"/>
              <c:yMode val="edge"/>
              <c:x val="1.1713030746705724E-2"/>
              <c:y val="0.4113304711083301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UY"/>
          </a:p>
        </c:txPr>
        <c:crossAx val="-1874496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83064909712055"/>
          <c:y val="0.53595082071694644"/>
          <c:w val="0.23572474377745253"/>
          <c:h val="0.19211833620135244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UY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UY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UY" b="1">
                <a:solidFill>
                  <a:schemeClr val="bg1"/>
                </a:solidFill>
              </a:rPr>
              <a:t>Exportaciones</a:t>
            </a:r>
            <a:r>
              <a:rPr lang="es-UY" b="1" baseline="0">
                <a:solidFill>
                  <a:schemeClr val="bg1"/>
                </a:solidFill>
              </a:rPr>
              <a:t> por destino en %. </a:t>
            </a:r>
            <a:endParaRPr lang="es-UY" b="1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sng" strike="noStrike" kern="13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'6 - Por País'!$I$7:$I$11</c:f>
              <c:strCache>
                <c:ptCount val="5"/>
                <c:pt idx="0">
                  <c:v>IRAK</c:v>
                </c:pt>
                <c:pt idx="1">
                  <c:v>PERU</c:v>
                </c:pt>
                <c:pt idx="2">
                  <c:v>UNIÓN EUROPEA</c:v>
                </c:pt>
                <c:pt idx="3">
                  <c:v>BRASIL</c:v>
                </c:pt>
                <c:pt idx="4">
                  <c:v>OTROS</c:v>
                </c:pt>
              </c:strCache>
            </c:strRef>
          </c:cat>
          <c:val>
            <c:numRef>
              <c:f>'6 - Por País'!$J$7:$J$11</c:f>
              <c:numCache>
                <c:formatCode>General</c:formatCode>
                <c:ptCount val="5"/>
                <c:pt idx="0">
                  <c:v>61.730000000000011</c:v>
                </c:pt>
                <c:pt idx="1">
                  <c:v>12.1</c:v>
                </c:pt>
                <c:pt idx="2">
                  <c:v>11.58</c:v>
                </c:pt>
                <c:pt idx="3">
                  <c:v>4.2300000000000004</c:v>
                </c:pt>
                <c:pt idx="4">
                  <c:v>10.370000000000005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0088801399825082E-2"/>
          <c:y val="0.86168926800816603"/>
          <c:w val="0.88482239720034983"/>
          <c:h val="0.110532954214056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tx1">
            <a:lumMod val="65000"/>
            <a:lumOff val="35000"/>
            <a:shade val="30000"/>
            <a:satMod val="115000"/>
          </a:schemeClr>
        </a:gs>
        <a:gs pos="50000">
          <a:schemeClr val="tx1">
            <a:lumMod val="65000"/>
            <a:lumOff val="35000"/>
            <a:shade val="67500"/>
            <a:satMod val="115000"/>
          </a:schemeClr>
        </a:gs>
        <a:gs pos="100000">
          <a:schemeClr val="tx1">
            <a:lumMod val="65000"/>
            <a:lumOff val="35000"/>
            <a:shade val="100000"/>
            <a:satMod val="115000"/>
          </a:schemeClr>
        </a:gs>
      </a:gsLst>
      <a:lin ang="5400000" scaled="1"/>
      <a:tileRect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0.44949</cdr:x>
      <cdr:y>0.86032</cdr:y>
    </cdr:from>
    <cdr:to>
      <cdr:x>0.96779</cdr:x>
      <cdr:y>0.95584</cdr:y>
    </cdr:to>
    <cdr:grpSp>
      <cdr:nvGrpSpPr>
        <cdr:cNvPr id="7" name="5 Grupo"/>
        <cdr:cNvGrpSpPr/>
      </cdr:nvGrpSpPr>
      <cdr:grpSpPr>
        <a:xfrm xmlns:a="http://schemas.openxmlformats.org/drawingml/2006/main">
          <a:off x="4393130" y="4404099"/>
          <a:ext cx="5065650" cy="488980"/>
          <a:chOff x="3390899" y="3763986"/>
          <a:chExt cx="2895637" cy="416454"/>
        </a:xfrm>
      </cdr:grpSpPr>
      <cdr:sp macro="" textlink="">
        <cdr:nvSpPr>
          <cdr:cNvPr id="2" name="1 Cerrar llave"/>
          <cdr:cNvSpPr/>
        </cdr:nvSpPr>
        <cdr:spPr>
          <a:xfrm xmlns:a="http://schemas.openxmlformats.org/drawingml/2006/main" rot="5400000">
            <a:off x="4777610" y="2377275"/>
            <a:ext cx="122216" cy="2895637"/>
          </a:xfrm>
          <a:prstGeom xmlns:a="http://schemas.openxmlformats.org/drawingml/2006/main" prst="rightBrace">
            <a:avLst/>
          </a:prstGeom>
          <a:ln xmlns:a="http://schemas.openxmlformats.org/drawingml/2006/main" w="19050">
            <a:solidFill>
              <a:schemeClr val="tx1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endParaRPr lang="es-UY"/>
          </a:p>
        </cdr:txBody>
      </cdr:sp>
      <cdr:sp macro="" textlink="">
        <cdr:nvSpPr>
          <cdr:cNvPr id="3" name="2 CuadroTexto"/>
          <cdr:cNvSpPr txBox="1"/>
        </cdr:nvSpPr>
        <cdr:spPr>
          <a:xfrm xmlns:a="http://schemas.openxmlformats.org/drawingml/2006/main">
            <a:off x="3526204" y="3930599"/>
            <a:ext cx="2516667" cy="24984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square" rtlCol="0"/>
          <a:lstStyle xmlns:a="http://schemas.openxmlformats.org/drawingml/2006/main"/>
          <a:p xmlns:a="http://schemas.openxmlformats.org/drawingml/2006/main">
            <a:pPr algn="ctr"/>
            <a:r>
              <a:rPr lang="es-ES" sz="1100"/>
              <a:t>2013/14</a:t>
            </a:r>
          </a:p>
        </cdr:txBody>
      </cdr:sp>
    </cdr:grp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9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6284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551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1002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651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873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7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20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47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67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2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558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71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77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7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0649" y="1908310"/>
            <a:ext cx="7766936" cy="2579845"/>
          </a:xfrm>
        </p:spPr>
        <p:txBody>
          <a:bodyPr/>
          <a:lstStyle/>
          <a:p>
            <a:pPr algn="ctr"/>
            <a:r>
              <a:rPr lang="es-UY" sz="4000" dirty="0" smtClean="0"/>
              <a:t>Asociación Cultivadores de Arroz</a:t>
            </a:r>
            <a:br>
              <a:rPr lang="es-UY" sz="4000" dirty="0" smtClean="0"/>
            </a:br>
            <a:r>
              <a:rPr lang="es-UY" sz="4000" dirty="0" smtClean="0"/>
              <a:t/>
            </a:r>
            <a:br>
              <a:rPr lang="es-UY" sz="4000" dirty="0" smtClean="0"/>
            </a:br>
            <a:r>
              <a:rPr lang="es-UY" sz="4000" b="1" dirty="0">
                <a:solidFill>
                  <a:srgbClr val="00B050"/>
                </a:solidFill>
              </a:rPr>
              <a:t>ASAMBLEA </a:t>
            </a:r>
            <a:r>
              <a:rPr lang="es-UY" sz="4000" b="1" dirty="0" smtClean="0">
                <a:solidFill>
                  <a:srgbClr val="00B050"/>
                </a:solidFill>
              </a:rPr>
              <a:t>EXTRAORDINARIA</a:t>
            </a:r>
            <a:endParaRPr lang="es-UY" sz="40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7063" y="4488155"/>
            <a:ext cx="7766936" cy="1898577"/>
          </a:xfrm>
        </p:spPr>
        <p:txBody>
          <a:bodyPr>
            <a:normAutofit/>
          </a:bodyPr>
          <a:lstStyle/>
          <a:p>
            <a:pPr algn="ctr"/>
            <a:endParaRPr lang="es-UY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s-UY" sz="2000" b="1" dirty="0" smtClean="0">
                <a:solidFill>
                  <a:schemeClr val="bg1">
                    <a:lumMod val="50000"/>
                  </a:schemeClr>
                </a:solidFill>
              </a:rPr>
              <a:t>Viernes 27 de junio de 2014</a:t>
            </a:r>
          </a:p>
          <a:p>
            <a:pPr algn="ctr"/>
            <a:endParaRPr lang="es-UY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s-UY" sz="2000" b="1" dirty="0" smtClean="0">
                <a:solidFill>
                  <a:schemeClr val="bg1">
                    <a:lumMod val="50000"/>
                  </a:schemeClr>
                </a:solidFill>
              </a:rPr>
              <a:t>Treinta y Tres</a:t>
            </a:r>
            <a:endParaRPr lang="es-UY" sz="2000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49867" y="191875"/>
            <a:ext cx="19658560" cy="589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UY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441066"/>
              </p:ext>
            </p:extLst>
          </p:nvPr>
        </p:nvGraphicFramePr>
        <p:xfrm>
          <a:off x="1049867" y="81295"/>
          <a:ext cx="1474392" cy="184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r:id="rId3" imgW="1120140" imgH="1381658" progId="">
                  <p:embed/>
                </p:oleObj>
              </mc:Choice>
              <mc:Fallback>
                <p:oleObj r:id="rId3" imgW="1120140" imgH="1381658" progId="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867" y="81295"/>
                        <a:ext cx="1474392" cy="18429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86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696" y="2070648"/>
            <a:ext cx="8286783" cy="3880773"/>
          </a:xfrm>
        </p:spPr>
        <p:txBody>
          <a:bodyPr>
            <a:normAutofit lnSpcReduction="10000"/>
          </a:bodyPr>
          <a:lstStyle/>
          <a:p>
            <a:endParaRPr lang="es-UY" sz="6000" dirty="0">
              <a:solidFill>
                <a:srgbClr val="00B050"/>
              </a:solidFill>
            </a:endParaRPr>
          </a:p>
          <a:p>
            <a:pPr marL="0" indent="0" algn="r">
              <a:buNone/>
            </a:pPr>
            <a:r>
              <a:rPr lang="es-UY" sz="3300" dirty="0" smtClean="0">
                <a:solidFill>
                  <a:srgbClr val="00B050"/>
                </a:solidFill>
              </a:rPr>
              <a:t>Comisión Directiva</a:t>
            </a:r>
          </a:p>
          <a:p>
            <a:pPr marL="0" indent="0" algn="r">
              <a:buNone/>
            </a:pPr>
            <a:r>
              <a:rPr lang="es-UY" sz="3300" dirty="0" smtClean="0">
                <a:solidFill>
                  <a:srgbClr val="00B050"/>
                </a:solidFill>
              </a:rPr>
              <a:t>Asociación Cultivadores de Arroz</a:t>
            </a:r>
          </a:p>
          <a:p>
            <a:pPr marL="0" indent="0" algn="r">
              <a:buNone/>
            </a:pPr>
            <a:endParaRPr lang="es-ES_tradnl" sz="33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s-ES_tradnl" sz="33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s-ES_tradnl" sz="3300" dirty="0" smtClean="0">
                <a:solidFill>
                  <a:schemeClr val="accent2"/>
                </a:solidFill>
              </a:rPr>
              <a:t>GRACIAS POR ACOMPAÑARNOS!</a:t>
            </a:r>
            <a:endParaRPr lang="es-UY" sz="3300" dirty="0">
              <a:solidFill>
                <a:schemeClr val="accent2"/>
              </a:solidFill>
            </a:endParaRPr>
          </a:p>
        </p:txBody>
      </p:sp>
      <p:pic>
        <p:nvPicPr>
          <p:cNvPr id="6" name="5 Imagen" descr="logo AC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976248" cy="3481565"/>
          </a:xfrm>
          <a:prstGeom prst="rect">
            <a:avLst/>
          </a:prstGeom>
        </p:spPr>
      </p:pic>
      <p:sp>
        <p:nvSpPr>
          <p:cNvPr id="7" name="TextBox 5"/>
          <p:cNvSpPr txBox="1"/>
          <p:nvPr/>
        </p:nvSpPr>
        <p:spPr>
          <a:xfrm>
            <a:off x="6965324" y="0"/>
            <a:ext cx="425002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UY" i="1" dirty="0" smtClean="0">
                <a:solidFill>
                  <a:schemeClr val="bg1"/>
                </a:solidFill>
              </a:rPr>
              <a:t>Asamblea Extraordinaria junio 2014</a:t>
            </a:r>
            <a:endParaRPr lang="es-UY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49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7887"/>
            <a:ext cx="8596668" cy="5331854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q"/>
            </a:pPr>
            <a:r>
              <a:rPr lang="es-UY" sz="2000" b="1" dirty="0" smtClean="0"/>
              <a:t>  Monto total del FFRAA III </a:t>
            </a:r>
            <a:r>
              <a:rPr lang="es-UY" sz="2000" b="1" u="sng" dirty="0" smtClean="0"/>
              <a:t>USD 40.000.000</a:t>
            </a:r>
          </a:p>
          <a:p>
            <a:pPr marL="0" indent="0">
              <a:buNone/>
            </a:pPr>
            <a:endParaRPr lang="es-UY" sz="2000" b="1" u="sng" dirty="0" smtClean="0"/>
          </a:p>
          <a:p>
            <a:pPr marL="0" indent="0">
              <a:buFont typeface="Wingdings" pitchFamily="2" charset="2"/>
              <a:buChar char="q"/>
            </a:pPr>
            <a:r>
              <a:rPr lang="es-UY" sz="2000" b="1" dirty="0" smtClean="0"/>
              <a:t>  </a:t>
            </a:r>
            <a:r>
              <a:rPr lang="es-UY" sz="2000" b="1" u="sng" dirty="0" smtClean="0"/>
              <a:t>582</a:t>
            </a:r>
            <a:r>
              <a:rPr lang="es-UY" sz="2000" b="1" dirty="0" smtClean="0"/>
              <a:t> beneficiarios</a:t>
            </a:r>
          </a:p>
          <a:p>
            <a:pPr marL="0" indent="0">
              <a:buNone/>
            </a:pPr>
            <a:endParaRPr lang="es-UY" sz="2000" b="1" u="sng" dirty="0" smtClean="0"/>
          </a:p>
          <a:p>
            <a:pPr marL="0" indent="0">
              <a:buFont typeface="Wingdings" pitchFamily="2" charset="2"/>
              <a:buChar char="q"/>
            </a:pPr>
            <a:r>
              <a:rPr lang="es-UY" sz="2000" b="1" dirty="0" smtClean="0"/>
              <a:t>  Costo financiero (intereses + administración) </a:t>
            </a:r>
            <a:r>
              <a:rPr lang="es-UY" sz="2000" b="1" u="sng" dirty="0" smtClean="0"/>
              <a:t>4,5% anual en USD</a:t>
            </a:r>
          </a:p>
          <a:p>
            <a:pPr marL="0" indent="0">
              <a:buNone/>
            </a:pPr>
            <a:endParaRPr lang="es-UY" sz="2000" b="1" u="sng" dirty="0" smtClean="0"/>
          </a:p>
          <a:p>
            <a:pPr marL="0" indent="0">
              <a:buFont typeface="Wingdings" pitchFamily="2" charset="2"/>
              <a:buChar char="q"/>
            </a:pPr>
            <a:r>
              <a:rPr lang="es-UY" sz="2000" b="1" dirty="0" smtClean="0"/>
              <a:t>  Retención </a:t>
            </a:r>
            <a:r>
              <a:rPr lang="es-UY" sz="2000" b="1" u="sng" dirty="0" smtClean="0"/>
              <a:t>2%</a:t>
            </a:r>
            <a:r>
              <a:rPr lang="es-UY" sz="2000" b="1" dirty="0" smtClean="0"/>
              <a:t> del monto de exportaciones</a:t>
            </a:r>
          </a:p>
          <a:p>
            <a:pPr marL="0" indent="0">
              <a:buNone/>
            </a:pPr>
            <a:endParaRPr lang="es-UY" sz="2000" b="1" u="sng" dirty="0" smtClean="0"/>
          </a:p>
          <a:p>
            <a:pPr marL="0" indent="0">
              <a:buFont typeface="Wingdings" pitchFamily="2" charset="2"/>
              <a:buChar char="q"/>
            </a:pPr>
            <a:r>
              <a:rPr lang="es-UY" sz="2000" b="1" dirty="0" smtClean="0"/>
              <a:t>  </a:t>
            </a:r>
            <a:r>
              <a:rPr lang="es-UY" sz="2000" b="1" u="sng" dirty="0" smtClean="0"/>
              <a:t>5%</a:t>
            </a:r>
            <a:r>
              <a:rPr lang="es-UY" sz="2000" dirty="0" smtClean="0"/>
              <a:t> de los USD 40.000.000 por posibles reclamos </a:t>
            </a:r>
          </a:p>
          <a:p>
            <a:endParaRPr lang="es-UY" sz="2000" dirty="0"/>
          </a:p>
          <a:p>
            <a:pPr marL="0" indent="0">
              <a:buNone/>
            </a:pPr>
            <a:endParaRPr lang="es-UY" dirty="0" smtClean="0"/>
          </a:p>
          <a:p>
            <a:endParaRPr lang="es-UY" dirty="0"/>
          </a:p>
          <a:p>
            <a:pPr marL="0" indent="0">
              <a:buNone/>
            </a:pPr>
            <a:endParaRPr lang="es-UY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3098" y="3644721"/>
            <a:ext cx="3258269" cy="2975020"/>
          </a:xfrm>
          <a:prstGeom prst="rect">
            <a:avLst/>
          </a:prstGeom>
          <a:ln w="25400">
            <a:solidFill>
              <a:schemeClr val="bg1">
                <a:lumMod val="95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6800045" y="10079"/>
            <a:ext cx="425002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UY" i="1" dirty="0" smtClean="0">
                <a:solidFill>
                  <a:schemeClr val="bg1"/>
                </a:solidFill>
              </a:rPr>
              <a:t>Asamblea Extraordinaria junio 2014</a:t>
            </a:r>
            <a:endParaRPr lang="es-UY" sz="1400" i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04358" y="449705"/>
            <a:ext cx="4497229" cy="612837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FONDO ARROCERO</a:t>
            </a:r>
            <a:endParaRPr kumimoji="0" lang="es-UY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283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00045" y="10079"/>
            <a:ext cx="425002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UY" i="1" dirty="0" smtClean="0">
                <a:solidFill>
                  <a:schemeClr val="bg1"/>
                </a:solidFill>
              </a:rPr>
              <a:t>Asamblea Extraordinaria junio 2014</a:t>
            </a:r>
            <a:endParaRPr lang="es-UY" sz="1400" i="1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963565"/>
              </p:ext>
            </p:extLst>
          </p:nvPr>
        </p:nvGraphicFramePr>
        <p:xfrm>
          <a:off x="-1" y="1738860"/>
          <a:ext cx="9773587" cy="5119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914220" y="751267"/>
            <a:ext cx="8616146" cy="819955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 fontScale="90000"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Y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EVOLUCION DE LOS PRECIOS INTERNACIONALES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800" b="1" dirty="0" smtClean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rPr>
              <a:t>A  JUNIO  2014</a:t>
            </a:r>
            <a:endParaRPr kumimoji="0" lang="es-UY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058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604" y="751268"/>
            <a:ext cx="7294689" cy="819955"/>
          </a:xfrm>
          <a:solidFill>
            <a:schemeClr val="accent2"/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UY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EXPORTACIONES MUNDIALES DE ARROZ</a:t>
            </a:r>
            <a:br>
              <a:rPr lang="es-UY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UY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Fuente: Uruguay XXI</a:t>
            </a:r>
            <a:endParaRPr lang="es-UY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0045" y="10079"/>
            <a:ext cx="425002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UY" i="1" dirty="0" smtClean="0">
                <a:solidFill>
                  <a:schemeClr val="bg1"/>
                </a:solidFill>
              </a:rPr>
              <a:t>Asamblea Extraordinaria junio 2014</a:t>
            </a:r>
            <a:endParaRPr lang="es-UY" sz="1400" i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927871"/>
              </p:ext>
            </p:extLst>
          </p:nvPr>
        </p:nvGraphicFramePr>
        <p:xfrm>
          <a:off x="5808370" y="1547611"/>
          <a:ext cx="4181672" cy="4732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3151"/>
                <a:gridCol w="1858521"/>
              </a:tblGrid>
              <a:tr h="191551"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800" b="1" u="sng" strike="noStrike" dirty="0">
                          <a:effectLst/>
                          <a:latin typeface="Calibri" panose="020F0502020204030204" pitchFamily="34" charset="0"/>
                        </a:rPr>
                        <a:t>Exportadores</a:t>
                      </a:r>
                      <a:endParaRPr lang="es-UY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b="1" u="sng" strike="noStrike" dirty="0" err="1">
                          <a:effectLst/>
                        </a:rPr>
                        <a:t>Part</a:t>
                      </a:r>
                      <a:r>
                        <a:rPr lang="es-UY" sz="1400" b="1" u="sng" strike="noStrike" dirty="0">
                          <a:effectLst/>
                        </a:rPr>
                        <a:t>. 2013</a:t>
                      </a:r>
                      <a:endParaRPr lang="es-UY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India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34%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Tailandia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>
                          <a:effectLst/>
                        </a:rPr>
                        <a:t>19%</a:t>
                      </a:r>
                      <a:endParaRPr lang="es-U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310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 dirty="0">
                          <a:effectLst/>
                          <a:latin typeface="Calibri" panose="020F0502020204030204" pitchFamily="34" charset="0"/>
                        </a:rPr>
                        <a:t>Estados Unidos</a:t>
                      </a:r>
                      <a:endParaRPr lang="es-UY" sz="18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>
                          <a:effectLst/>
                        </a:rPr>
                        <a:t>9%</a:t>
                      </a:r>
                      <a:endParaRPr lang="es-U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Pakistán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9%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Viet</a:t>
                      </a:r>
                      <a:r>
                        <a:rPr lang="es-UY" sz="1800" u="none" strike="noStrike" dirty="0"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s-UY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am</a:t>
                      </a:r>
                      <a:endParaRPr lang="es-UY" sz="18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6%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Italia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3%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2400" b="1" u="sng" strike="noStrike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Uruguay</a:t>
                      </a:r>
                      <a:endParaRPr lang="es-UY" sz="2400" b="1" i="0" u="sng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2400" b="1" u="sng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2%</a:t>
                      </a:r>
                      <a:endParaRPr lang="es-UY" sz="2400" b="1" i="0" u="sng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China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2%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Brasil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2%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Australia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2%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Bélgica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1%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Argentina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1%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Camboya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1%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Guyana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1%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1551">
                <a:tc>
                  <a:txBody>
                    <a:bodyPr/>
                    <a:lstStyle/>
                    <a:p>
                      <a:pPr algn="l" fontAlgn="b"/>
                      <a:r>
                        <a:rPr lang="es-UY" sz="1800" u="none" strike="noStrike">
                          <a:effectLst/>
                          <a:latin typeface="Calibri" panose="020F0502020204030204" pitchFamily="34" charset="0"/>
                        </a:rPr>
                        <a:t>Egipto</a:t>
                      </a:r>
                      <a:endParaRPr lang="es-UY" sz="18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UY" sz="1400" u="none" strike="noStrike" dirty="0">
                          <a:effectLst/>
                        </a:rPr>
                        <a:t>1%</a:t>
                      </a:r>
                      <a:endParaRPr lang="es-U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26524" y="2871989"/>
            <a:ext cx="3361386" cy="2677656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s-UY" dirty="0" smtClean="0"/>
          </a:p>
          <a:p>
            <a:pPr algn="ctr"/>
            <a:endParaRPr lang="es-UY" sz="2400" b="1" dirty="0">
              <a:solidFill>
                <a:schemeClr val="bg1"/>
              </a:solidFill>
            </a:endParaRPr>
          </a:p>
          <a:p>
            <a:pPr algn="ctr"/>
            <a:r>
              <a:rPr lang="es-UY" sz="2400" b="1" dirty="0" smtClean="0">
                <a:solidFill>
                  <a:schemeClr val="bg1"/>
                </a:solidFill>
              </a:rPr>
              <a:t>URUGUAY</a:t>
            </a:r>
          </a:p>
          <a:p>
            <a:pPr algn="ctr"/>
            <a:r>
              <a:rPr lang="es-UY" sz="2400" b="1" dirty="0" smtClean="0">
                <a:solidFill>
                  <a:schemeClr val="bg1"/>
                </a:solidFill>
              </a:rPr>
              <a:t>7</a:t>
            </a:r>
            <a:r>
              <a:rPr lang="es-UY" sz="2400" b="1" dirty="0" smtClean="0">
                <a:solidFill>
                  <a:schemeClr val="bg1"/>
                </a:solidFill>
              </a:rPr>
              <a:t>° EXPORTADOR </a:t>
            </a:r>
          </a:p>
          <a:p>
            <a:pPr algn="ctr"/>
            <a:r>
              <a:rPr lang="es-UY" sz="2400" b="1" dirty="0" smtClean="0">
                <a:solidFill>
                  <a:schemeClr val="bg1"/>
                </a:solidFill>
              </a:rPr>
              <a:t>MUNDIAL</a:t>
            </a:r>
          </a:p>
          <a:p>
            <a:endParaRPr lang="es-UY" dirty="0"/>
          </a:p>
          <a:p>
            <a:endParaRPr lang="es-UY" dirty="0" smtClean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70414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591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  <p:pic>
        <p:nvPicPr>
          <p:cNvPr id="11" name="10 Imagen" descr="espiga para gráfic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4382" y="1530897"/>
            <a:ext cx="542547" cy="37555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00045" y="10079"/>
            <a:ext cx="425002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UY" i="1" dirty="0" smtClean="0">
                <a:solidFill>
                  <a:schemeClr val="bg1"/>
                </a:solidFill>
              </a:rPr>
              <a:t>Asamblea Extraordinaria junio 2014</a:t>
            </a:r>
            <a:endParaRPr lang="es-UY" sz="1400" i="1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790184"/>
              </p:ext>
            </p:extLst>
          </p:nvPr>
        </p:nvGraphicFramePr>
        <p:xfrm>
          <a:off x="450761" y="2044520"/>
          <a:ext cx="8152326" cy="4575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71272" y="782749"/>
            <a:ext cx="8118936" cy="974501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UY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URUGUAY DESTINOS DE EXPORTACIONES DE ARROZ</a:t>
            </a:r>
            <a:br>
              <a:rPr lang="es-UY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UY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 acuerdo a los negocios concertados del 1.03.2014 al 16.06.2014</a:t>
            </a:r>
            <a:endParaRPr lang="es-UY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648739" y="451466"/>
            <a:ext cx="7294689" cy="67279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UY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NEGOCIOS  CONCERTADOS  AL  16/6/2014</a:t>
            </a:r>
            <a:endParaRPr lang="es-UY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5"/>
          <p:cNvSpPr txBox="1"/>
          <p:nvPr/>
        </p:nvSpPr>
        <p:spPr>
          <a:xfrm>
            <a:off x="6800045" y="10079"/>
            <a:ext cx="425002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UY" i="1" dirty="0" smtClean="0">
                <a:solidFill>
                  <a:schemeClr val="bg1"/>
                </a:solidFill>
              </a:rPr>
              <a:t>Asamblea Extraordinaria junio 2014</a:t>
            </a:r>
            <a:endParaRPr lang="es-UY" sz="1400" i="1" dirty="0">
              <a:solidFill>
                <a:schemeClr val="bg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734144"/>
              </p:ext>
            </p:extLst>
          </p:nvPr>
        </p:nvGraphicFramePr>
        <p:xfrm>
          <a:off x="1679743" y="1196319"/>
          <a:ext cx="7263685" cy="5469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3" imgW="4819582" imgH="3629200" progId="Excel.Sheet.12">
                  <p:embed/>
                </p:oleObj>
              </mc:Choice>
              <mc:Fallback>
                <p:oleObj name="Worksheet" r:id="rId3" imgW="4819582" imgH="3629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9743" y="1196319"/>
                        <a:ext cx="7263685" cy="5469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591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  <p:pic>
        <p:nvPicPr>
          <p:cNvPr id="11" name="10 Imagen" descr="espiga para gráfic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4402" y="1500916"/>
            <a:ext cx="542547" cy="37555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00045" y="10079"/>
            <a:ext cx="425002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UY" i="1" dirty="0" smtClean="0">
                <a:solidFill>
                  <a:schemeClr val="bg1"/>
                </a:solidFill>
              </a:rPr>
              <a:t>Asamblea Extraordinaria junio 2014</a:t>
            </a:r>
            <a:endParaRPr lang="es-UY" sz="1400" i="1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99230" y="751268"/>
            <a:ext cx="7294689" cy="974501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UY" sz="2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PROMEDIO FOB NETO POR GRADO DE ELABORACIÓN 4 MOLINOS</a:t>
            </a:r>
            <a:endParaRPr lang="es-UY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0151" y="2185103"/>
            <a:ext cx="7505095" cy="3616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8760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66" y="1606999"/>
            <a:ext cx="10786163" cy="493546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es-UY" sz="2800" b="1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s-UY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Precio FOB promedio al 16/6/2014: </a:t>
            </a:r>
            <a:r>
              <a:rPr lang="es-UY" sz="28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USD 587,40</a:t>
            </a:r>
          </a:p>
          <a:p>
            <a:pPr>
              <a:spcBef>
                <a:spcPts val="3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s-UY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Precio Provisorio 2013/2014: </a:t>
            </a:r>
            <a:r>
              <a:rPr lang="es-UY" sz="28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USD 12,75</a:t>
            </a:r>
          </a:p>
          <a:p>
            <a:pPr>
              <a:spcBef>
                <a:spcPts val="3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s-UY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Adelanto Devolución de Impuestos: </a:t>
            </a:r>
            <a:r>
              <a:rPr lang="es-UY" sz="28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USD 0,19</a:t>
            </a:r>
          </a:p>
          <a:p>
            <a:pPr>
              <a:spcBef>
                <a:spcPts val="3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s-UY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Premio variedad calidad americana: </a:t>
            </a:r>
            <a:r>
              <a:rPr lang="es-UY" sz="28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USD 0,60</a:t>
            </a:r>
          </a:p>
          <a:p>
            <a:pPr>
              <a:spcBef>
                <a:spcPts val="300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s-ES_tradnl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Descuento del FFRAA: </a:t>
            </a:r>
            <a:r>
              <a:rPr lang="es-ES_tradnl" sz="2800" b="1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USD 0,35</a:t>
            </a:r>
            <a:endParaRPr lang="es-UY" sz="2800" b="1" u="sng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3000"/>
              </a:spcBef>
              <a:buClr>
                <a:schemeClr val="tx1"/>
              </a:buClr>
              <a:buNone/>
            </a:pPr>
            <a:endParaRPr lang="es-UY" sz="2800" b="1" u="sng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3000"/>
              </a:spcBef>
              <a:buClr>
                <a:schemeClr val="tx1"/>
              </a:buClr>
              <a:buNone/>
            </a:pPr>
            <a:endParaRPr lang="es-UY" sz="2800" b="1" u="sng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s-UY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UY" sz="2000" dirty="0" smtClean="0"/>
          </a:p>
          <a:p>
            <a:pPr marL="0" indent="0">
              <a:buNone/>
            </a:pPr>
            <a:endParaRPr lang="es-UY" sz="2000" dirty="0" smtClean="0"/>
          </a:p>
          <a:p>
            <a:endParaRPr lang="es-UY" dirty="0"/>
          </a:p>
          <a:p>
            <a:pPr marL="0" indent="0">
              <a:buNone/>
            </a:pPr>
            <a:endParaRPr lang="es-UY" dirty="0"/>
          </a:p>
        </p:txBody>
      </p:sp>
      <p:sp>
        <p:nvSpPr>
          <p:cNvPr id="6" name="TextBox 5"/>
          <p:cNvSpPr txBox="1"/>
          <p:nvPr/>
        </p:nvSpPr>
        <p:spPr>
          <a:xfrm>
            <a:off x="6965324" y="0"/>
            <a:ext cx="425002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UY" i="1" dirty="0" smtClean="0">
                <a:solidFill>
                  <a:schemeClr val="bg1"/>
                </a:solidFill>
              </a:rPr>
              <a:t>Asamblea Extraordinaria junio 2014</a:t>
            </a:r>
            <a:endParaRPr lang="es-UY" sz="1400" i="1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24280" y="646337"/>
            <a:ext cx="7600192" cy="807709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_tradnl" sz="2800" b="1" u="sng" dirty="0" smtClean="0">
                <a:solidFill>
                  <a:schemeClr val="bg1"/>
                </a:solidFill>
                <a:latin typeface="Calibri" panose="020F0502020204030204" pitchFamily="34" charset="0"/>
              </a:rPr>
              <a:t>PRECIO  PROVISORIO  ZAFRA  2013/2014</a:t>
            </a:r>
            <a:endParaRPr lang="es-UY" sz="2000" b="1" u="sng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86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965324" y="0"/>
            <a:ext cx="425002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UY" i="1" dirty="0" smtClean="0">
                <a:solidFill>
                  <a:schemeClr val="bg1"/>
                </a:solidFill>
              </a:rPr>
              <a:t>Asamblea Extraordinaria junio 2014</a:t>
            </a:r>
            <a:endParaRPr lang="es-UY" sz="1400" i="1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0834" y="568853"/>
            <a:ext cx="8649504" cy="1107511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_tradnl" sz="2800" b="1" u="sng" dirty="0" smtClean="0">
                <a:solidFill>
                  <a:schemeClr val="bg1"/>
                </a:solidFill>
                <a:latin typeface="Calibri" panose="020F0502020204030204" pitchFamily="34" charset="0"/>
              </a:rPr>
              <a:t>EVOLUCIÓN  DEL  COSTO  DE  PRODUCCIÓN  DE  ARROZ</a:t>
            </a:r>
          </a:p>
          <a:p>
            <a:pPr algn="ctr"/>
            <a:r>
              <a:rPr lang="es-ES_tradnl" sz="2800" b="1" u="sng" dirty="0" smtClean="0">
                <a:solidFill>
                  <a:schemeClr val="bg1"/>
                </a:solidFill>
                <a:latin typeface="Calibri" panose="020F0502020204030204" pitchFamily="34" charset="0"/>
              </a:rPr>
              <a:t> PERÍODO ZAFRA  2006/07 al 2013/14</a:t>
            </a:r>
            <a:endParaRPr lang="es-UY" sz="2000" b="1" u="sng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09802"/>
              </p:ext>
            </p:extLst>
          </p:nvPr>
        </p:nvGraphicFramePr>
        <p:xfrm>
          <a:off x="167427" y="1676365"/>
          <a:ext cx="10406131" cy="5020647"/>
        </p:xfrm>
        <a:graphic>
          <a:graphicData uri="http://schemas.openxmlformats.org/drawingml/2006/table">
            <a:tbl>
              <a:tblPr/>
              <a:tblGrid>
                <a:gridCol w="1140398"/>
                <a:gridCol w="1140398"/>
                <a:gridCol w="1282947"/>
                <a:gridCol w="1140398"/>
                <a:gridCol w="1140398"/>
                <a:gridCol w="1140398"/>
                <a:gridCol w="1140398"/>
                <a:gridCol w="1140398"/>
                <a:gridCol w="1140398"/>
              </a:tblGrid>
              <a:tr h="333599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UY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EVOLUCION DEL COSTO DE PRODUCCION DE ARROZ PARA EL PERÍODO 2006/2007 AL 2012/2013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</a:tr>
              <a:tr h="300240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240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AÑO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Rendimiento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COSTO/ha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Ingreso por bolsa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Resultado/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77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bolsas/ha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U$S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Dev. Imp.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ha. (U$S)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77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2006/07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77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2007/08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987,19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77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2008/09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227,40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77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2009/10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77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2010/11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77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2011/12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-10,64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77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2012/13*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957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2013/14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12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-66,66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277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UY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UY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UY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UY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UY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UY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UY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559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UY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 Precio Provisorio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559"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UY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UY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86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2926</TotalTime>
  <Words>344</Words>
  <Application>Microsoft Office PowerPoint</Application>
  <PresentationFormat>Widescreen</PresentationFormat>
  <Paragraphs>162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Facet</vt:lpstr>
      <vt:lpstr>Microsoft Excel Worksheet</vt:lpstr>
      <vt:lpstr>Asociación Cultivadores de Arroz  ASAMBLEA EXTRAORDINARIA</vt:lpstr>
      <vt:lpstr>PowerPoint Presentation</vt:lpstr>
      <vt:lpstr>PowerPoint Presentation</vt:lpstr>
      <vt:lpstr>EXPORTACIONES MUNDIALES DE ARROZ Fuente: Uruguay XXI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Estimación del costo industrial febrero 2014</dc:title>
  <dc:creator>Maria Sanguinetti</dc:creator>
  <cp:lastModifiedBy>Maria Sanguinetti</cp:lastModifiedBy>
  <cp:revision>160</cp:revision>
  <dcterms:created xsi:type="dcterms:W3CDTF">2014-03-05T19:09:53Z</dcterms:created>
  <dcterms:modified xsi:type="dcterms:W3CDTF">2014-06-26T21:52:13Z</dcterms:modified>
</cp:coreProperties>
</file>