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sldIdLst>
    <p:sldId id="256" r:id="rId2"/>
    <p:sldId id="278" r:id="rId3"/>
    <p:sldId id="311" r:id="rId4"/>
    <p:sldId id="306" r:id="rId5"/>
    <p:sldId id="307" r:id="rId6"/>
    <p:sldId id="308" r:id="rId7"/>
    <p:sldId id="288" r:id="rId8"/>
    <p:sldId id="289" r:id="rId9"/>
    <p:sldId id="290" r:id="rId10"/>
    <p:sldId id="301" r:id="rId11"/>
    <p:sldId id="302" r:id="rId12"/>
    <p:sldId id="286" r:id="rId13"/>
    <p:sldId id="280" r:id="rId14"/>
    <p:sldId id="287" r:id="rId15"/>
    <p:sldId id="310" r:id="rId16"/>
    <p:sldId id="309" r:id="rId17"/>
    <p:sldId id="29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51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896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27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6284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551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1002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651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5/27/2014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873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672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42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201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5/27/2014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473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676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024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558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5/27/2014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713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770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773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6192" y="4488155"/>
            <a:ext cx="8719930" cy="1993138"/>
          </a:xfrm>
        </p:spPr>
        <p:txBody>
          <a:bodyPr/>
          <a:lstStyle/>
          <a:p>
            <a:pPr algn="ctr"/>
            <a:r>
              <a:rPr lang="es-UY" sz="2800" dirty="0" smtClean="0"/>
              <a:t>Asociación Cultivadores de Arroz</a:t>
            </a:r>
            <a:br>
              <a:rPr lang="es-UY" sz="2800" dirty="0" smtClean="0"/>
            </a:br>
            <a:r>
              <a:rPr lang="es-UY" sz="2800" dirty="0" smtClean="0"/>
              <a:t/>
            </a:r>
            <a:br>
              <a:rPr lang="es-UY" sz="2800" dirty="0" smtClean="0"/>
            </a:br>
            <a:r>
              <a:rPr lang="es-UY" sz="2800" b="1" dirty="0">
                <a:solidFill>
                  <a:schemeClr val="bg2">
                    <a:lumMod val="50000"/>
                  </a:schemeClr>
                </a:solidFill>
              </a:rPr>
              <a:t>Presentación Proyecto</a:t>
            </a:r>
            <a:br>
              <a:rPr lang="es-UY" sz="28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s-UY" sz="2800" b="1" dirty="0" smtClean="0"/>
              <a:t/>
            </a:r>
            <a:br>
              <a:rPr lang="es-UY" sz="2800" b="1" dirty="0" smtClean="0"/>
            </a:br>
            <a:r>
              <a:rPr lang="es-UY" sz="2800" b="1" dirty="0" smtClean="0"/>
              <a:t>Formación </a:t>
            </a:r>
            <a:r>
              <a:rPr lang="es-UY" sz="2800" b="1" dirty="0"/>
              <a:t>de Grupos de Productores, con ajuste y seguimiento de la Guía de Buenas Prácticas Agrícolas para el Arroz en Uruguay, que disminuya la brecha de rendimientos entre ellos.</a:t>
            </a:r>
            <a:r>
              <a:rPr lang="es-UY" sz="4000" dirty="0"/>
              <a:t/>
            </a:r>
            <a:br>
              <a:rPr lang="es-UY" sz="4000" dirty="0"/>
            </a:br>
            <a:r>
              <a:rPr lang="es-UY" sz="3200" dirty="0"/>
              <a:t/>
            </a:r>
            <a:br>
              <a:rPr lang="es-UY" sz="3200" dirty="0"/>
            </a:br>
            <a:r>
              <a:rPr lang="es-UY" sz="4000" dirty="0" smtClean="0"/>
              <a:t/>
            </a:r>
            <a:br>
              <a:rPr lang="es-UY" sz="4000" dirty="0" smtClean="0"/>
            </a:br>
            <a:endParaRPr lang="es-UY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4259" y="4820240"/>
            <a:ext cx="7766936" cy="1898577"/>
          </a:xfrm>
        </p:spPr>
        <p:txBody>
          <a:bodyPr>
            <a:normAutofit/>
          </a:bodyPr>
          <a:lstStyle/>
          <a:p>
            <a:pPr algn="ctr"/>
            <a:r>
              <a:rPr lang="es-UY" sz="2000" b="1" dirty="0" err="1" smtClean="0"/>
              <a:t>Noblía</a:t>
            </a:r>
            <a:r>
              <a:rPr lang="es-UY" sz="2000" b="1" dirty="0" smtClean="0"/>
              <a:t> </a:t>
            </a:r>
            <a:endParaRPr lang="es-UY" sz="2000" b="1" dirty="0" smtClean="0"/>
          </a:p>
          <a:p>
            <a:pPr algn="ctr"/>
            <a:endParaRPr lang="es-UY" sz="2000" b="1" dirty="0"/>
          </a:p>
          <a:p>
            <a:pPr algn="ctr"/>
            <a:r>
              <a:rPr lang="es-UY" sz="2000" b="1" dirty="0" smtClean="0"/>
              <a:t>Jueves 29 </a:t>
            </a:r>
            <a:r>
              <a:rPr lang="es-UY" sz="2000" b="1" dirty="0" smtClean="0"/>
              <a:t>de mayo de </a:t>
            </a:r>
            <a:r>
              <a:rPr lang="es-UY" sz="2000" b="1" dirty="0" smtClean="0"/>
              <a:t>2014 – 18 </a:t>
            </a:r>
            <a:r>
              <a:rPr lang="es-UY" sz="2000" b="1" dirty="0" err="1" smtClean="0"/>
              <a:t>hs</a:t>
            </a:r>
            <a:endParaRPr lang="es-UY" sz="2000" b="1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49867" y="1002790"/>
            <a:ext cx="19658560" cy="589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UY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441066"/>
              </p:ext>
            </p:extLst>
          </p:nvPr>
        </p:nvGraphicFramePr>
        <p:xfrm>
          <a:off x="1049867" y="81295"/>
          <a:ext cx="1474392" cy="1842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r:id="rId3" imgW="1323000" imgH="1631880" progId="">
                  <p:embed/>
                </p:oleObj>
              </mc:Choice>
              <mc:Fallback>
                <p:oleObj r:id="rId3" imgW="1323000" imgH="1631880" progId="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867" y="81295"/>
                        <a:ext cx="1474392" cy="18429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7291" y="4693116"/>
            <a:ext cx="3044709" cy="215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61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888" y="489397"/>
            <a:ext cx="11153448" cy="6594325"/>
          </a:xfrm>
        </p:spPr>
        <p:txBody>
          <a:bodyPr>
            <a:normAutofit/>
          </a:bodyPr>
          <a:lstStyle/>
          <a:p>
            <a:pPr lvl="0"/>
            <a:r>
              <a:rPr lang="es-UY" sz="2800" u="sng" dirty="0">
                <a:solidFill>
                  <a:schemeClr val="accent1"/>
                </a:solidFill>
              </a:rPr>
              <a:t>Principales actividades:</a:t>
            </a:r>
          </a:p>
          <a:p>
            <a:pPr lvl="0"/>
            <a:endParaRPr lang="es-UY" b="1" dirty="0"/>
          </a:p>
          <a:p>
            <a:pPr>
              <a:buFont typeface="Wingdings" pitchFamily="2" charset="2"/>
              <a:buChar char="v"/>
            </a:pPr>
            <a:r>
              <a:rPr lang="es-UY" dirty="0" smtClean="0"/>
              <a:t>Formación de los Grupos de Productores.</a:t>
            </a:r>
          </a:p>
          <a:p>
            <a:pPr>
              <a:buNone/>
            </a:pPr>
            <a:endParaRPr lang="es-UY" dirty="0" smtClean="0"/>
          </a:p>
          <a:p>
            <a:pPr>
              <a:buFont typeface="Wingdings" pitchFamily="2" charset="2"/>
              <a:buChar char="v"/>
            </a:pPr>
            <a:r>
              <a:rPr lang="es-UY" dirty="0" smtClean="0"/>
              <a:t>Selección de los Técnicos. </a:t>
            </a:r>
          </a:p>
          <a:p>
            <a:pPr>
              <a:buNone/>
            </a:pPr>
            <a:endParaRPr lang="es-UY" dirty="0"/>
          </a:p>
          <a:p>
            <a:pPr>
              <a:buFont typeface="Wingdings" pitchFamily="2" charset="2"/>
              <a:buChar char="v"/>
            </a:pPr>
            <a:r>
              <a:rPr lang="es-UY" dirty="0" smtClean="0"/>
              <a:t>Implementación de la GBPA.</a:t>
            </a:r>
          </a:p>
          <a:p>
            <a:pPr>
              <a:buNone/>
            </a:pPr>
            <a:endParaRPr lang="es-UY" dirty="0"/>
          </a:p>
          <a:p>
            <a:pPr>
              <a:buFont typeface="Wingdings" pitchFamily="2" charset="2"/>
              <a:buChar char="v"/>
            </a:pPr>
            <a:r>
              <a:rPr lang="es-UY" dirty="0" smtClean="0"/>
              <a:t>Reuniones mensuales de Productores y Técnicos.</a:t>
            </a:r>
          </a:p>
          <a:p>
            <a:pPr>
              <a:buNone/>
            </a:pPr>
            <a:endParaRPr lang="es-UY" dirty="0"/>
          </a:p>
          <a:p>
            <a:pPr>
              <a:buFont typeface="Wingdings" pitchFamily="2" charset="2"/>
              <a:buChar char="v"/>
            </a:pPr>
            <a:r>
              <a:rPr lang="es-UY" dirty="0" smtClean="0"/>
              <a:t>Participación de Técnicos de INIA en las reuniones de los Grupos.</a:t>
            </a:r>
            <a:endParaRPr lang="es-UY" dirty="0"/>
          </a:p>
          <a:p>
            <a:pPr marL="0" indent="0">
              <a:buNone/>
            </a:pPr>
            <a:endParaRPr lang="es-UY" dirty="0"/>
          </a:p>
          <a:p>
            <a:endParaRPr lang="es-UY" dirty="0"/>
          </a:p>
          <a:p>
            <a:pPr marL="0" indent="0">
              <a:buNone/>
            </a:pPr>
            <a:endParaRPr lang="es-UY" sz="2000" dirty="0" smtClean="0"/>
          </a:p>
          <a:p>
            <a:endParaRPr lang="es-UY" dirty="0"/>
          </a:p>
          <a:p>
            <a:pPr marL="0" indent="0">
              <a:buNone/>
            </a:pPr>
            <a:endParaRPr lang="es-UY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9387910"/>
              </p:ext>
            </p:extLst>
          </p:nvPr>
        </p:nvGraphicFramePr>
        <p:xfrm>
          <a:off x="148345" y="132811"/>
          <a:ext cx="841637" cy="1052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" r:id="rId3" imgW="1323000" imgH="1631880" progId="">
                  <p:embed/>
                </p:oleObj>
              </mc:Choice>
              <mc:Fallback>
                <p:oleObj r:id="rId3" imgW="1323000" imgH="16318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345" y="132811"/>
                        <a:ext cx="841637" cy="10520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05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059" y="476862"/>
            <a:ext cx="10547797" cy="5911401"/>
          </a:xfrm>
        </p:spPr>
        <p:txBody>
          <a:bodyPr>
            <a:normAutofit/>
          </a:bodyPr>
          <a:lstStyle/>
          <a:p>
            <a:r>
              <a:rPr lang="es-UY" sz="2800" u="sng" dirty="0">
                <a:solidFill>
                  <a:schemeClr val="accent1"/>
                </a:solidFill>
              </a:rPr>
              <a:t>Principales resultados:</a:t>
            </a:r>
          </a:p>
          <a:p>
            <a:endParaRPr lang="es-UY" dirty="0"/>
          </a:p>
          <a:p>
            <a:pPr lvl="0">
              <a:buFont typeface="Wingdings" pitchFamily="2" charset="2"/>
              <a:buChar char="v"/>
            </a:pPr>
            <a:r>
              <a:rPr lang="es-UY" dirty="0"/>
              <a:t>Nuevos Grupos de Productores Arroceros conformados en </a:t>
            </a:r>
            <a:r>
              <a:rPr lang="es-UY" dirty="0" smtClean="0"/>
              <a:t>Cerro </a:t>
            </a:r>
            <a:r>
              <a:rPr lang="es-UY" dirty="0"/>
              <a:t>Largo y Rocha</a:t>
            </a:r>
            <a:r>
              <a:rPr lang="es-UY" dirty="0" smtClean="0"/>
              <a:t>.</a:t>
            </a:r>
          </a:p>
          <a:p>
            <a:pPr lvl="0">
              <a:buNone/>
            </a:pPr>
            <a:endParaRPr lang="es-UY" dirty="0"/>
          </a:p>
          <a:p>
            <a:pPr lvl="0">
              <a:buFont typeface="Wingdings" pitchFamily="2" charset="2"/>
              <a:buChar char="v"/>
            </a:pPr>
            <a:r>
              <a:rPr lang="es-UY" dirty="0"/>
              <a:t>Disminución de la brecha de rendimientos entre los productores de cada grupo</a:t>
            </a:r>
            <a:r>
              <a:rPr lang="es-UY" dirty="0" smtClean="0"/>
              <a:t>.</a:t>
            </a:r>
          </a:p>
          <a:p>
            <a:pPr lvl="0">
              <a:buNone/>
            </a:pPr>
            <a:endParaRPr lang="es-UY" dirty="0"/>
          </a:p>
          <a:p>
            <a:pPr lvl="0">
              <a:buFont typeface="Wingdings" pitchFamily="2" charset="2"/>
              <a:buChar char="v"/>
            </a:pPr>
            <a:r>
              <a:rPr lang="es-UY" dirty="0"/>
              <a:t>Aplicación de la Guía de </a:t>
            </a:r>
            <a:r>
              <a:rPr lang="es-UY" dirty="0" err="1"/>
              <a:t>BPAs</a:t>
            </a:r>
            <a:r>
              <a:rPr lang="es-UY" dirty="0" smtClean="0"/>
              <a:t>.</a:t>
            </a:r>
          </a:p>
          <a:p>
            <a:pPr lvl="0">
              <a:buNone/>
            </a:pPr>
            <a:endParaRPr lang="es-UY" dirty="0"/>
          </a:p>
          <a:p>
            <a:pPr lvl="0">
              <a:buFont typeface="Wingdings" pitchFamily="2" charset="2"/>
              <a:buChar char="v"/>
            </a:pPr>
            <a:r>
              <a:rPr lang="es-UY" dirty="0"/>
              <a:t>Participación de los técnicos del Programa arroz de INIA, en las actividades realizadas por los grupos</a:t>
            </a:r>
            <a:r>
              <a:rPr lang="es-UY" dirty="0" smtClean="0"/>
              <a:t>.</a:t>
            </a:r>
          </a:p>
          <a:p>
            <a:pPr lvl="0">
              <a:buNone/>
            </a:pPr>
            <a:endParaRPr lang="es-UY" dirty="0"/>
          </a:p>
          <a:p>
            <a:pPr lvl="0">
              <a:buFont typeface="Wingdings" pitchFamily="2" charset="2"/>
              <a:buChar char="v"/>
            </a:pPr>
            <a:r>
              <a:rPr lang="es-UY" dirty="0"/>
              <a:t>Difundir las nuevas tecnologías al resto de los productores de cada zona</a:t>
            </a:r>
            <a:r>
              <a:rPr lang="es-UY" dirty="0" smtClean="0"/>
              <a:t>.</a:t>
            </a:r>
          </a:p>
          <a:p>
            <a:pPr lvl="0">
              <a:buNone/>
            </a:pPr>
            <a:endParaRPr lang="es-UY" dirty="0"/>
          </a:p>
          <a:p>
            <a:pPr lvl="0">
              <a:buFont typeface="Wingdings" pitchFamily="2" charset="2"/>
              <a:buChar char="v"/>
            </a:pPr>
            <a:r>
              <a:rPr lang="es-UY" dirty="0"/>
              <a:t>Mejora de las condiciones laborales </a:t>
            </a:r>
            <a:r>
              <a:rPr lang="es-UY" dirty="0" smtClean="0"/>
              <a:t>de </a:t>
            </a:r>
            <a:r>
              <a:rPr lang="es-UY" dirty="0"/>
              <a:t>los </a:t>
            </a:r>
            <a:r>
              <a:rPr lang="es-UY" dirty="0" smtClean="0"/>
              <a:t>trabajadores.</a:t>
            </a:r>
            <a:endParaRPr lang="es-UY" dirty="0"/>
          </a:p>
          <a:p>
            <a:pPr marL="0" indent="0">
              <a:buNone/>
            </a:pPr>
            <a:endParaRPr lang="es-UY" dirty="0"/>
          </a:p>
          <a:p>
            <a:endParaRPr lang="es-UY" dirty="0"/>
          </a:p>
          <a:p>
            <a:pPr marL="0" indent="0">
              <a:buNone/>
            </a:pPr>
            <a:endParaRPr lang="es-UY" sz="2000" dirty="0" smtClean="0"/>
          </a:p>
          <a:p>
            <a:endParaRPr lang="es-UY" dirty="0"/>
          </a:p>
          <a:p>
            <a:pPr marL="0" indent="0">
              <a:buNone/>
            </a:pPr>
            <a:endParaRPr lang="es-UY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9387910"/>
              </p:ext>
            </p:extLst>
          </p:nvPr>
        </p:nvGraphicFramePr>
        <p:xfrm>
          <a:off x="148345" y="132811"/>
          <a:ext cx="841637" cy="1052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r:id="rId3" imgW="1323000" imgH="1631880" progId="">
                  <p:embed/>
                </p:oleObj>
              </mc:Choice>
              <mc:Fallback>
                <p:oleObj r:id="rId3" imgW="1323000" imgH="16318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345" y="132811"/>
                        <a:ext cx="841637" cy="10520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79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86" y="891305"/>
            <a:ext cx="8596668" cy="1320800"/>
          </a:xfrm>
        </p:spPr>
        <p:txBody>
          <a:bodyPr>
            <a:normAutofit/>
          </a:bodyPr>
          <a:lstStyle/>
          <a:p>
            <a:r>
              <a:rPr lang="es-UY" sz="3200" dirty="0" smtClean="0"/>
              <a:t>Antecedentes</a:t>
            </a:r>
            <a:endParaRPr lang="es-U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730" y="1584101"/>
            <a:ext cx="8556819" cy="4932609"/>
          </a:xfrm>
        </p:spPr>
        <p:txBody>
          <a:bodyPr>
            <a:normAutofit fontScale="92500" lnSpcReduction="10000"/>
          </a:bodyPr>
          <a:lstStyle/>
          <a:p>
            <a:endParaRPr lang="es-UY" dirty="0"/>
          </a:p>
          <a:p>
            <a:pPr marL="0" indent="0">
              <a:buNone/>
            </a:pPr>
            <a:r>
              <a:rPr lang="es-UY" sz="2800" u="sng" dirty="0" smtClean="0">
                <a:solidFill>
                  <a:schemeClr val="tx1"/>
                </a:solidFill>
              </a:rPr>
              <a:t>Grupos Treinta y </a:t>
            </a:r>
            <a:r>
              <a:rPr lang="es-UY" sz="2800" u="sng" dirty="0" smtClean="0">
                <a:solidFill>
                  <a:schemeClr val="tx1"/>
                </a:solidFill>
              </a:rPr>
              <a:t>Tres:</a:t>
            </a:r>
          </a:p>
          <a:p>
            <a:pPr marL="0" indent="0">
              <a:buNone/>
            </a:pPr>
            <a:r>
              <a:rPr lang="es-UY" sz="2800" dirty="0" smtClean="0">
                <a:solidFill>
                  <a:schemeClr val="tx1"/>
                </a:solidFill>
              </a:rPr>
              <a:t>	</a:t>
            </a:r>
          </a:p>
          <a:p>
            <a:pPr marL="0" indent="0">
              <a:buNone/>
            </a:pPr>
            <a:r>
              <a:rPr lang="es-UY" sz="2800" dirty="0">
                <a:solidFill>
                  <a:schemeClr val="tx1"/>
                </a:solidFill>
              </a:rPr>
              <a:t>	</a:t>
            </a:r>
            <a:r>
              <a:rPr lang="es-UY" sz="2800" dirty="0" smtClean="0">
                <a:solidFill>
                  <a:schemeClr val="tx1"/>
                </a:solidFill>
              </a:rPr>
              <a:t>Arroceros del Este</a:t>
            </a:r>
          </a:p>
          <a:p>
            <a:pPr marL="0" indent="0">
              <a:buNone/>
            </a:pPr>
            <a:endParaRPr lang="es-UY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UY" sz="2800" dirty="0" smtClean="0">
                <a:solidFill>
                  <a:schemeClr val="tx1"/>
                </a:solidFill>
              </a:rPr>
              <a:t>	</a:t>
            </a:r>
            <a:r>
              <a:rPr lang="es-UY" sz="2800" dirty="0" err="1" smtClean="0">
                <a:solidFill>
                  <a:schemeClr val="tx1"/>
                </a:solidFill>
              </a:rPr>
              <a:t>Merin</a:t>
            </a:r>
            <a:endParaRPr lang="es-UY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UY" sz="2800" u="sng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UY" sz="2800" u="sng" dirty="0" smtClean="0">
                <a:solidFill>
                  <a:schemeClr val="tx1"/>
                </a:solidFill>
              </a:rPr>
              <a:t>Artigas-Salto</a:t>
            </a:r>
          </a:p>
          <a:p>
            <a:pPr marL="0" indent="0">
              <a:buNone/>
            </a:pPr>
            <a:endParaRPr lang="es-UY" sz="2800" u="sng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UY" sz="2800" u="sng" dirty="0" smtClean="0">
                <a:solidFill>
                  <a:schemeClr val="tx1"/>
                </a:solidFill>
              </a:rPr>
              <a:t>Tacuarembó</a:t>
            </a:r>
            <a:endParaRPr lang="es-UY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UY" dirty="0" smtClean="0"/>
          </a:p>
          <a:p>
            <a:endParaRPr lang="es-UY" dirty="0"/>
          </a:p>
          <a:p>
            <a:pPr marL="0" indent="0">
              <a:buNone/>
            </a:pPr>
            <a:endParaRPr lang="es-UY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4577" y="3618963"/>
            <a:ext cx="3547422" cy="323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58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436" y="1227721"/>
            <a:ext cx="8596668" cy="1320800"/>
          </a:xfrm>
        </p:spPr>
        <p:txBody>
          <a:bodyPr>
            <a:normAutofit/>
          </a:bodyPr>
          <a:lstStyle/>
          <a:p>
            <a:r>
              <a:rPr lang="es-UY" sz="3200" dirty="0" smtClean="0"/>
              <a:t>Antecedentes</a:t>
            </a:r>
            <a:endParaRPr lang="es-UY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436" y="1739079"/>
            <a:ext cx="11848564" cy="4956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UY" sz="2400" dirty="0" smtClean="0"/>
              <a:t>Esquema de funcionamiento de los grupos.</a:t>
            </a:r>
          </a:p>
          <a:p>
            <a:pPr marL="0" indent="0">
              <a:buNone/>
            </a:pPr>
            <a:endParaRPr lang="es-UY" sz="2400" dirty="0"/>
          </a:p>
          <a:p>
            <a:pPr marL="0" indent="0">
              <a:buNone/>
            </a:pPr>
            <a:r>
              <a:rPr lang="es-UY" sz="2000" dirty="0" smtClean="0"/>
              <a:t>Apoyo técnico.</a:t>
            </a:r>
          </a:p>
          <a:p>
            <a:pPr marL="0" indent="0">
              <a:buNone/>
            </a:pPr>
            <a:endParaRPr lang="es-UY" sz="2000" dirty="0" smtClean="0"/>
          </a:p>
          <a:p>
            <a:pPr marL="0" indent="0">
              <a:buNone/>
            </a:pPr>
            <a:r>
              <a:rPr lang="es-UY" sz="2000" dirty="0" smtClean="0"/>
              <a:t>Reuniones periódicas y jornadas técnicas rotativas en los distintos establecimientos.</a:t>
            </a:r>
          </a:p>
          <a:p>
            <a:pPr marL="0" indent="0">
              <a:buNone/>
            </a:pPr>
            <a:endParaRPr lang="es-UY" sz="2000" dirty="0" smtClean="0"/>
          </a:p>
          <a:p>
            <a:pPr marL="0" indent="0">
              <a:buNone/>
            </a:pPr>
            <a:r>
              <a:rPr lang="es-UY" sz="2000" dirty="0" smtClean="0"/>
              <a:t>Agenda de temas de discusión en base a situaciones concretas de los </a:t>
            </a:r>
          </a:p>
          <a:p>
            <a:pPr marL="0" indent="0">
              <a:buNone/>
            </a:pPr>
            <a:r>
              <a:rPr lang="es-UY" sz="2000" dirty="0" smtClean="0"/>
              <a:t>productores y temas de interés.</a:t>
            </a:r>
          </a:p>
          <a:p>
            <a:pPr marL="0" indent="0">
              <a:buNone/>
            </a:pPr>
            <a:endParaRPr lang="es-UY" sz="2000" dirty="0" smtClean="0"/>
          </a:p>
          <a:p>
            <a:pPr marL="0" indent="0">
              <a:buNone/>
            </a:pPr>
            <a:r>
              <a:rPr lang="es-UY" sz="2000" dirty="0" smtClean="0"/>
              <a:t>Actas e informes de seguimiento.</a:t>
            </a:r>
          </a:p>
          <a:p>
            <a:pPr marL="0" indent="0">
              <a:buNone/>
            </a:pPr>
            <a:endParaRPr lang="es-UY" sz="2000" dirty="0" smtClean="0"/>
          </a:p>
          <a:p>
            <a:pPr marL="0" indent="0">
              <a:buNone/>
            </a:pPr>
            <a:endParaRPr lang="es-UY" sz="2000" dirty="0" smtClean="0"/>
          </a:p>
          <a:p>
            <a:endParaRPr lang="es-UY" dirty="0"/>
          </a:p>
          <a:p>
            <a:pPr marL="0" indent="0">
              <a:buNone/>
            </a:pPr>
            <a:endParaRPr lang="es-UY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1386" y="27312"/>
            <a:ext cx="2664597" cy="2787958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389843"/>
              </p:ext>
            </p:extLst>
          </p:nvPr>
        </p:nvGraphicFramePr>
        <p:xfrm>
          <a:off x="148346" y="132811"/>
          <a:ext cx="817570" cy="102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3" r:id="rId4" imgW="1323000" imgH="1631880" progId="">
                  <p:embed/>
                </p:oleObj>
              </mc:Choice>
              <mc:Fallback>
                <p:oleObj r:id="rId4" imgW="1323000" imgH="16318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346" y="132811"/>
                        <a:ext cx="817570" cy="10219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786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6210" y="488539"/>
            <a:ext cx="8596668" cy="2803816"/>
          </a:xfrm>
        </p:spPr>
        <p:txBody>
          <a:bodyPr>
            <a:normAutofit fontScale="90000"/>
          </a:bodyPr>
          <a:lstStyle/>
          <a:p>
            <a:r>
              <a:rPr lang="es-UY" dirty="0" smtClean="0"/>
              <a:t>LA EXPERIENCIA DEL GRUPO DE TACUAREMBÓ.</a:t>
            </a:r>
            <a:br>
              <a:rPr lang="es-UY" dirty="0" smtClean="0"/>
            </a:br>
            <a:r>
              <a:rPr lang="es-UY" dirty="0"/>
              <a:t/>
            </a:r>
            <a:br>
              <a:rPr lang="es-UY" dirty="0"/>
            </a:br>
            <a:r>
              <a:rPr lang="es-UY" sz="2700" dirty="0" smtClean="0">
                <a:solidFill>
                  <a:schemeClr val="tx1"/>
                </a:solidFill>
              </a:rPr>
              <a:t>Productores Marcos Ríos y Julio Pintos</a:t>
            </a:r>
            <a:r>
              <a:rPr lang="es-UY" sz="2700" dirty="0" smtClean="0">
                <a:solidFill>
                  <a:schemeClr val="tx1"/>
                </a:solidFill>
              </a:rPr>
              <a:t/>
            </a:r>
            <a:br>
              <a:rPr lang="es-UY" sz="2700" dirty="0" smtClean="0">
                <a:solidFill>
                  <a:schemeClr val="tx1"/>
                </a:solidFill>
              </a:rPr>
            </a:br>
            <a:r>
              <a:rPr lang="es-UY" sz="2700" dirty="0" smtClean="0">
                <a:solidFill>
                  <a:schemeClr val="tx1"/>
                </a:solidFill>
              </a:rPr>
              <a:t/>
            </a:r>
            <a:br>
              <a:rPr lang="es-UY" sz="2700" dirty="0" smtClean="0">
                <a:solidFill>
                  <a:schemeClr val="tx1"/>
                </a:solidFill>
              </a:rPr>
            </a:br>
            <a:r>
              <a:rPr lang="es-UY" dirty="0" smtClean="0"/>
              <a:t/>
            </a:r>
            <a:br>
              <a:rPr lang="es-UY" dirty="0" smtClean="0"/>
            </a:br>
            <a:r>
              <a:rPr lang="es-UY" dirty="0" smtClean="0"/>
              <a:t/>
            </a:r>
            <a:br>
              <a:rPr lang="es-UY" dirty="0" smtClean="0"/>
            </a:br>
            <a:r>
              <a:rPr lang="es-UY" dirty="0"/>
              <a:t/>
            </a:r>
            <a:br>
              <a:rPr lang="es-UY" dirty="0"/>
            </a:br>
            <a:r>
              <a:rPr lang="es-UY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s-UY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es-UY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359" y="2180736"/>
            <a:ext cx="10041199" cy="4419393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9387910"/>
              </p:ext>
            </p:extLst>
          </p:nvPr>
        </p:nvGraphicFramePr>
        <p:xfrm>
          <a:off x="148345" y="132811"/>
          <a:ext cx="841637" cy="1052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5" r:id="rId4" imgW="1323000" imgH="1631880" progId="">
                  <p:embed/>
                </p:oleObj>
              </mc:Choice>
              <mc:Fallback>
                <p:oleObj r:id="rId4" imgW="1323000" imgH="16318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345" y="132811"/>
                        <a:ext cx="841637" cy="10520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94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964" y="540054"/>
            <a:ext cx="8596668" cy="2803816"/>
          </a:xfrm>
        </p:spPr>
        <p:txBody>
          <a:bodyPr>
            <a:normAutofit fontScale="90000"/>
          </a:bodyPr>
          <a:lstStyle/>
          <a:p>
            <a:r>
              <a:rPr lang="es-UY" dirty="0" smtClean="0"/>
              <a:t>Consultas e </a:t>
            </a:r>
            <a:r>
              <a:rPr lang="es-UY" dirty="0" smtClean="0"/>
              <a:t>intercambio en relación al </a:t>
            </a:r>
            <a:br>
              <a:rPr lang="es-UY" dirty="0" smtClean="0"/>
            </a:br>
            <a:r>
              <a:rPr lang="es-UY" dirty="0" smtClean="0"/>
              <a:t>proyecto</a:t>
            </a:r>
            <a:r>
              <a:rPr lang="es-UY" dirty="0" smtClean="0"/>
              <a:t/>
            </a:r>
            <a:br>
              <a:rPr lang="es-UY" dirty="0" smtClean="0"/>
            </a:br>
            <a:r>
              <a:rPr lang="es-UY" dirty="0" smtClean="0"/>
              <a:t/>
            </a:r>
            <a:br>
              <a:rPr lang="es-UY" dirty="0" smtClean="0"/>
            </a:br>
            <a:r>
              <a:rPr lang="es-UY" dirty="0" smtClean="0"/>
              <a:t/>
            </a:r>
            <a:br>
              <a:rPr lang="es-UY" dirty="0" smtClean="0"/>
            </a:br>
            <a:r>
              <a:rPr lang="es-UY" dirty="0" smtClean="0"/>
              <a:t/>
            </a:r>
            <a:br>
              <a:rPr lang="es-UY" dirty="0" smtClean="0"/>
            </a:br>
            <a:r>
              <a:rPr lang="es-UY" dirty="0"/>
              <a:t/>
            </a:r>
            <a:br>
              <a:rPr lang="es-UY" dirty="0"/>
            </a:br>
            <a:r>
              <a:rPr lang="es-UY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s-UY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es-UY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372" y="2471323"/>
            <a:ext cx="8980952" cy="4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00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896" y="1370656"/>
            <a:ext cx="7836376" cy="2803816"/>
          </a:xfrm>
        </p:spPr>
        <p:txBody>
          <a:bodyPr>
            <a:normAutofit fontScale="90000"/>
          </a:bodyPr>
          <a:lstStyle/>
          <a:p>
            <a:r>
              <a:rPr lang="es-UY" dirty="0" smtClean="0"/>
              <a:t/>
            </a:r>
            <a:br>
              <a:rPr lang="es-UY" dirty="0" smtClean="0"/>
            </a:br>
            <a:r>
              <a:rPr lang="es-UY" dirty="0" smtClean="0"/>
              <a:t/>
            </a:r>
            <a:br>
              <a:rPr lang="es-UY" dirty="0" smtClean="0"/>
            </a:br>
            <a:r>
              <a:rPr lang="es-UY" dirty="0" smtClean="0"/>
              <a:t/>
            </a:r>
            <a:br>
              <a:rPr lang="es-UY" dirty="0" smtClean="0"/>
            </a:br>
            <a:r>
              <a:rPr lang="es-UY" dirty="0" smtClean="0"/>
              <a:t/>
            </a:r>
            <a:br>
              <a:rPr lang="es-UY" dirty="0" smtClean="0"/>
            </a:br>
            <a:r>
              <a:rPr lang="es-UY" dirty="0" smtClean="0"/>
              <a:t>Otros temas de interés</a:t>
            </a:r>
            <a:r>
              <a:rPr lang="es-UY" dirty="0"/>
              <a:t/>
            </a:r>
            <a:br>
              <a:rPr lang="es-UY" dirty="0"/>
            </a:br>
            <a:r>
              <a:rPr lang="es-UY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s-UY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es-UY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9387910"/>
              </p:ext>
            </p:extLst>
          </p:nvPr>
        </p:nvGraphicFramePr>
        <p:xfrm>
          <a:off x="148345" y="132811"/>
          <a:ext cx="841637" cy="1052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9" r:id="rId3" imgW="1323000" imgH="1631880" progId="">
                  <p:embed/>
                </p:oleObj>
              </mc:Choice>
              <mc:Fallback>
                <p:oleObj r:id="rId3" imgW="1323000" imgH="16318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345" y="132811"/>
                        <a:ext cx="841637" cy="10520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94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76106" y="1197421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UY" sz="6000" dirty="0" smtClean="0">
                <a:solidFill>
                  <a:schemeClr val="accent1"/>
                </a:solidFill>
              </a:rPr>
              <a:t>Muchas gracias</a:t>
            </a:r>
          </a:p>
          <a:p>
            <a:endParaRPr lang="es-UY" sz="6000" dirty="0">
              <a:solidFill>
                <a:schemeClr val="accent1"/>
              </a:solidFill>
            </a:endParaRPr>
          </a:p>
          <a:p>
            <a:pPr marL="0" indent="0" algn="r">
              <a:buNone/>
            </a:pPr>
            <a:r>
              <a:rPr lang="es-UY" sz="3300" dirty="0" smtClean="0">
                <a:solidFill>
                  <a:schemeClr val="accent1"/>
                </a:solidFill>
              </a:rPr>
              <a:t>Asociación Cultivadores de Arroz</a:t>
            </a:r>
            <a:endParaRPr lang="es-UY" sz="3300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002" y="1215423"/>
            <a:ext cx="2764665" cy="4262477"/>
          </a:xfrm>
          <a:prstGeom prst="rect">
            <a:avLst/>
          </a:prstGeom>
        </p:spPr>
      </p:pic>
      <p:graphicFrame>
        <p:nvGraphicFramePr>
          <p:cNvPr id="194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560015"/>
              </p:ext>
            </p:extLst>
          </p:nvPr>
        </p:nvGraphicFramePr>
        <p:xfrm>
          <a:off x="3898277" y="4043966"/>
          <a:ext cx="2116766" cy="2645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r:id="rId4" imgW="1323000" imgH="1631880" progId="">
                  <p:embed/>
                </p:oleObj>
              </mc:Choice>
              <mc:Fallback>
                <p:oleObj r:id="rId4" imgW="1323000" imgH="16318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8277" y="4043966"/>
                        <a:ext cx="2116766" cy="26459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149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0985" y="554407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s-UY" dirty="0" smtClean="0"/>
              <a:t>Esquema de la reunión</a:t>
            </a:r>
            <a:br>
              <a:rPr lang="es-UY" dirty="0" smtClean="0"/>
            </a:br>
            <a:r>
              <a:rPr lang="es-UY" dirty="0" smtClean="0"/>
              <a:t/>
            </a:r>
            <a:br>
              <a:rPr lang="es-UY" dirty="0" smtClean="0"/>
            </a:br>
            <a:endParaRPr lang="es-U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577" y="1452251"/>
            <a:ext cx="9016425" cy="4858397"/>
          </a:xfrm>
        </p:spPr>
        <p:txBody>
          <a:bodyPr>
            <a:normAutofit fontScale="85000" lnSpcReduction="20000"/>
          </a:bodyPr>
          <a:lstStyle/>
          <a:p>
            <a:endParaRPr lang="es-UY" sz="2600" dirty="0"/>
          </a:p>
          <a:p>
            <a:pPr>
              <a:buFont typeface="+mj-lt"/>
              <a:buAutoNum type="arabicPeriod"/>
            </a:pPr>
            <a:r>
              <a:rPr lang="es-UY" sz="2600" dirty="0" smtClean="0"/>
              <a:t>Presentación de los participantes.</a:t>
            </a:r>
          </a:p>
          <a:p>
            <a:pPr>
              <a:buFont typeface="+mj-lt"/>
              <a:buAutoNum type="arabicPeriod"/>
            </a:pPr>
            <a:endParaRPr lang="es-UY" sz="2600" dirty="0" smtClean="0"/>
          </a:p>
          <a:p>
            <a:pPr>
              <a:buFont typeface="+mj-lt"/>
              <a:buAutoNum type="arabicPeriod"/>
            </a:pPr>
            <a:r>
              <a:rPr lang="es-UY" sz="2600" dirty="0" smtClean="0"/>
              <a:t>Antecedentes. Grupos arroceros.</a:t>
            </a:r>
          </a:p>
          <a:p>
            <a:pPr marL="0" indent="0">
              <a:buNone/>
            </a:pPr>
            <a:endParaRPr lang="es-UY" sz="2600" dirty="0" smtClean="0"/>
          </a:p>
          <a:p>
            <a:pPr>
              <a:buFont typeface="+mj-lt"/>
              <a:buAutoNum type="arabicPeriod"/>
            </a:pPr>
            <a:r>
              <a:rPr lang="es-UY" sz="2600" dirty="0" smtClean="0"/>
              <a:t>Presentación </a:t>
            </a:r>
            <a:r>
              <a:rPr lang="es-UY" sz="2600" dirty="0" smtClean="0"/>
              <a:t>del proyecto FPTA.</a:t>
            </a:r>
          </a:p>
          <a:p>
            <a:pPr>
              <a:buFont typeface="+mj-lt"/>
              <a:buAutoNum type="arabicPeriod"/>
            </a:pPr>
            <a:endParaRPr lang="es-UY" sz="2600" dirty="0"/>
          </a:p>
          <a:p>
            <a:pPr>
              <a:buFont typeface="+mj-lt"/>
              <a:buAutoNum type="arabicPeriod"/>
            </a:pPr>
            <a:r>
              <a:rPr lang="es-UY" sz="2600" dirty="0" smtClean="0"/>
              <a:t>Experiencia del grupo arrocero </a:t>
            </a:r>
            <a:r>
              <a:rPr lang="es-UY" sz="2600" dirty="0" smtClean="0"/>
              <a:t>de Tacuarembó.</a:t>
            </a:r>
          </a:p>
          <a:p>
            <a:pPr>
              <a:buFont typeface="+mj-lt"/>
              <a:buAutoNum type="arabicPeriod"/>
            </a:pPr>
            <a:endParaRPr lang="es-UY" sz="2600" dirty="0" smtClean="0"/>
          </a:p>
          <a:p>
            <a:pPr>
              <a:buFont typeface="+mj-lt"/>
              <a:buAutoNum type="arabicPeriod"/>
            </a:pPr>
            <a:r>
              <a:rPr lang="es-UY" sz="2600" dirty="0"/>
              <a:t>C</a:t>
            </a:r>
            <a:r>
              <a:rPr lang="es-UY" sz="2600" dirty="0" smtClean="0"/>
              <a:t>onsultas e intercambio.</a:t>
            </a:r>
          </a:p>
          <a:p>
            <a:pPr>
              <a:buFont typeface="+mj-lt"/>
              <a:buAutoNum type="arabicPeriod"/>
            </a:pPr>
            <a:endParaRPr lang="es-UY" sz="2600" dirty="0" smtClean="0"/>
          </a:p>
          <a:p>
            <a:pPr>
              <a:buFont typeface="+mj-lt"/>
              <a:buAutoNum type="arabicPeriod"/>
            </a:pPr>
            <a:r>
              <a:rPr lang="es-UY" sz="2600" dirty="0" smtClean="0"/>
              <a:t>Otros temas de interés.</a:t>
            </a:r>
          </a:p>
          <a:p>
            <a:pPr>
              <a:buFont typeface="+mj-lt"/>
              <a:buAutoNum type="arabicPeriod"/>
            </a:pPr>
            <a:endParaRPr lang="es-UY" dirty="0" smtClean="0"/>
          </a:p>
          <a:p>
            <a:pPr>
              <a:buFont typeface="+mj-lt"/>
              <a:buAutoNum type="arabicPeriod"/>
            </a:pPr>
            <a:endParaRPr lang="es-UY" dirty="0" smtClean="0"/>
          </a:p>
          <a:p>
            <a:endParaRPr lang="es-UY" dirty="0"/>
          </a:p>
          <a:p>
            <a:pPr marL="0" indent="0">
              <a:buNone/>
            </a:pPr>
            <a:endParaRPr lang="es-UY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4577" y="3618963"/>
            <a:ext cx="3547422" cy="3239036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6193784"/>
              </p:ext>
            </p:extLst>
          </p:nvPr>
        </p:nvGraphicFramePr>
        <p:xfrm>
          <a:off x="148345" y="132811"/>
          <a:ext cx="841637" cy="1052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r:id="rId4" imgW="1323000" imgH="1631880" progId="">
                  <p:embed/>
                </p:oleObj>
              </mc:Choice>
              <mc:Fallback>
                <p:oleObj r:id="rId4" imgW="1323000" imgH="16318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345" y="132811"/>
                        <a:ext cx="841637" cy="10520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283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613" y="524457"/>
            <a:ext cx="8596668" cy="1320800"/>
          </a:xfrm>
        </p:spPr>
        <p:txBody>
          <a:bodyPr/>
          <a:lstStyle/>
          <a:p>
            <a:r>
              <a:rPr lang="es-UY" dirty="0" smtClean="0"/>
              <a:t>Equipo de ACA</a:t>
            </a:r>
            <a:endParaRPr lang="es-U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Y" dirty="0" smtClean="0"/>
              <a:t>Gerente General: </a:t>
            </a:r>
            <a:r>
              <a:rPr lang="es-UY" dirty="0" err="1" smtClean="0"/>
              <a:t>Ec</a:t>
            </a:r>
            <a:r>
              <a:rPr lang="es-UY" dirty="0" smtClean="0"/>
              <a:t>. María Sanguinetti</a:t>
            </a:r>
          </a:p>
          <a:p>
            <a:pPr marL="0" indent="0">
              <a:buNone/>
            </a:pPr>
            <a:endParaRPr lang="es-UY" dirty="0" smtClean="0"/>
          </a:p>
          <a:p>
            <a:r>
              <a:rPr lang="es-UY" dirty="0" smtClean="0"/>
              <a:t>Gerente Técnico: Ing. Agr. Carlos </a:t>
            </a:r>
            <a:r>
              <a:rPr lang="es-UY" dirty="0" err="1" smtClean="0"/>
              <a:t>Battello</a:t>
            </a:r>
            <a:endParaRPr lang="es-UY" dirty="0" smtClean="0"/>
          </a:p>
          <a:p>
            <a:pPr marL="0" indent="0">
              <a:buNone/>
            </a:pPr>
            <a:endParaRPr lang="es-UY" dirty="0" smtClean="0"/>
          </a:p>
          <a:p>
            <a:r>
              <a:rPr lang="es-UY" dirty="0" smtClean="0"/>
              <a:t>Asesora Técnica: Ing. Agr. Natalia </a:t>
            </a:r>
            <a:r>
              <a:rPr lang="es-UY" dirty="0" err="1" smtClean="0"/>
              <a:t>Queheille</a:t>
            </a:r>
            <a:endParaRPr lang="es-UY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9387910"/>
              </p:ext>
            </p:extLst>
          </p:nvPr>
        </p:nvGraphicFramePr>
        <p:xfrm>
          <a:off x="148345" y="132811"/>
          <a:ext cx="841637" cy="1052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r:id="rId3" imgW="1323000" imgH="1631880" progId="">
                  <p:embed/>
                </p:oleObj>
              </mc:Choice>
              <mc:Fallback>
                <p:oleObj r:id="rId3" imgW="1323000" imgH="16318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345" y="132811"/>
                        <a:ext cx="841637" cy="10520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6281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8703" y="609599"/>
            <a:ext cx="8596668" cy="1320800"/>
          </a:xfrm>
        </p:spPr>
        <p:txBody>
          <a:bodyPr>
            <a:normAutofit/>
          </a:bodyPr>
          <a:lstStyle/>
          <a:p>
            <a:r>
              <a:rPr lang="es-UY" sz="3200" dirty="0" smtClean="0"/>
              <a:t>Concepto de </a:t>
            </a:r>
            <a:r>
              <a:rPr lang="es-UY" sz="3200" dirty="0" smtClean="0"/>
              <a:t>grupo/ trabajo asociativo</a:t>
            </a:r>
            <a:endParaRPr lang="es-UY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699" y="1930399"/>
            <a:ext cx="8596668" cy="3880773"/>
          </a:xfrm>
        </p:spPr>
        <p:txBody>
          <a:bodyPr>
            <a:normAutofit/>
          </a:bodyPr>
          <a:lstStyle/>
          <a:p>
            <a:r>
              <a:rPr lang="es-UY" dirty="0"/>
              <a:t>Es una construcción compleja, que se desarrolla en el seno </a:t>
            </a:r>
            <a:r>
              <a:rPr lang="es-UY" dirty="0" smtClean="0"/>
              <a:t>de </a:t>
            </a:r>
            <a:r>
              <a:rPr lang="es-UY" dirty="0"/>
              <a:t>un grupo humano, basada en la ayuda mutua y el esfuerzo </a:t>
            </a:r>
            <a:r>
              <a:rPr lang="es-UY" dirty="0" smtClean="0"/>
              <a:t>propio</a:t>
            </a:r>
            <a:r>
              <a:rPr lang="es-UY" dirty="0" smtClean="0"/>
              <a:t>.</a:t>
            </a:r>
          </a:p>
          <a:p>
            <a:pPr marL="0" indent="0">
              <a:buNone/>
            </a:pPr>
            <a:endParaRPr lang="es-UY" dirty="0"/>
          </a:p>
          <a:p>
            <a:r>
              <a:rPr lang="es-UY" dirty="0"/>
              <a:t>Debe existir una organización y una gestión fundada en la </a:t>
            </a:r>
            <a:r>
              <a:rPr lang="es-UY" dirty="0" smtClean="0"/>
              <a:t>racionalidad </a:t>
            </a:r>
            <a:r>
              <a:rPr lang="es-UY" dirty="0"/>
              <a:t>empresaria, equilibrada con los objetivos </a:t>
            </a:r>
            <a:r>
              <a:rPr lang="es-UY" dirty="0" smtClean="0"/>
              <a:t>sociales</a:t>
            </a:r>
            <a:r>
              <a:rPr lang="es-UY" dirty="0" smtClean="0"/>
              <a:t>.</a:t>
            </a:r>
          </a:p>
          <a:p>
            <a:pPr marL="0" indent="0">
              <a:buNone/>
            </a:pPr>
            <a:endParaRPr lang="es-UY" dirty="0"/>
          </a:p>
          <a:p>
            <a:r>
              <a:rPr lang="es-UY" dirty="0"/>
              <a:t>La </a:t>
            </a:r>
            <a:r>
              <a:rPr lang="es-UY" dirty="0" smtClean="0"/>
              <a:t>eficiencia -resultados </a:t>
            </a:r>
            <a:r>
              <a:rPr lang="es-UY" dirty="0"/>
              <a:t>obtenidos en función de los recursos </a:t>
            </a:r>
            <a:r>
              <a:rPr lang="es-UY" dirty="0" smtClean="0"/>
              <a:t>disponibles- y </a:t>
            </a:r>
            <a:r>
              <a:rPr lang="es-UY" dirty="0"/>
              <a:t>la eficacia, lograda en base a los objetivos </a:t>
            </a:r>
            <a:r>
              <a:rPr lang="es-UY" dirty="0" smtClean="0"/>
              <a:t>establecidos</a:t>
            </a:r>
            <a:r>
              <a:rPr lang="es-UY" dirty="0"/>
              <a:t>, deben ser los pilares de todo emprendimiento </a:t>
            </a:r>
            <a:r>
              <a:rPr lang="es-UY" dirty="0" smtClean="0"/>
              <a:t>asociativo.</a:t>
            </a:r>
            <a:endParaRPr lang="es-UY" dirty="0"/>
          </a:p>
          <a:p>
            <a:endParaRPr lang="es-UY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5260" y="1930399"/>
            <a:ext cx="3246740" cy="2543577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7241145"/>
              </p:ext>
            </p:extLst>
          </p:nvPr>
        </p:nvGraphicFramePr>
        <p:xfrm>
          <a:off x="148345" y="132811"/>
          <a:ext cx="841637" cy="1052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0" r:id="rId4" imgW="1323000" imgH="1631880" progId="">
                  <p:embed/>
                </p:oleObj>
              </mc:Choice>
              <mc:Fallback>
                <p:oleObj r:id="rId4" imgW="1323000" imgH="16318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345" y="132811"/>
                        <a:ext cx="841637" cy="10520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717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46" y="1184857"/>
            <a:ext cx="8596668" cy="5346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UY" dirty="0" smtClean="0">
                <a:solidFill>
                  <a:schemeClr val="accent1"/>
                </a:solidFill>
              </a:rPr>
              <a:t>Ventajas:</a:t>
            </a:r>
          </a:p>
          <a:p>
            <a:pPr marL="0" indent="0">
              <a:buNone/>
            </a:pPr>
            <a:endParaRPr lang="es-UY" dirty="0" smtClean="0"/>
          </a:p>
          <a:p>
            <a:r>
              <a:rPr lang="es-UY" sz="1900" dirty="0" smtClean="0"/>
              <a:t>SALIR </a:t>
            </a:r>
            <a:r>
              <a:rPr lang="es-UY" sz="1900" dirty="0"/>
              <a:t>DEL AISLAMIENTO Y EL INDIVIDUALISMO</a:t>
            </a:r>
            <a:r>
              <a:rPr lang="es-UY" sz="1900" dirty="0" smtClean="0"/>
              <a:t>.</a:t>
            </a:r>
            <a:endParaRPr lang="es-UY" sz="1900" dirty="0"/>
          </a:p>
          <a:p>
            <a:r>
              <a:rPr lang="es-UY" sz="1900" dirty="0"/>
              <a:t>POTENCIAR LOS RECURSOS TECNICOS, ECONOMICOS Y HUMANOS A </a:t>
            </a:r>
            <a:r>
              <a:rPr lang="es-UY" sz="1900" dirty="0" smtClean="0"/>
              <a:t> TRAVES </a:t>
            </a:r>
            <a:r>
              <a:rPr lang="es-UY" sz="1900" dirty="0"/>
              <a:t>DE LA SINERGIA DEL GRUPO</a:t>
            </a:r>
            <a:r>
              <a:rPr lang="es-UY" sz="1900" dirty="0" smtClean="0"/>
              <a:t>.</a:t>
            </a:r>
          </a:p>
          <a:p>
            <a:r>
              <a:rPr lang="es-UY" sz="1900" dirty="0" smtClean="0"/>
              <a:t>COMPARTIR EXPERIENCIAS E INQUIETUDES.</a:t>
            </a:r>
          </a:p>
          <a:p>
            <a:r>
              <a:rPr lang="es-UY" sz="1900" dirty="0" smtClean="0"/>
              <a:t>ACCEDER A INFORMACIÓN.</a:t>
            </a:r>
            <a:endParaRPr lang="es-UY" sz="1900" dirty="0"/>
          </a:p>
          <a:p>
            <a:r>
              <a:rPr lang="es-UY" sz="1900" dirty="0"/>
              <a:t>ACCEDER A INFRAESTRUCTURA, MAQUINAS Y EQUIPOS A LOS QUE </a:t>
            </a:r>
            <a:r>
              <a:rPr lang="es-UY" sz="1900" dirty="0" smtClean="0"/>
              <a:t>SOLOS </a:t>
            </a:r>
            <a:r>
              <a:rPr lang="es-UY" sz="1900" dirty="0"/>
              <a:t>NO SE PODRIA</a:t>
            </a:r>
            <a:r>
              <a:rPr lang="es-UY" sz="1900" dirty="0" smtClean="0"/>
              <a:t>.</a:t>
            </a:r>
            <a:endParaRPr lang="es-UY" sz="1900" dirty="0"/>
          </a:p>
          <a:p>
            <a:r>
              <a:rPr lang="es-UY" sz="1900" dirty="0"/>
              <a:t>OPTIMIZAR LAS CONDICIONES DE NEGOCIACION FRENTE A </a:t>
            </a:r>
            <a:r>
              <a:rPr lang="es-UY" sz="1900" dirty="0" smtClean="0"/>
              <a:t>INTERMEDIRIOS </a:t>
            </a:r>
            <a:r>
              <a:rPr lang="es-UY" sz="1900" dirty="0"/>
              <a:t>Y ACOPIADORES</a:t>
            </a:r>
            <a:r>
              <a:rPr lang="es-UY" sz="1900" dirty="0" smtClean="0"/>
              <a:t>.</a:t>
            </a:r>
            <a:endParaRPr lang="es-UY" sz="1900" dirty="0"/>
          </a:p>
          <a:p>
            <a:r>
              <a:rPr lang="es-UY" sz="1900" dirty="0"/>
              <a:t>INCREMENTAR LAS ECONOMIAS </a:t>
            </a:r>
            <a:r>
              <a:rPr lang="es-UY" sz="1900" dirty="0" smtClean="0"/>
              <a:t>DE </a:t>
            </a:r>
            <a:r>
              <a:rPr lang="es-UY" sz="1900" dirty="0"/>
              <a:t>ESCALA</a:t>
            </a:r>
            <a:r>
              <a:rPr lang="es-UY" sz="1900" dirty="0" smtClean="0"/>
              <a:t>.</a:t>
            </a:r>
            <a:endParaRPr lang="es-UY" sz="1900" dirty="0"/>
          </a:p>
          <a:p>
            <a:r>
              <a:rPr lang="es-UY" sz="1900" dirty="0"/>
              <a:t>MEJORAR EL ACCESO A LAS FUENTES DE FINANCIACION Y LAS </a:t>
            </a:r>
            <a:r>
              <a:rPr lang="es-UY" sz="1900" dirty="0" smtClean="0"/>
              <a:t>POSIBILIDADES </a:t>
            </a:r>
            <a:r>
              <a:rPr lang="es-UY" sz="1900" dirty="0"/>
              <a:t>DE BONIFICACIÓN EN LAS COMPRAS.</a:t>
            </a:r>
          </a:p>
          <a:p>
            <a:endParaRPr lang="es-UY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9387910"/>
              </p:ext>
            </p:extLst>
          </p:nvPr>
        </p:nvGraphicFramePr>
        <p:xfrm>
          <a:off x="148345" y="132811"/>
          <a:ext cx="841637" cy="1052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" r:id="rId3" imgW="1323000" imgH="1631880" progId="">
                  <p:embed/>
                </p:oleObj>
              </mc:Choice>
              <mc:Fallback>
                <p:oleObj r:id="rId3" imgW="1323000" imgH="16318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345" y="132811"/>
                        <a:ext cx="841637" cy="10520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138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982" y="1400392"/>
            <a:ext cx="8596668" cy="5721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UY" dirty="0" smtClean="0">
                <a:solidFill>
                  <a:schemeClr val="accent1"/>
                </a:solidFill>
              </a:rPr>
              <a:t>Desventajas:</a:t>
            </a:r>
          </a:p>
          <a:p>
            <a:pPr marL="0" indent="0">
              <a:buNone/>
            </a:pPr>
            <a:endParaRPr lang="es-UY" dirty="0" smtClean="0"/>
          </a:p>
          <a:p>
            <a:r>
              <a:rPr lang="es-UY" dirty="0"/>
              <a:t>PREJUICIOS ASOCIATIVOS POR ANTERIORES FRUSTRACIONES</a:t>
            </a:r>
            <a:r>
              <a:rPr lang="es-UY" dirty="0" smtClean="0"/>
              <a:t>.</a:t>
            </a:r>
            <a:endParaRPr lang="es-UY" dirty="0"/>
          </a:p>
          <a:p>
            <a:r>
              <a:rPr lang="es-UY" dirty="0"/>
              <a:t>FALTA DE CAPACITACION Y </a:t>
            </a:r>
            <a:r>
              <a:rPr lang="es-UY" dirty="0" smtClean="0"/>
              <a:t>PRÁCTICA PARA </a:t>
            </a:r>
            <a:r>
              <a:rPr lang="es-UY" dirty="0"/>
              <a:t>EL TRABAJO EN </a:t>
            </a:r>
            <a:r>
              <a:rPr lang="es-UY" dirty="0" smtClean="0"/>
              <a:t> EQUIPO.</a:t>
            </a:r>
            <a:endParaRPr lang="es-UY" dirty="0"/>
          </a:p>
          <a:p>
            <a:r>
              <a:rPr lang="es-UY" dirty="0"/>
              <a:t>TEMOR A EXPONERSE ANTE OTRAS PERSONAS. </a:t>
            </a:r>
            <a:endParaRPr lang="es-UY" dirty="0" smtClean="0"/>
          </a:p>
          <a:p>
            <a:r>
              <a:rPr lang="es-UY" dirty="0" smtClean="0"/>
              <a:t>TEMOR A COMPARTIR INFORMACIÓN.</a:t>
            </a:r>
            <a:endParaRPr lang="es-UY" dirty="0"/>
          </a:p>
          <a:p>
            <a:r>
              <a:rPr lang="es-UY" dirty="0"/>
              <a:t>TOMA DE DECISIONES FUERA DEL AMBITO FAMILIAR</a:t>
            </a:r>
            <a:r>
              <a:rPr lang="es-UY" dirty="0" smtClean="0"/>
              <a:t>.</a:t>
            </a:r>
            <a:endParaRPr lang="es-UY" dirty="0"/>
          </a:p>
          <a:p>
            <a:r>
              <a:rPr lang="es-UY" dirty="0" smtClean="0"/>
              <a:t>EVITAR </a:t>
            </a:r>
            <a:r>
              <a:rPr lang="es-UY" dirty="0"/>
              <a:t>EL CONTROLAR Y SER CONTROLADO POR LOS DEMAS. </a:t>
            </a:r>
            <a:endParaRPr lang="es-UY" dirty="0" smtClean="0"/>
          </a:p>
          <a:p>
            <a:r>
              <a:rPr lang="es-UY" dirty="0" smtClean="0"/>
              <a:t>DEDICACIÓN Y TIEMPO</a:t>
            </a:r>
            <a:r>
              <a:rPr lang="es-UY" dirty="0" smtClean="0"/>
              <a:t>.</a:t>
            </a:r>
            <a:endParaRPr lang="es-UY" dirty="0"/>
          </a:p>
          <a:p>
            <a:r>
              <a:rPr lang="es-UY" dirty="0"/>
              <a:t>TEMOR Y DUDAS ANTE LO DESCONOCIDO</a:t>
            </a:r>
            <a:r>
              <a:rPr lang="es-UY" dirty="0" smtClean="0"/>
              <a:t>. </a:t>
            </a:r>
            <a:r>
              <a:rPr lang="es-UY" dirty="0" smtClean="0"/>
              <a:t>INCERTIDUMBRE.</a:t>
            </a:r>
            <a:endParaRPr lang="es-UY" dirty="0"/>
          </a:p>
          <a:p>
            <a:endParaRPr lang="es-UY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3545" y="3966693"/>
            <a:ext cx="2878456" cy="2891307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9387910"/>
              </p:ext>
            </p:extLst>
          </p:nvPr>
        </p:nvGraphicFramePr>
        <p:xfrm>
          <a:off x="148345" y="132811"/>
          <a:ext cx="841637" cy="1052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1" r:id="rId4" imgW="1323000" imgH="1631880" progId="">
                  <p:embed/>
                </p:oleObj>
              </mc:Choice>
              <mc:Fallback>
                <p:oleObj r:id="rId4" imgW="1323000" imgH="16318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345" y="132811"/>
                        <a:ext cx="841637" cy="10520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653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2037" y="315190"/>
            <a:ext cx="8596668" cy="1320800"/>
          </a:xfrm>
        </p:spPr>
        <p:txBody>
          <a:bodyPr>
            <a:normAutofit/>
          </a:bodyPr>
          <a:lstStyle/>
          <a:p>
            <a:r>
              <a:rPr lang="es-UY" sz="3200" dirty="0" smtClean="0"/>
              <a:t>Presentación del proyecto</a:t>
            </a:r>
            <a:endParaRPr lang="es-UY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93" y="1481072"/>
            <a:ext cx="9594760" cy="6227878"/>
          </a:xfrm>
        </p:spPr>
        <p:txBody>
          <a:bodyPr>
            <a:normAutofit/>
          </a:bodyPr>
          <a:lstStyle/>
          <a:p>
            <a:r>
              <a:rPr lang="es-UY" dirty="0">
                <a:solidFill>
                  <a:schemeClr val="tx1"/>
                </a:solidFill>
              </a:rPr>
              <a:t>Denominación: </a:t>
            </a:r>
          </a:p>
          <a:p>
            <a:pPr marL="0" indent="0" algn="just">
              <a:buNone/>
            </a:pPr>
            <a:r>
              <a:rPr lang="es-UY" sz="2000" b="1" dirty="0">
                <a:solidFill>
                  <a:schemeClr val="tx1"/>
                </a:solidFill>
              </a:rPr>
              <a:t>Formación de Grupos de Productores, con ajuste y seguimiento de la Guía de Buenas Prácticas Agrícolas para el Arroz en Uruguay, que disminuya la brecha de rendimientos entre ellos.</a:t>
            </a:r>
            <a:endParaRPr lang="es-UY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UY" dirty="0">
              <a:solidFill>
                <a:schemeClr val="tx1"/>
              </a:solidFill>
            </a:endParaRPr>
          </a:p>
          <a:p>
            <a:r>
              <a:rPr lang="es-UY" dirty="0">
                <a:solidFill>
                  <a:schemeClr val="tx1"/>
                </a:solidFill>
              </a:rPr>
              <a:t>Institución Ejecutora: </a:t>
            </a:r>
          </a:p>
          <a:p>
            <a:pPr marL="0" indent="0">
              <a:buNone/>
            </a:pPr>
            <a:r>
              <a:rPr lang="es-UY" b="1" dirty="0">
                <a:solidFill>
                  <a:schemeClr val="tx1"/>
                </a:solidFill>
              </a:rPr>
              <a:t>ASOCIACIÓN CULTIVADORES DE ARROZ</a:t>
            </a:r>
            <a:endParaRPr lang="es-UY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UY" dirty="0">
                <a:solidFill>
                  <a:schemeClr val="tx1"/>
                </a:solidFill>
              </a:rPr>
              <a:t> </a:t>
            </a:r>
          </a:p>
          <a:p>
            <a:r>
              <a:rPr lang="es-UY" dirty="0">
                <a:solidFill>
                  <a:schemeClr val="tx1"/>
                </a:solidFill>
              </a:rPr>
              <a:t>Instituciones Asociadas: </a:t>
            </a:r>
          </a:p>
          <a:p>
            <a:pPr>
              <a:buNone/>
            </a:pPr>
            <a:r>
              <a:rPr lang="es-UY" b="1" dirty="0">
                <a:solidFill>
                  <a:schemeClr val="tx1"/>
                </a:solidFill>
              </a:rPr>
              <a:t>INIA, Gremial de Molinos Arroceros, COOPAR S.A.</a:t>
            </a:r>
            <a:endParaRPr lang="es-UY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UY" b="1" dirty="0">
                <a:solidFill>
                  <a:schemeClr val="tx1"/>
                </a:solidFill>
              </a:rPr>
              <a:t> </a:t>
            </a:r>
            <a:endParaRPr lang="es-UY" dirty="0">
              <a:solidFill>
                <a:schemeClr val="tx1"/>
              </a:solidFill>
            </a:endParaRPr>
          </a:p>
          <a:p>
            <a:r>
              <a:rPr lang="es-UY" dirty="0">
                <a:solidFill>
                  <a:schemeClr val="tx1"/>
                </a:solidFill>
              </a:rPr>
              <a:t>Convocatoria:</a:t>
            </a:r>
          </a:p>
          <a:p>
            <a:pPr marL="0" indent="0">
              <a:buNone/>
            </a:pPr>
            <a:r>
              <a:rPr lang="es-UY" b="1" dirty="0">
                <a:solidFill>
                  <a:schemeClr val="tx1"/>
                </a:solidFill>
              </a:rPr>
              <a:t>Llamado FPTA </a:t>
            </a:r>
            <a:r>
              <a:rPr lang="es-UY" b="1" dirty="0" smtClean="0">
                <a:solidFill>
                  <a:schemeClr val="tx1"/>
                </a:solidFill>
              </a:rPr>
              <a:t>2012 INIA</a:t>
            </a:r>
            <a:endParaRPr lang="es-UY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UY" sz="2000" dirty="0" smtClean="0"/>
          </a:p>
          <a:p>
            <a:pPr marL="0" indent="0">
              <a:buNone/>
            </a:pPr>
            <a:endParaRPr lang="es-UY" sz="2000" dirty="0" smtClean="0"/>
          </a:p>
          <a:p>
            <a:endParaRPr lang="es-UY" dirty="0"/>
          </a:p>
          <a:p>
            <a:pPr marL="0" indent="0">
              <a:buNone/>
            </a:pPr>
            <a:endParaRPr lang="es-UY" dirty="0"/>
          </a:p>
        </p:txBody>
      </p:sp>
      <p:sp>
        <p:nvSpPr>
          <p:cNvPr id="5" name="TextBox 4"/>
          <p:cNvSpPr txBox="1"/>
          <p:nvPr/>
        </p:nvSpPr>
        <p:spPr>
          <a:xfrm>
            <a:off x="7571233" y="3729893"/>
            <a:ext cx="3143990" cy="2328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s-UY" dirty="0"/>
              <a:t>Plazo: </a:t>
            </a:r>
            <a:endParaRPr lang="es-UY" dirty="0" smtClean="0"/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s-UY" b="1" dirty="0" smtClean="0"/>
              <a:t>agosto 2017</a:t>
            </a:r>
            <a:endParaRPr lang="es-UY" dirty="0" smtClean="0"/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s-UY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s-UY" dirty="0" smtClean="0"/>
              <a:t>Monto: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</a:pPr>
            <a:endParaRPr lang="es-UY" sz="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UY" b="1" dirty="0"/>
              <a:t>U$S 144.120</a:t>
            </a:r>
            <a:endParaRPr lang="es-UY" dirty="0"/>
          </a:p>
          <a:p>
            <a:r>
              <a:rPr lang="es-UY" dirty="0"/>
              <a:t> 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9387910"/>
              </p:ext>
            </p:extLst>
          </p:nvPr>
        </p:nvGraphicFramePr>
        <p:xfrm>
          <a:off x="148345" y="132811"/>
          <a:ext cx="841637" cy="1052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r:id="rId3" imgW="1323000" imgH="1631880" progId="">
                  <p:embed/>
                </p:oleObj>
              </mc:Choice>
              <mc:Fallback>
                <p:oleObj r:id="rId3" imgW="1323000" imgH="16318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345" y="132811"/>
                        <a:ext cx="841637" cy="10520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312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345" y="1424764"/>
            <a:ext cx="10547797" cy="5911401"/>
          </a:xfrm>
        </p:spPr>
        <p:txBody>
          <a:bodyPr>
            <a:normAutofit/>
          </a:bodyPr>
          <a:lstStyle/>
          <a:p>
            <a:r>
              <a:rPr lang="es-UY" sz="2800" u="sng" dirty="0" smtClean="0">
                <a:solidFill>
                  <a:schemeClr val="accent1"/>
                </a:solidFill>
              </a:rPr>
              <a:t>Objetivo general: </a:t>
            </a:r>
            <a:endParaRPr lang="es-UY" sz="2800" u="sng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s-UY" sz="2400" b="1" dirty="0" smtClean="0"/>
          </a:p>
          <a:p>
            <a:pPr>
              <a:buFont typeface="Wingdings" pitchFamily="2" charset="2"/>
              <a:buChar char="v"/>
            </a:pPr>
            <a:r>
              <a:rPr lang="es-UY" sz="2400" dirty="0" smtClean="0">
                <a:solidFill>
                  <a:schemeClr val="tx1"/>
                </a:solidFill>
              </a:rPr>
              <a:t>Conformar nuevos </a:t>
            </a:r>
            <a:r>
              <a:rPr lang="es-UY" sz="2400" dirty="0">
                <a:solidFill>
                  <a:schemeClr val="tx1"/>
                </a:solidFill>
              </a:rPr>
              <a:t>Grupos de Productores de Arroz en las zonas donde hoy no existen, </a:t>
            </a:r>
            <a:r>
              <a:rPr lang="es-UY" sz="2400" dirty="0" smtClean="0">
                <a:solidFill>
                  <a:schemeClr val="tx1"/>
                </a:solidFill>
              </a:rPr>
              <a:t>disminuyendo </a:t>
            </a:r>
            <a:r>
              <a:rPr lang="es-UY" sz="2400" dirty="0">
                <a:solidFill>
                  <a:schemeClr val="tx1"/>
                </a:solidFill>
              </a:rPr>
              <a:t>la brecha de rendimientos entre </a:t>
            </a:r>
            <a:r>
              <a:rPr lang="es-UY" sz="2400" dirty="0" smtClean="0">
                <a:solidFill>
                  <a:schemeClr val="tx1"/>
                </a:solidFill>
              </a:rPr>
              <a:t>ellos y </a:t>
            </a:r>
            <a:r>
              <a:rPr lang="es-UY" sz="2400" dirty="0">
                <a:solidFill>
                  <a:schemeClr val="tx1"/>
                </a:solidFill>
              </a:rPr>
              <a:t>promoviendo la aplicación de la Guía de </a:t>
            </a:r>
            <a:r>
              <a:rPr lang="es-UY" sz="2400" dirty="0" err="1">
                <a:solidFill>
                  <a:schemeClr val="tx1"/>
                </a:solidFill>
              </a:rPr>
              <a:t>BPAs</a:t>
            </a:r>
            <a:r>
              <a:rPr lang="es-UY" sz="2400" dirty="0">
                <a:solidFill>
                  <a:schemeClr val="tx1"/>
                </a:solidFill>
              </a:rPr>
              <a:t> para el cultivo del </a:t>
            </a:r>
            <a:r>
              <a:rPr lang="es-UY" sz="2400" dirty="0" smtClean="0">
                <a:solidFill>
                  <a:schemeClr val="tx1"/>
                </a:solidFill>
              </a:rPr>
              <a:t>Arroz. </a:t>
            </a:r>
          </a:p>
          <a:p>
            <a:pPr>
              <a:buFont typeface="Wingdings" pitchFamily="2" charset="2"/>
              <a:buChar char="v"/>
            </a:pPr>
            <a:endParaRPr lang="es-UY" sz="24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s-UY" sz="2400" dirty="0" smtClean="0">
                <a:solidFill>
                  <a:schemeClr val="tx1"/>
                </a:solidFill>
              </a:rPr>
              <a:t>Incorporar </a:t>
            </a:r>
            <a:r>
              <a:rPr lang="es-UY" sz="2400" dirty="0">
                <a:solidFill>
                  <a:schemeClr val="tx1"/>
                </a:solidFill>
              </a:rPr>
              <a:t>en este proceso a los cuatro Grupos de Productores actualmente existentes.</a:t>
            </a:r>
          </a:p>
          <a:p>
            <a:endParaRPr lang="es-UY" sz="2400" dirty="0"/>
          </a:p>
          <a:p>
            <a:pPr marL="0" indent="0">
              <a:buNone/>
            </a:pPr>
            <a:endParaRPr lang="es-UY" sz="2400" dirty="0" smtClean="0"/>
          </a:p>
          <a:p>
            <a:endParaRPr lang="es-UY" dirty="0"/>
          </a:p>
          <a:p>
            <a:pPr marL="0" indent="0">
              <a:buNone/>
            </a:pPr>
            <a:endParaRPr lang="es-UY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9387910"/>
              </p:ext>
            </p:extLst>
          </p:nvPr>
        </p:nvGraphicFramePr>
        <p:xfrm>
          <a:off x="148345" y="132811"/>
          <a:ext cx="841637" cy="1052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r:id="rId3" imgW="1323000" imgH="1631880" progId="">
                  <p:embed/>
                </p:oleObj>
              </mc:Choice>
              <mc:Fallback>
                <p:oleObj r:id="rId3" imgW="1323000" imgH="16318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345" y="132811"/>
                        <a:ext cx="841637" cy="10520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68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982" y="946599"/>
            <a:ext cx="10547797" cy="5911401"/>
          </a:xfrm>
        </p:spPr>
        <p:txBody>
          <a:bodyPr>
            <a:normAutofit/>
          </a:bodyPr>
          <a:lstStyle/>
          <a:p>
            <a:r>
              <a:rPr lang="es-UY" sz="2800" u="sng" dirty="0">
                <a:solidFill>
                  <a:schemeClr val="accent1"/>
                </a:solidFill>
              </a:rPr>
              <a:t>Objetivos específicos</a:t>
            </a:r>
            <a:r>
              <a:rPr lang="es-UY" sz="2800" u="sng" dirty="0">
                <a:solidFill>
                  <a:schemeClr val="accent1"/>
                </a:solidFill>
              </a:rPr>
              <a:t>:</a:t>
            </a:r>
          </a:p>
          <a:p>
            <a:endParaRPr lang="es-UY" dirty="0"/>
          </a:p>
          <a:p>
            <a:pPr lvl="0">
              <a:buFont typeface="Wingdings" pitchFamily="2" charset="2"/>
              <a:buChar char="v"/>
            </a:pPr>
            <a:r>
              <a:rPr lang="es-UY" dirty="0"/>
              <a:t>Disminución de las diferencias de rendimientos entre los productores involucrados, </a:t>
            </a:r>
            <a:r>
              <a:rPr lang="es-UY" dirty="0" smtClean="0"/>
              <a:t>aumentando </a:t>
            </a:r>
            <a:r>
              <a:rPr lang="es-UY" dirty="0"/>
              <a:t>los rendimientos y los efectos económicos y financieros de sus resultados</a:t>
            </a:r>
            <a:r>
              <a:rPr lang="es-UY" dirty="0" smtClean="0"/>
              <a:t>.</a:t>
            </a:r>
          </a:p>
          <a:p>
            <a:pPr lvl="0">
              <a:buNone/>
            </a:pPr>
            <a:endParaRPr lang="es-UY" dirty="0"/>
          </a:p>
          <a:p>
            <a:pPr lvl="0">
              <a:buFont typeface="Wingdings" pitchFamily="2" charset="2"/>
              <a:buChar char="v"/>
            </a:pPr>
            <a:r>
              <a:rPr lang="es-UY" dirty="0"/>
              <a:t>Implementación de la Guía de </a:t>
            </a:r>
            <a:r>
              <a:rPr lang="es-UY" dirty="0" err="1"/>
              <a:t>BPAs</a:t>
            </a:r>
            <a:r>
              <a:rPr lang="es-UY" dirty="0"/>
              <a:t> para el </a:t>
            </a:r>
            <a:r>
              <a:rPr lang="es-UY" dirty="0" smtClean="0"/>
              <a:t>Arroz.</a:t>
            </a:r>
          </a:p>
          <a:p>
            <a:pPr lvl="0">
              <a:buNone/>
            </a:pPr>
            <a:endParaRPr lang="es-UY" dirty="0"/>
          </a:p>
          <a:p>
            <a:pPr lvl="0">
              <a:buFont typeface="Wingdings" pitchFamily="2" charset="2"/>
              <a:buChar char="v"/>
            </a:pPr>
            <a:r>
              <a:rPr lang="es-UY" dirty="0"/>
              <a:t>Incorporación de la “Guía de </a:t>
            </a:r>
            <a:r>
              <a:rPr lang="es-UY" dirty="0" err="1"/>
              <a:t>BPAs</a:t>
            </a:r>
            <a:r>
              <a:rPr lang="es-UY" dirty="0"/>
              <a:t>” a los grupos ya existentes</a:t>
            </a:r>
            <a:r>
              <a:rPr lang="es-UY" dirty="0" smtClean="0"/>
              <a:t>.</a:t>
            </a:r>
          </a:p>
          <a:p>
            <a:pPr lvl="0">
              <a:buNone/>
            </a:pPr>
            <a:endParaRPr lang="es-UY" dirty="0"/>
          </a:p>
          <a:p>
            <a:pPr lvl="0">
              <a:buFont typeface="Wingdings" pitchFamily="2" charset="2"/>
              <a:buChar char="v"/>
            </a:pPr>
            <a:r>
              <a:rPr lang="es-UY" dirty="0"/>
              <a:t>Participación de los técnicos del Programa arroz de </a:t>
            </a:r>
            <a:r>
              <a:rPr lang="es-UY" dirty="0" smtClean="0"/>
              <a:t>INIA.</a:t>
            </a:r>
          </a:p>
          <a:p>
            <a:pPr lvl="0">
              <a:buNone/>
            </a:pPr>
            <a:endParaRPr lang="es-UY" dirty="0"/>
          </a:p>
          <a:p>
            <a:pPr lvl="0">
              <a:buFont typeface="Wingdings" pitchFamily="2" charset="2"/>
              <a:buChar char="v"/>
            </a:pPr>
            <a:r>
              <a:rPr lang="es-UY" dirty="0"/>
              <a:t>Realización de ensayos en “fajas” en las chacras de los productores </a:t>
            </a:r>
            <a:r>
              <a:rPr lang="es-UY" dirty="0" smtClean="0"/>
              <a:t>involucrados.</a:t>
            </a:r>
          </a:p>
          <a:p>
            <a:pPr lvl="0">
              <a:buNone/>
            </a:pPr>
            <a:endParaRPr lang="es-UY" dirty="0"/>
          </a:p>
          <a:p>
            <a:pPr lvl="0">
              <a:buFont typeface="Wingdings" pitchFamily="2" charset="2"/>
              <a:buChar char="v"/>
            </a:pPr>
            <a:r>
              <a:rPr lang="es-UY" dirty="0"/>
              <a:t>Mejora de las condiciones laborales </a:t>
            </a:r>
            <a:r>
              <a:rPr lang="es-UY" dirty="0" smtClean="0"/>
              <a:t>de </a:t>
            </a:r>
            <a:r>
              <a:rPr lang="es-UY" dirty="0"/>
              <a:t>los </a:t>
            </a:r>
            <a:r>
              <a:rPr lang="es-UY" dirty="0" smtClean="0"/>
              <a:t>trabajadores.</a:t>
            </a:r>
            <a:endParaRPr lang="es-UY" dirty="0"/>
          </a:p>
          <a:p>
            <a:pPr>
              <a:buFont typeface="Wingdings" pitchFamily="2" charset="2"/>
              <a:buChar char="v"/>
            </a:pPr>
            <a:endParaRPr lang="es-UY" sz="1600" dirty="0"/>
          </a:p>
          <a:p>
            <a:pPr marL="0" indent="0">
              <a:buNone/>
            </a:pPr>
            <a:endParaRPr lang="es-UY" sz="2000" dirty="0" smtClean="0"/>
          </a:p>
          <a:p>
            <a:endParaRPr lang="es-UY" dirty="0"/>
          </a:p>
          <a:p>
            <a:pPr marL="0" indent="0">
              <a:buNone/>
            </a:pPr>
            <a:endParaRPr lang="es-UY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9387910"/>
              </p:ext>
            </p:extLst>
          </p:nvPr>
        </p:nvGraphicFramePr>
        <p:xfrm>
          <a:off x="148345" y="132811"/>
          <a:ext cx="841637" cy="1052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r:id="rId3" imgW="1323000" imgH="1631880" progId="">
                  <p:embed/>
                </p:oleObj>
              </mc:Choice>
              <mc:Fallback>
                <p:oleObj r:id="rId3" imgW="1323000" imgH="16318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345" y="132811"/>
                        <a:ext cx="841637" cy="10520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132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1489</TotalTime>
  <Words>680</Words>
  <Application>Microsoft Office PowerPoint</Application>
  <PresentationFormat>Widescreen</PresentationFormat>
  <Paragraphs>155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Trebuchet MS</vt:lpstr>
      <vt:lpstr>Wingdings</vt:lpstr>
      <vt:lpstr>Wingdings 3</vt:lpstr>
      <vt:lpstr>Facet</vt:lpstr>
      <vt:lpstr>Asociación Cultivadores de Arroz  Presentación Proyecto  Formación de Grupos de Productores, con ajuste y seguimiento de la Guía de Buenas Prácticas Agrícolas para el Arroz en Uruguay, que disminuya la brecha de rendimientos entre ellos.   </vt:lpstr>
      <vt:lpstr>Esquema de la reunión  </vt:lpstr>
      <vt:lpstr>Equipo de ACA</vt:lpstr>
      <vt:lpstr>Concepto de grupo/ trabajo asociativo</vt:lpstr>
      <vt:lpstr>PowerPoint Presentation</vt:lpstr>
      <vt:lpstr>PowerPoint Presentation</vt:lpstr>
      <vt:lpstr>Presentación del proyecto</vt:lpstr>
      <vt:lpstr>PowerPoint Presentation</vt:lpstr>
      <vt:lpstr>PowerPoint Presentation</vt:lpstr>
      <vt:lpstr>PowerPoint Presentation</vt:lpstr>
      <vt:lpstr>PowerPoint Presentation</vt:lpstr>
      <vt:lpstr>Antecedentes</vt:lpstr>
      <vt:lpstr>Antecedentes</vt:lpstr>
      <vt:lpstr>LA EXPERIENCIA DEL GRUPO DE TACUAREMBÓ.  Productores Marcos Ríos y Julio Pintos      </vt:lpstr>
      <vt:lpstr>Consultas e intercambio en relación al  proyecto      </vt:lpstr>
      <vt:lpstr>    Otros temas de interés 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Estimación del costo industrial febrero 2014</dc:title>
  <dc:creator>Maria Sanguinetti</dc:creator>
  <cp:lastModifiedBy>Maria Sanguinetti</cp:lastModifiedBy>
  <cp:revision>100</cp:revision>
  <dcterms:created xsi:type="dcterms:W3CDTF">2014-03-05T19:09:53Z</dcterms:created>
  <dcterms:modified xsi:type="dcterms:W3CDTF">2014-05-27T20:22:20Z</dcterms:modified>
</cp:coreProperties>
</file>