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7" r:id="rId1"/>
  </p:sldMasterIdLst>
  <p:notesMasterIdLst>
    <p:notesMasterId r:id="rId21"/>
  </p:notesMasterIdLst>
  <p:handoutMasterIdLst>
    <p:handoutMasterId r:id="rId22"/>
  </p:handoutMasterIdLst>
  <p:sldIdLst>
    <p:sldId id="277" r:id="rId2"/>
    <p:sldId id="258" r:id="rId3"/>
    <p:sldId id="306" r:id="rId4"/>
    <p:sldId id="338" r:id="rId5"/>
    <p:sldId id="346" r:id="rId6"/>
    <p:sldId id="339" r:id="rId7"/>
    <p:sldId id="347" r:id="rId8"/>
    <p:sldId id="348" r:id="rId9"/>
    <p:sldId id="345" r:id="rId10"/>
    <p:sldId id="344" r:id="rId11"/>
    <p:sldId id="343" r:id="rId12"/>
    <p:sldId id="351" r:id="rId13"/>
    <p:sldId id="353" r:id="rId14"/>
    <p:sldId id="352" r:id="rId15"/>
    <p:sldId id="354" r:id="rId16"/>
    <p:sldId id="342" r:id="rId17"/>
    <p:sldId id="349" r:id="rId18"/>
    <p:sldId id="350" r:id="rId19"/>
    <p:sldId id="313" r:id="rId20"/>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2" autoAdjust="0"/>
    <p:restoredTop sz="89825" autoAdjust="0"/>
  </p:normalViewPr>
  <p:slideViewPr>
    <p:cSldViewPr>
      <p:cViewPr>
        <p:scale>
          <a:sx n="75" d="100"/>
          <a:sy n="75" d="100"/>
        </p:scale>
        <p:origin x="-1320"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'Hoja1 (3)'!$C$6</c:f>
              <c:strCache>
                <c:ptCount val="1"/>
                <c:pt idx="0">
                  <c:v>EEUU</c:v>
                </c:pt>
              </c:strCache>
            </c:strRef>
          </c:tx>
          <c:marker>
            <c:symbol val="none"/>
          </c:marker>
          <c:cat>
            <c:strRef>
              <c:f>'Hoja1 (3)'!$B$9:$B$82</c:f>
              <c:strCache>
                <c:ptCount val="62"/>
                <c:pt idx="0">
                  <c:v>2004-05</c:v>
                </c:pt>
                <c:pt idx="1">
                  <c:v>2005-06</c:v>
                </c:pt>
                <c:pt idx="2">
                  <c:v>2006-07</c:v>
                </c:pt>
                <c:pt idx="3">
                  <c:v>2007-08 </c:v>
                </c:pt>
                <c:pt idx="4">
                  <c:v>2008-09</c:v>
                </c:pt>
                <c:pt idx="5">
                  <c:v>2009/10</c:v>
                </c:pt>
                <c:pt idx="6">
                  <c:v>ago-10</c:v>
                </c:pt>
                <c:pt idx="7">
                  <c:v>sep-10</c:v>
                </c:pt>
                <c:pt idx="8">
                  <c:v>oct-10</c:v>
                </c:pt>
                <c:pt idx="9">
                  <c:v>nov-10</c:v>
                </c:pt>
                <c:pt idx="10">
                  <c:v>dic-10</c:v>
                </c:pt>
                <c:pt idx="11">
                  <c:v>ene-11</c:v>
                </c:pt>
                <c:pt idx="12">
                  <c:v>feb-11</c:v>
                </c:pt>
                <c:pt idx="13">
                  <c:v>mar-11</c:v>
                </c:pt>
                <c:pt idx="14">
                  <c:v>abr-11</c:v>
                </c:pt>
                <c:pt idx="15">
                  <c:v>may-11</c:v>
                </c:pt>
                <c:pt idx="16">
                  <c:v>jun-11</c:v>
                </c:pt>
                <c:pt idx="17">
                  <c:v>jul-11</c:v>
                </c:pt>
                <c:pt idx="18">
                  <c:v>ago-11</c:v>
                </c:pt>
                <c:pt idx="19">
                  <c:v>sep-11</c:v>
                </c:pt>
                <c:pt idx="20">
                  <c:v>oct-11</c:v>
                </c:pt>
                <c:pt idx="21">
                  <c:v>nov-11</c:v>
                </c:pt>
                <c:pt idx="22">
                  <c:v>dic-11</c:v>
                </c:pt>
                <c:pt idx="23">
                  <c:v>ene-12</c:v>
                </c:pt>
                <c:pt idx="24">
                  <c:v>feb-12</c:v>
                </c:pt>
                <c:pt idx="25">
                  <c:v>mar-12</c:v>
                </c:pt>
                <c:pt idx="26">
                  <c:v>abr-12</c:v>
                </c:pt>
                <c:pt idx="27">
                  <c:v>may-12</c:v>
                </c:pt>
                <c:pt idx="28">
                  <c:v>jun-12</c:v>
                </c:pt>
                <c:pt idx="29">
                  <c:v>jul-12</c:v>
                </c:pt>
                <c:pt idx="30">
                  <c:v>ago-12</c:v>
                </c:pt>
                <c:pt idx="31">
                  <c:v>sep-12</c:v>
                </c:pt>
                <c:pt idx="32">
                  <c:v>oct-12</c:v>
                </c:pt>
                <c:pt idx="33">
                  <c:v>nov-12</c:v>
                </c:pt>
                <c:pt idx="34">
                  <c:v>dic-12</c:v>
                </c:pt>
                <c:pt idx="35">
                  <c:v>ene-13</c:v>
                </c:pt>
                <c:pt idx="36">
                  <c:v>feb-12</c:v>
                </c:pt>
                <c:pt idx="37">
                  <c:v>mar-13</c:v>
                </c:pt>
                <c:pt idx="38">
                  <c:v>abr-13</c:v>
                </c:pt>
                <c:pt idx="39">
                  <c:v>may-13</c:v>
                </c:pt>
                <c:pt idx="40">
                  <c:v>jun-13</c:v>
                </c:pt>
                <c:pt idx="41">
                  <c:v>July 2013 </c:v>
                </c:pt>
                <c:pt idx="42">
                  <c:v>Aug. 2013 </c:v>
                </c:pt>
                <c:pt idx="43">
                  <c:v>Sep. 2013 </c:v>
                </c:pt>
                <c:pt idx="44">
                  <c:v>Oct. 2013 </c:v>
                </c:pt>
                <c:pt idx="45">
                  <c:v>Nov. 2013</c:v>
                </c:pt>
                <c:pt idx="46">
                  <c:v>Dec. 2013 </c:v>
                </c:pt>
                <c:pt idx="47">
                  <c:v>Jan. 2014 </c:v>
                </c:pt>
                <c:pt idx="48">
                  <c:v>Feb. 2014 </c:v>
                </c:pt>
                <c:pt idx="49">
                  <c:v>Mar. 2014 </c:v>
                </c:pt>
                <c:pt idx="50">
                  <c:v>Apr. 2014 </c:v>
                </c:pt>
                <c:pt idx="51">
                  <c:v>May 2014 </c:v>
                </c:pt>
                <c:pt idx="52">
                  <c:v>June 2014 </c:v>
                </c:pt>
                <c:pt idx="53">
                  <c:v>July 2014 </c:v>
                </c:pt>
                <c:pt idx="54">
                  <c:v>Aug. 2014 </c:v>
                </c:pt>
                <c:pt idx="55">
                  <c:v>Sep. 2014 </c:v>
                </c:pt>
                <c:pt idx="56">
                  <c:v>Oct. 2014 </c:v>
                </c:pt>
                <c:pt idx="57">
                  <c:v>Nov. 2014 </c:v>
                </c:pt>
                <c:pt idx="58">
                  <c:v>Dec. 2014 </c:v>
                </c:pt>
                <c:pt idx="59">
                  <c:v>Jan. 2015 </c:v>
                </c:pt>
                <c:pt idx="60">
                  <c:v>Feb. 2015 </c:v>
                </c:pt>
                <c:pt idx="61">
                  <c:v>Mar. 2015 8/</c:v>
                </c:pt>
              </c:strCache>
            </c:strRef>
          </c:cat>
          <c:val>
            <c:numRef>
              <c:f>'Hoja1 (3)'!$C$9:$C$82</c:f>
              <c:numCache>
                <c:formatCode>General</c:formatCode>
                <c:ptCount val="62"/>
                <c:pt idx="0">
                  <c:v>312</c:v>
                </c:pt>
                <c:pt idx="1">
                  <c:v>334</c:v>
                </c:pt>
                <c:pt idx="2">
                  <c:v>407</c:v>
                </c:pt>
                <c:pt idx="3" formatCode="0">
                  <c:v>621</c:v>
                </c:pt>
                <c:pt idx="4" formatCode="0">
                  <c:v>610</c:v>
                </c:pt>
                <c:pt idx="5" formatCode="0">
                  <c:v>506</c:v>
                </c:pt>
                <c:pt idx="6">
                  <c:v>413</c:v>
                </c:pt>
                <c:pt idx="7">
                  <c:v>450</c:v>
                </c:pt>
                <c:pt idx="8">
                  <c:v>540</c:v>
                </c:pt>
                <c:pt idx="9">
                  <c:v>584</c:v>
                </c:pt>
                <c:pt idx="10">
                  <c:v>595</c:v>
                </c:pt>
                <c:pt idx="11">
                  <c:v>579</c:v>
                </c:pt>
                <c:pt idx="12">
                  <c:v>540</c:v>
                </c:pt>
                <c:pt idx="13">
                  <c:v>509</c:v>
                </c:pt>
                <c:pt idx="14">
                  <c:v>497</c:v>
                </c:pt>
                <c:pt idx="15">
                  <c:v>502</c:v>
                </c:pt>
                <c:pt idx="16">
                  <c:v>522</c:v>
                </c:pt>
                <c:pt idx="17">
                  <c:v>557</c:v>
                </c:pt>
                <c:pt idx="18">
                  <c:v>604</c:v>
                </c:pt>
                <c:pt idx="19">
                  <c:v>648</c:v>
                </c:pt>
                <c:pt idx="20">
                  <c:v>617</c:v>
                </c:pt>
                <c:pt idx="21">
                  <c:v>586</c:v>
                </c:pt>
                <c:pt idx="22">
                  <c:v>549</c:v>
                </c:pt>
                <c:pt idx="23">
                  <c:v>526</c:v>
                </c:pt>
                <c:pt idx="24">
                  <c:v>517</c:v>
                </c:pt>
                <c:pt idx="25">
                  <c:v>507</c:v>
                </c:pt>
                <c:pt idx="26">
                  <c:v>507</c:v>
                </c:pt>
                <c:pt idx="27">
                  <c:v>540</c:v>
                </c:pt>
                <c:pt idx="28">
                  <c:v>554</c:v>
                </c:pt>
                <c:pt idx="29">
                  <c:v>564</c:v>
                </c:pt>
                <c:pt idx="30">
                  <c:v>576</c:v>
                </c:pt>
                <c:pt idx="31">
                  <c:v>590</c:v>
                </c:pt>
                <c:pt idx="32">
                  <c:v>593</c:v>
                </c:pt>
                <c:pt idx="33">
                  <c:v>595</c:v>
                </c:pt>
                <c:pt idx="34">
                  <c:v>595</c:v>
                </c:pt>
                <c:pt idx="35">
                  <c:v>607</c:v>
                </c:pt>
                <c:pt idx="36">
                  <c:v>621</c:v>
                </c:pt>
                <c:pt idx="37">
                  <c:v>632</c:v>
                </c:pt>
                <c:pt idx="38">
                  <c:v>644</c:v>
                </c:pt>
                <c:pt idx="39">
                  <c:v>661</c:v>
                </c:pt>
                <c:pt idx="40">
                  <c:v>639</c:v>
                </c:pt>
                <c:pt idx="41">
                  <c:v>625</c:v>
                </c:pt>
                <c:pt idx="42">
                  <c:v>609</c:v>
                </c:pt>
                <c:pt idx="43">
                  <c:v>608</c:v>
                </c:pt>
                <c:pt idx="44">
                  <c:v>601</c:v>
                </c:pt>
                <c:pt idx="45">
                  <c:v>591</c:v>
                </c:pt>
                <c:pt idx="46">
                  <c:v>595</c:v>
                </c:pt>
                <c:pt idx="47">
                  <c:v>590</c:v>
                </c:pt>
                <c:pt idx="48">
                  <c:v>579</c:v>
                </c:pt>
                <c:pt idx="49">
                  <c:v>584</c:v>
                </c:pt>
                <c:pt idx="50">
                  <c:v>584</c:v>
                </c:pt>
                <c:pt idx="51">
                  <c:v>584</c:v>
                </c:pt>
                <c:pt idx="52">
                  <c:v>577</c:v>
                </c:pt>
                <c:pt idx="53">
                  <c:v>557</c:v>
                </c:pt>
                <c:pt idx="54">
                  <c:v>553</c:v>
                </c:pt>
                <c:pt idx="55">
                  <c:v>540</c:v>
                </c:pt>
                <c:pt idx="56">
                  <c:v>530</c:v>
                </c:pt>
                <c:pt idx="57">
                  <c:v>530</c:v>
                </c:pt>
                <c:pt idx="58">
                  <c:v>520</c:v>
                </c:pt>
                <c:pt idx="59">
                  <c:v>507</c:v>
                </c:pt>
                <c:pt idx="60">
                  <c:v>481</c:v>
                </c:pt>
                <c:pt idx="61">
                  <c:v>485</c:v>
                </c:pt>
              </c:numCache>
            </c:numRef>
          </c:val>
          <c:smooth val="0"/>
        </c:ser>
        <c:ser>
          <c:idx val="1"/>
          <c:order val="1"/>
          <c:tx>
            <c:strRef>
              <c:f>'Hoja1 (3)'!$D$6</c:f>
              <c:strCache>
                <c:ptCount val="1"/>
                <c:pt idx="0">
                  <c:v>Tailandia</c:v>
                </c:pt>
              </c:strCache>
            </c:strRef>
          </c:tx>
          <c:marker>
            <c:symbol val="none"/>
          </c:marker>
          <c:cat>
            <c:strRef>
              <c:f>'Hoja1 (3)'!$B$9:$B$82</c:f>
              <c:strCache>
                <c:ptCount val="62"/>
                <c:pt idx="0">
                  <c:v>2004-05</c:v>
                </c:pt>
                <c:pt idx="1">
                  <c:v>2005-06</c:v>
                </c:pt>
                <c:pt idx="2">
                  <c:v>2006-07</c:v>
                </c:pt>
                <c:pt idx="3">
                  <c:v>2007-08 </c:v>
                </c:pt>
                <c:pt idx="4">
                  <c:v>2008-09</c:v>
                </c:pt>
                <c:pt idx="5">
                  <c:v>2009/10</c:v>
                </c:pt>
                <c:pt idx="6">
                  <c:v>ago-10</c:v>
                </c:pt>
                <c:pt idx="7">
                  <c:v>sep-10</c:v>
                </c:pt>
                <c:pt idx="8">
                  <c:v>oct-10</c:v>
                </c:pt>
                <c:pt idx="9">
                  <c:v>nov-10</c:v>
                </c:pt>
                <c:pt idx="10">
                  <c:v>dic-10</c:v>
                </c:pt>
                <c:pt idx="11">
                  <c:v>ene-11</c:v>
                </c:pt>
                <c:pt idx="12">
                  <c:v>feb-11</c:v>
                </c:pt>
                <c:pt idx="13">
                  <c:v>mar-11</c:v>
                </c:pt>
                <c:pt idx="14">
                  <c:v>abr-11</c:v>
                </c:pt>
                <c:pt idx="15">
                  <c:v>may-11</c:v>
                </c:pt>
                <c:pt idx="16">
                  <c:v>jun-11</c:v>
                </c:pt>
                <c:pt idx="17">
                  <c:v>jul-11</c:v>
                </c:pt>
                <c:pt idx="18">
                  <c:v>ago-11</c:v>
                </c:pt>
                <c:pt idx="19">
                  <c:v>sep-11</c:v>
                </c:pt>
                <c:pt idx="20">
                  <c:v>oct-11</c:v>
                </c:pt>
                <c:pt idx="21">
                  <c:v>nov-11</c:v>
                </c:pt>
                <c:pt idx="22">
                  <c:v>dic-11</c:v>
                </c:pt>
                <c:pt idx="23">
                  <c:v>ene-12</c:v>
                </c:pt>
                <c:pt idx="24">
                  <c:v>feb-12</c:v>
                </c:pt>
                <c:pt idx="25">
                  <c:v>mar-12</c:v>
                </c:pt>
                <c:pt idx="26">
                  <c:v>abr-12</c:v>
                </c:pt>
                <c:pt idx="27">
                  <c:v>may-12</c:v>
                </c:pt>
                <c:pt idx="28">
                  <c:v>jun-12</c:v>
                </c:pt>
                <c:pt idx="29">
                  <c:v>jul-12</c:v>
                </c:pt>
                <c:pt idx="30">
                  <c:v>ago-12</c:v>
                </c:pt>
                <c:pt idx="31">
                  <c:v>sep-12</c:v>
                </c:pt>
                <c:pt idx="32">
                  <c:v>oct-12</c:v>
                </c:pt>
                <c:pt idx="33">
                  <c:v>nov-12</c:v>
                </c:pt>
                <c:pt idx="34">
                  <c:v>dic-12</c:v>
                </c:pt>
                <c:pt idx="35">
                  <c:v>ene-13</c:v>
                </c:pt>
                <c:pt idx="36">
                  <c:v>feb-12</c:v>
                </c:pt>
                <c:pt idx="37">
                  <c:v>mar-13</c:v>
                </c:pt>
                <c:pt idx="38">
                  <c:v>abr-13</c:v>
                </c:pt>
                <c:pt idx="39">
                  <c:v>may-13</c:v>
                </c:pt>
                <c:pt idx="40">
                  <c:v>jun-13</c:v>
                </c:pt>
                <c:pt idx="41">
                  <c:v>July 2013 </c:v>
                </c:pt>
                <c:pt idx="42">
                  <c:v>Aug. 2013 </c:v>
                </c:pt>
                <c:pt idx="43">
                  <c:v>Sep. 2013 </c:v>
                </c:pt>
                <c:pt idx="44">
                  <c:v>Oct. 2013 </c:v>
                </c:pt>
                <c:pt idx="45">
                  <c:v>Nov. 2013</c:v>
                </c:pt>
                <c:pt idx="46">
                  <c:v>Dec. 2013 </c:v>
                </c:pt>
                <c:pt idx="47">
                  <c:v>Jan. 2014 </c:v>
                </c:pt>
                <c:pt idx="48">
                  <c:v>Feb. 2014 </c:v>
                </c:pt>
                <c:pt idx="49">
                  <c:v>Mar. 2014 </c:v>
                </c:pt>
                <c:pt idx="50">
                  <c:v>Apr. 2014 </c:v>
                </c:pt>
                <c:pt idx="51">
                  <c:v>May 2014 </c:v>
                </c:pt>
                <c:pt idx="52">
                  <c:v>June 2014 </c:v>
                </c:pt>
                <c:pt idx="53">
                  <c:v>July 2014 </c:v>
                </c:pt>
                <c:pt idx="54">
                  <c:v>Aug. 2014 </c:v>
                </c:pt>
                <c:pt idx="55">
                  <c:v>Sep. 2014 </c:v>
                </c:pt>
                <c:pt idx="56">
                  <c:v>Oct. 2014 </c:v>
                </c:pt>
                <c:pt idx="57">
                  <c:v>Nov. 2014 </c:v>
                </c:pt>
                <c:pt idx="58">
                  <c:v>Dec. 2014 </c:v>
                </c:pt>
                <c:pt idx="59">
                  <c:v>Jan. 2015 </c:v>
                </c:pt>
                <c:pt idx="60">
                  <c:v>Feb. 2015 </c:v>
                </c:pt>
                <c:pt idx="61">
                  <c:v>Mar. 2015 8/</c:v>
                </c:pt>
              </c:strCache>
            </c:strRef>
          </c:cat>
          <c:val>
            <c:numRef>
              <c:f>'Hoja1 (3)'!$D$9:$D$82</c:f>
              <c:numCache>
                <c:formatCode>General</c:formatCode>
                <c:ptCount val="62"/>
                <c:pt idx="0">
                  <c:v>278</c:v>
                </c:pt>
                <c:pt idx="1">
                  <c:v>301</c:v>
                </c:pt>
                <c:pt idx="2">
                  <c:v>320</c:v>
                </c:pt>
                <c:pt idx="3" formatCode="0">
                  <c:v>551</c:v>
                </c:pt>
                <c:pt idx="4" formatCode="0">
                  <c:v>609</c:v>
                </c:pt>
                <c:pt idx="5" formatCode="0">
                  <c:v>532</c:v>
                </c:pt>
                <c:pt idx="6">
                  <c:v>472</c:v>
                </c:pt>
                <c:pt idx="7">
                  <c:v>494</c:v>
                </c:pt>
                <c:pt idx="8">
                  <c:v>501</c:v>
                </c:pt>
                <c:pt idx="9">
                  <c:v>534</c:v>
                </c:pt>
                <c:pt idx="10">
                  <c:v>550</c:v>
                </c:pt>
                <c:pt idx="11">
                  <c:v>534</c:v>
                </c:pt>
                <c:pt idx="12">
                  <c:v>538</c:v>
                </c:pt>
                <c:pt idx="13">
                  <c:v>509</c:v>
                </c:pt>
                <c:pt idx="14">
                  <c:v>500</c:v>
                </c:pt>
                <c:pt idx="15">
                  <c:v>498</c:v>
                </c:pt>
                <c:pt idx="16">
                  <c:v>531</c:v>
                </c:pt>
                <c:pt idx="17">
                  <c:v>557</c:v>
                </c:pt>
                <c:pt idx="18">
                  <c:v>576</c:v>
                </c:pt>
                <c:pt idx="19">
                  <c:v>614</c:v>
                </c:pt>
                <c:pt idx="20">
                  <c:v>615</c:v>
                </c:pt>
                <c:pt idx="21">
                  <c:v>629</c:v>
                </c:pt>
                <c:pt idx="22">
                  <c:v>608</c:v>
                </c:pt>
                <c:pt idx="23">
                  <c:v>557</c:v>
                </c:pt>
                <c:pt idx="24">
                  <c:v>552</c:v>
                </c:pt>
                <c:pt idx="25">
                  <c:v>563</c:v>
                </c:pt>
                <c:pt idx="26">
                  <c:v>554</c:v>
                </c:pt>
                <c:pt idx="27">
                  <c:v>614</c:v>
                </c:pt>
                <c:pt idx="28">
                  <c:v>612</c:v>
                </c:pt>
                <c:pt idx="29">
                  <c:v>587</c:v>
                </c:pt>
                <c:pt idx="30">
                  <c:v>579</c:v>
                </c:pt>
                <c:pt idx="31">
                  <c:v>579</c:v>
                </c:pt>
                <c:pt idx="32">
                  <c:v>571</c:v>
                </c:pt>
                <c:pt idx="33">
                  <c:v>573</c:v>
                </c:pt>
                <c:pt idx="34">
                  <c:v>569</c:v>
                </c:pt>
                <c:pt idx="35">
                  <c:v>575</c:v>
                </c:pt>
                <c:pt idx="36">
                  <c:v>575</c:v>
                </c:pt>
                <c:pt idx="37">
                  <c:v>573</c:v>
                </c:pt>
                <c:pt idx="38">
                  <c:v>571</c:v>
                </c:pt>
                <c:pt idx="39">
                  <c:v>558</c:v>
                </c:pt>
                <c:pt idx="40">
                  <c:v>544</c:v>
                </c:pt>
                <c:pt idx="41">
                  <c:v>519</c:v>
                </c:pt>
                <c:pt idx="42">
                  <c:v>493</c:v>
                </c:pt>
                <c:pt idx="43">
                  <c:v>461</c:v>
                </c:pt>
                <c:pt idx="44">
                  <c:v>445</c:v>
                </c:pt>
                <c:pt idx="45">
                  <c:v>433</c:v>
                </c:pt>
                <c:pt idx="46">
                  <c:v>428</c:v>
                </c:pt>
                <c:pt idx="47">
                  <c:v>418</c:v>
                </c:pt>
                <c:pt idx="48">
                  <c:v>423</c:v>
                </c:pt>
                <c:pt idx="49">
                  <c:v>416</c:v>
                </c:pt>
                <c:pt idx="50">
                  <c:v>401</c:v>
                </c:pt>
                <c:pt idx="51">
                  <c:v>399</c:v>
                </c:pt>
                <c:pt idx="52">
                  <c:v>405</c:v>
                </c:pt>
                <c:pt idx="53">
                  <c:v>421</c:v>
                </c:pt>
                <c:pt idx="54">
                  <c:v>447</c:v>
                </c:pt>
                <c:pt idx="55">
                  <c:v>449</c:v>
                </c:pt>
                <c:pt idx="56">
                  <c:v>446</c:v>
                </c:pt>
                <c:pt idx="57">
                  <c:v>434</c:v>
                </c:pt>
                <c:pt idx="58">
                  <c:v>424</c:v>
                </c:pt>
                <c:pt idx="59">
                  <c:v>423</c:v>
                </c:pt>
                <c:pt idx="60">
                  <c:v>421</c:v>
                </c:pt>
                <c:pt idx="61">
                  <c:v>413</c:v>
                </c:pt>
              </c:numCache>
            </c:numRef>
          </c:val>
          <c:smooth val="0"/>
        </c:ser>
        <c:ser>
          <c:idx val="2"/>
          <c:order val="2"/>
          <c:tx>
            <c:strRef>
              <c:f>'Hoja1 (3)'!$E$6</c:f>
              <c:strCache>
                <c:ptCount val="1"/>
                <c:pt idx="0">
                  <c:v>Vietnam</c:v>
                </c:pt>
              </c:strCache>
            </c:strRef>
          </c:tx>
          <c:spPr>
            <a:ln>
              <a:solidFill>
                <a:srgbClr val="00B0F0"/>
              </a:solidFill>
            </a:ln>
          </c:spPr>
          <c:marker>
            <c:symbol val="none"/>
          </c:marker>
          <c:cat>
            <c:strRef>
              <c:f>'Hoja1 (3)'!$B$9:$B$82</c:f>
              <c:strCache>
                <c:ptCount val="62"/>
                <c:pt idx="0">
                  <c:v>2004-05</c:v>
                </c:pt>
                <c:pt idx="1">
                  <c:v>2005-06</c:v>
                </c:pt>
                <c:pt idx="2">
                  <c:v>2006-07</c:v>
                </c:pt>
                <c:pt idx="3">
                  <c:v>2007-08 </c:v>
                </c:pt>
                <c:pt idx="4">
                  <c:v>2008-09</c:v>
                </c:pt>
                <c:pt idx="5">
                  <c:v>2009/10</c:v>
                </c:pt>
                <c:pt idx="6">
                  <c:v>ago-10</c:v>
                </c:pt>
                <c:pt idx="7">
                  <c:v>sep-10</c:v>
                </c:pt>
                <c:pt idx="8">
                  <c:v>oct-10</c:v>
                </c:pt>
                <c:pt idx="9">
                  <c:v>nov-10</c:v>
                </c:pt>
                <c:pt idx="10">
                  <c:v>dic-10</c:v>
                </c:pt>
                <c:pt idx="11">
                  <c:v>ene-11</c:v>
                </c:pt>
                <c:pt idx="12">
                  <c:v>feb-11</c:v>
                </c:pt>
                <c:pt idx="13">
                  <c:v>mar-11</c:v>
                </c:pt>
                <c:pt idx="14">
                  <c:v>abr-11</c:v>
                </c:pt>
                <c:pt idx="15">
                  <c:v>may-11</c:v>
                </c:pt>
                <c:pt idx="16">
                  <c:v>jun-11</c:v>
                </c:pt>
                <c:pt idx="17">
                  <c:v>jul-11</c:v>
                </c:pt>
                <c:pt idx="18">
                  <c:v>ago-11</c:v>
                </c:pt>
                <c:pt idx="19">
                  <c:v>sep-11</c:v>
                </c:pt>
                <c:pt idx="20">
                  <c:v>oct-11</c:v>
                </c:pt>
                <c:pt idx="21">
                  <c:v>nov-11</c:v>
                </c:pt>
                <c:pt idx="22">
                  <c:v>dic-11</c:v>
                </c:pt>
                <c:pt idx="23">
                  <c:v>ene-12</c:v>
                </c:pt>
                <c:pt idx="24">
                  <c:v>feb-12</c:v>
                </c:pt>
                <c:pt idx="25">
                  <c:v>mar-12</c:v>
                </c:pt>
                <c:pt idx="26">
                  <c:v>abr-12</c:v>
                </c:pt>
                <c:pt idx="27">
                  <c:v>may-12</c:v>
                </c:pt>
                <c:pt idx="28">
                  <c:v>jun-12</c:v>
                </c:pt>
                <c:pt idx="29">
                  <c:v>jul-12</c:v>
                </c:pt>
                <c:pt idx="30">
                  <c:v>ago-12</c:v>
                </c:pt>
                <c:pt idx="31">
                  <c:v>sep-12</c:v>
                </c:pt>
                <c:pt idx="32">
                  <c:v>oct-12</c:v>
                </c:pt>
                <c:pt idx="33">
                  <c:v>nov-12</c:v>
                </c:pt>
                <c:pt idx="34">
                  <c:v>dic-12</c:v>
                </c:pt>
                <c:pt idx="35">
                  <c:v>ene-13</c:v>
                </c:pt>
                <c:pt idx="36">
                  <c:v>feb-12</c:v>
                </c:pt>
                <c:pt idx="37">
                  <c:v>mar-13</c:v>
                </c:pt>
                <c:pt idx="38">
                  <c:v>abr-13</c:v>
                </c:pt>
                <c:pt idx="39">
                  <c:v>may-13</c:v>
                </c:pt>
                <c:pt idx="40">
                  <c:v>jun-13</c:v>
                </c:pt>
                <c:pt idx="41">
                  <c:v>July 2013 </c:v>
                </c:pt>
                <c:pt idx="42">
                  <c:v>Aug. 2013 </c:v>
                </c:pt>
                <c:pt idx="43">
                  <c:v>Sep. 2013 </c:v>
                </c:pt>
                <c:pt idx="44">
                  <c:v>Oct. 2013 </c:v>
                </c:pt>
                <c:pt idx="45">
                  <c:v>Nov. 2013</c:v>
                </c:pt>
                <c:pt idx="46">
                  <c:v>Dec. 2013 </c:v>
                </c:pt>
                <c:pt idx="47">
                  <c:v>Jan. 2014 </c:v>
                </c:pt>
                <c:pt idx="48">
                  <c:v>Feb. 2014 </c:v>
                </c:pt>
                <c:pt idx="49">
                  <c:v>Mar. 2014 </c:v>
                </c:pt>
                <c:pt idx="50">
                  <c:v>Apr. 2014 </c:v>
                </c:pt>
                <c:pt idx="51">
                  <c:v>May 2014 </c:v>
                </c:pt>
                <c:pt idx="52">
                  <c:v>June 2014 </c:v>
                </c:pt>
                <c:pt idx="53">
                  <c:v>July 2014 </c:v>
                </c:pt>
                <c:pt idx="54">
                  <c:v>Aug. 2014 </c:v>
                </c:pt>
                <c:pt idx="55">
                  <c:v>Sep. 2014 </c:v>
                </c:pt>
                <c:pt idx="56">
                  <c:v>Oct. 2014 </c:v>
                </c:pt>
                <c:pt idx="57">
                  <c:v>Nov. 2014 </c:v>
                </c:pt>
                <c:pt idx="58">
                  <c:v>Dec. 2014 </c:v>
                </c:pt>
                <c:pt idx="59">
                  <c:v>Jan. 2015 </c:v>
                </c:pt>
                <c:pt idx="60">
                  <c:v>Feb. 2015 </c:v>
                </c:pt>
                <c:pt idx="61">
                  <c:v>Mar. 2015 8/</c:v>
                </c:pt>
              </c:strCache>
            </c:strRef>
          </c:cat>
          <c:val>
            <c:numRef>
              <c:f>'Hoja1 (3)'!$E$9:$E$82</c:f>
              <c:numCache>
                <c:formatCode>General</c:formatCode>
                <c:ptCount val="62"/>
                <c:pt idx="0">
                  <c:v>244</c:v>
                </c:pt>
                <c:pt idx="1">
                  <c:v>259</c:v>
                </c:pt>
                <c:pt idx="2">
                  <c:v>292</c:v>
                </c:pt>
                <c:pt idx="3" formatCode="0">
                  <c:v>620</c:v>
                </c:pt>
                <c:pt idx="4" formatCode="0">
                  <c:v>456</c:v>
                </c:pt>
                <c:pt idx="5" formatCode="0">
                  <c:v>397</c:v>
                </c:pt>
                <c:pt idx="6">
                  <c:v>410</c:v>
                </c:pt>
                <c:pt idx="7">
                  <c:v>458</c:v>
                </c:pt>
                <c:pt idx="8">
                  <c:v>468</c:v>
                </c:pt>
                <c:pt idx="9">
                  <c:v>493</c:v>
                </c:pt>
                <c:pt idx="10">
                  <c:v>496</c:v>
                </c:pt>
                <c:pt idx="11">
                  <c:v>480</c:v>
                </c:pt>
                <c:pt idx="12">
                  <c:v>469</c:v>
                </c:pt>
                <c:pt idx="13">
                  <c:v>455</c:v>
                </c:pt>
                <c:pt idx="14">
                  <c:v>475</c:v>
                </c:pt>
                <c:pt idx="15">
                  <c:v>476</c:v>
                </c:pt>
                <c:pt idx="16">
                  <c:v>463</c:v>
                </c:pt>
                <c:pt idx="17">
                  <c:v>506</c:v>
                </c:pt>
                <c:pt idx="18">
                  <c:v>555</c:v>
                </c:pt>
                <c:pt idx="19">
                  <c:v>568</c:v>
                </c:pt>
                <c:pt idx="20">
                  <c:v>573</c:v>
                </c:pt>
                <c:pt idx="21">
                  <c:v>554</c:v>
                </c:pt>
                <c:pt idx="22">
                  <c:v>498</c:v>
                </c:pt>
                <c:pt idx="23">
                  <c:v>448</c:v>
                </c:pt>
                <c:pt idx="24">
                  <c:v>426</c:v>
                </c:pt>
                <c:pt idx="25">
                  <c:v>413</c:v>
                </c:pt>
                <c:pt idx="26">
                  <c:v>437</c:v>
                </c:pt>
                <c:pt idx="27">
                  <c:v>426</c:v>
                </c:pt>
                <c:pt idx="28">
                  <c:v>415</c:v>
                </c:pt>
                <c:pt idx="29">
                  <c:v>408</c:v>
                </c:pt>
                <c:pt idx="30">
                  <c:v>433</c:v>
                </c:pt>
                <c:pt idx="31">
                  <c:v>455</c:v>
                </c:pt>
                <c:pt idx="32">
                  <c:v>450</c:v>
                </c:pt>
                <c:pt idx="33">
                  <c:v>449</c:v>
                </c:pt>
                <c:pt idx="34">
                  <c:v>414</c:v>
                </c:pt>
                <c:pt idx="35">
                  <c:v>405</c:v>
                </c:pt>
                <c:pt idx="36">
                  <c:v>400</c:v>
                </c:pt>
                <c:pt idx="37">
                  <c:v>399</c:v>
                </c:pt>
                <c:pt idx="38">
                  <c:v>383</c:v>
                </c:pt>
                <c:pt idx="39">
                  <c:v>376</c:v>
                </c:pt>
                <c:pt idx="40">
                  <c:v>373</c:v>
                </c:pt>
                <c:pt idx="41">
                  <c:v>389</c:v>
                </c:pt>
                <c:pt idx="42">
                  <c:v>391</c:v>
                </c:pt>
                <c:pt idx="43">
                  <c:v>363</c:v>
                </c:pt>
                <c:pt idx="44">
                  <c:v>395</c:v>
                </c:pt>
                <c:pt idx="45">
                  <c:v>403</c:v>
                </c:pt>
                <c:pt idx="46">
                  <c:v>427</c:v>
                </c:pt>
                <c:pt idx="47">
                  <c:v>404</c:v>
                </c:pt>
                <c:pt idx="48">
                  <c:v>398</c:v>
                </c:pt>
                <c:pt idx="49">
                  <c:v>388</c:v>
                </c:pt>
                <c:pt idx="50">
                  <c:v>385</c:v>
                </c:pt>
                <c:pt idx="51">
                  <c:v>403</c:v>
                </c:pt>
                <c:pt idx="52">
                  <c:v>406</c:v>
                </c:pt>
                <c:pt idx="53">
                  <c:v>431</c:v>
                </c:pt>
                <c:pt idx="54">
                  <c:v>454</c:v>
                </c:pt>
                <c:pt idx="55">
                  <c:v>450</c:v>
                </c:pt>
                <c:pt idx="56">
                  <c:v>440</c:v>
                </c:pt>
                <c:pt idx="57">
                  <c:v>420</c:v>
                </c:pt>
                <c:pt idx="58">
                  <c:v>392</c:v>
                </c:pt>
                <c:pt idx="59">
                  <c:v>374</c:v>
                </c:pt>
                <c:pt idx="60">
                  <c:v>355</c:v>
                </c:pt>
                <c:pt idx="61">
                  <c:v>367</c:v>
                </c:pt>
              </c:numCache>
            </c:numRef>
          </c:val>
          <c:smooth val="0"/>
        </c:ser>
        <c:dLbls>
          <c:showLegendKey val="0"/>
          <c:showVal val="0"/>
          <c:showCatName val="0"/>
          <c:showSerName val="0"/>
          <c:showPercent val="0"/>
          <c:showBubbleSize val="0"/>
        </c:dLbls>
        <c:marker val="1"/>
        <c:smooth val="0"/>
        <c:axId val="44499968"/>
        <c:axId val="45792576"/>
      </c:lineChart>
      <c:catAx>
        <c:axId val="44499968"/>
        <c:scaling>
          <c:orientation val="minMax"/>
        </c:scaling>
        <c:delete val="0"/>
        <c:axPos val="b"/>
        <c:majorTickMark val="out"/>
        <c:minorTickMark val="none"/>
        <c:tickLblPos val="nextTo"/>
        <c:crossAx val="45792576"/>
        <c:crosses val="autoZero"/>
        <c:auto val="1"/>
        <c:lblAlgn val="ctr"/>
        <c:lblOffset val="100"/>
        <c:noMultiLvlLbl val="0"/>
      </c:catAx>
      <c:valAx>
        <c:axId val="45792576"/>
        <c:scaling>
          <c:orientation val="minMax"/>
        </c:scaling>
        <c:delete val="0"/>
        <c:axPos val="l"/>
        <c:majorGridlines/>
        <c:numFmt formatCode="General" sourceLinked="1"/>
        <c:majorTickMark val="out"/>
        <c:minorTickMark val="none"/>
        <c:tickLblPos val="nextTo"/>
        <c:crossAx val="44499968"/>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601103-24C2-4517-BD6C-2A37AB975398}" type="datetimeFigureOut">
              <a:rPr lang="es-UY" smtClean="0"/>
              <a:t>24/06/2015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063172-BA8F-4E05-B319-E9DADA144FCC}" type="slidenum">
              <a:rPr lang="es-UY" smtClean="0"/>
              <a:t>‹Nº›</a:t>
            </a:fld>
            <a:endParaRPr lang="es-UY"/>
          </a:p>
        </p:txBody>
      </p:sp>
    </p:spTree>
    <p:extLst>
      <p:ext uri="{BB962C8B-B14F-4D97-AF65-F5344CB8AC3E}">
        <p14:creationId xmlns:p14="http://schemas.microsoft.com/office/powerpoint/2010/main" val="4281020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pPr/>
              <a:t>11/05/2015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pPr/>
              <a:t>‹Nº›</a:t>
            </a:fld>
            <a:endParaRPr lang="es-ES"/>
          </a:p>
        </p:txBody>
      </p:sp>
    </p:spTree>
    <p:extLst>
      <p:ext uri="{BB962C8B-B14F-4D97-AF65-F5344CB8AC3E}">
        <p14:creationId xmlns:p14="http://schemas.microsoft.com/office/powerpoint/2010/main" val="1712331532"/>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pPr/>
              <a:t>2</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a:t>
            </a:fld>
            <a:endParaRPr lang="es-E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17</a:t>
            </a:fld>
            <a:endParaRPr lang="es-E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18</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Este </a:t>
            </a:r>
            <a:r>
              <a:rPr lang="es-ES" dirty="0" smtClean="0"/>
              <a:t>Esta presentación, que se recomienda ver en modo de presentación, muestra las nuevas funciones de PowerPoint. Estas diapositivas están diseñadas para ofrecerle excelentes ideas para las presentaciones que creará en PowerPoint 2010.</a:t>
            </a:r>
          </a:p>
          <a:p>
            <a:endParaRPr lang="es-ES" dirty="0" smtClean="0"/>
          </a:p>
          <a:p>
            <a:r>
              <a:rPr lang="es-ES" dirty="0" smtClean="0"/>
              <a:t>Para obtener más plantillas de muestra, haga clic en la pestaña Archivo y después, en la ficha Nuevo, haga clic en Plantillas de muestra.</a:t>
            </a:r>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19</a:t>
            </a:fld>
            <a:endParaRP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3">
                <a:shade val="45000"/>
                <a:satMod val="135000"/>
              </a:schemeClr>
              <a:prstClr val="white"/>
            </a:duotone>
          </a:blip>
          <a:stretch>
            <a:fillRect/>
          </a:stretch>
        </p:blipFill>
        <p:spPr>
          <a:xfrm>
            <a:off x="3503486" y="20548"/>
            <a:ext cx="5624418" cy="2825496"/>
          </a:xfrm>
          <a:prstGeom prst="rect">
            <a:avLst/>
          </a:prstGeom>
          <a:solidFill>
            <a:schemeClr val="accent2">
              <a:lumMod val="20000"/>
              <a:lumOff val="80000"/>
            </a:schemeClr>
          </a:solidFill>
        </p:spPr>
      </p:pic>
      <p:pic>
        <p:nvPicPr>
          <p:cNvPr id="9" name="Picture 8"/>
          <p:cNvPicPr>
            <a:picLocks noChangeAspect="1"/>
          </p:cNvPicPr>
          <p:nvPr userDrawn="1"/>
        </p:nvPicPr>
        <p:blipFill>
          <a:blip r:embed="rId3" cstate="print">
            <a:duotone>
              <a:prstClr val="black"/>
              <a:schemeClr val="accent2">
                <a:tint val="45000"/>
                <a:satMod val="400000"/>
              </a:schemeClr>
            </a:duotone>
          </a:blip>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4" cstate="print">
            <a:duotone>
              <a:schemeClr val="accent3">
                <a:shade val="45000"/>
                <a:satMod val="135000"/>
              </a:schemeClr>
              <a:prstClr val="white"/>
            </a:duotone>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5" cstate="print"/>
          <a:stretch>
            <a:fillRect/>
          </a:stretch>
        </p:blipFill>
        <p:spPr>
          <a:xfrm>
            <a:off x="20548" y="5089818"/>
            <a:ext cx="9098280" cy="1737360"/>
          </a:xfrm>
          <a:prstGeom prst="rect">
            <a:avLst/>
          </a:prstGeom>
        </p:spPr>
      </p:pic>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24/06/2015</a:t>
            </a:fld>
            <a:endParaRPr dirty="0">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dirty="0"/>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79512" y="105332"/>
            <a:ext cx="2201056" cy="2655928"/>
          </a:xfrm>
          <a:prstGeom prst="rect">
            <a:avLst/>
          </a:prstGeom>
        </p:spPr>
      </p:pic>
      <p:pic>
        <p:nvPicPr>
          <p:cNvPr id="13" name="12 Imagen"/>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5853994">
            <a:off x="8411760" y="1782558"/>
            <a:ext cx="240928" cy="1205444"/>
          </a:xfrm>
          <a:prstGeom prst="rect">
            <a:avLst/>
          </a:prstGeom>
        </p:spPr>
      </p:pic>
    </p:spTree>
    <p:extLst>
      <p:ext uri="{BB962C8B-B14F-4D97-AF65-F5344CB8AC3E}">
        <p14:creationId xmlns:p14="http://schemas.microsoft.com/office/powerpoint/2010/main" val="418498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24/06/2015</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45938934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24/06/2015</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5855943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lang="es-UY">
                <a:solidFill>
                  <a:srgbClr val="262626">
                    <a:tint val="75000"/>
                  </a:srgbClr>
                </a:solidFill>
              </a:rPr>
              <a:pPr/>
              <a:t>24/06/2015</a:t>
            </a:fld>
            <a:endParaRPr>
              <a:solidFill>
                <a:srgbClr val="262626">
                  <a:tint val="7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3465725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UY">
                <a:solidFill>
                  <a:srgbClr val="262626">
                    <a:lumMod val="85000"/>
                    <a:lumOff val="15000"/>
                  </a:srgbClr>
                </a:solidFill>
              </a:rPr>
              <a:pPr/>
              <a:t>24/06/2015</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Tree>
    <p:extLst>
      <p:ext uri="{BB962C8B-B14F-4D97-AF65-F5344CB8AC3E}">
        <p14:creationId xmlns:p14="http://schemas.microsoft.com/office/powerpoint/2010/main" val="35212836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s-UY">
                <a:solidFill>
                  <a:srgbClr val="262626">
                    <a:tint val="75000"/>
                  </a:srgbClr>
                </a:solidFill>
              </a:rPr>
              <a:pPr/>
              <a:t>24/06/2015</a:t>
            </a:fld>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a:solidFill>
                  <a:srgbClr val="262626">
                    <a:tint val="75000"/>
                  </a:srgbClr>
                </a:solidFill>
              </a:rPr>
              <a:pPr/>
              <a:t>‹Nº›</a:t>
            </a:fld>
            <a:endParaRPr>
              <a:solidFill>
                <a:srgbClr val="262626">
                  <a:tint val="75000"/>
                </a:srgbClr>
              </a:solidFill>
            </a:endParaRPr>
          </a:p>
        </p:txBody>
      </p:sp>
    </p:spTree>
    <p:extLst>
      <p:ext uri="{BB962C8B-B14F-4D97-AF65-F5344CB8AC3E}">
        <p14:creationId xmlns:p14="http://schemas.microsoft.com/office/powerpoint/2010/main" val="16388586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3">
                <a:shade val="45000"/>
                <a:satMod val="135000"/>
              </a:schemeClr>
              <a:prstClr val="white"/>
            </a:duotone>
          </a:blip>
          <a:stretch>
            <a:fillRect/>
          </a:stretch>
        </p:blipFill>
        <p:spPr>
          <a:xfrm>
            <a:off x="3503486" y="20548"/>
            <a:ext cx="5624418" cy="2825496"/>
          </a:xfrm>
          <a:prstGeom prst="rect">
            <a:avLst/>
          </a:prstGeom>
          <a:solidFill>
            <a:schemeClr val="accent2">
              <a:lumMod val="20000"/>
              <a:lumOff val="80000"/>
            </a:schemeClr>
          </a:solidFill>
        </p:spPr>
      </p:pic>
      <p:pic>
        <p:nvPicPr>
          <p:cNvPr id="9" name="Picture 8"/>
          <p:cNvPicPr>
            <a:picLocks noChangeAspect="1"/>
          </p:cNvPicPr>
          <p:nvPr userDrawn="1"/>
        </p:nvPicPr>
        <p:blipFill>
          <a:blip r:embed="rId3" cstate="print">
            <a:duotone>
              <a:prstClr val="black"/>
              <a:schemeClr val="accent2">
                <a:tint val="45000"/>
                <a:satMod val="400000"/>
              </a:schemeClr>
            </a:duotone>
          </a:blip>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4" cstate="print">
            <a:duotone>
              <a:schemeClr val="accent3">
                <a:shade val="45000"/>
                <a:satMod val="135000"/>
              </a:schemeClr>
              <a:prstClr val="white"/>
            </a:duotone>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5" cstate="print"/>
          <a:stretch>
            <a:fillRect/>
          </a:stretch>
        </p:blipFill>
        <p:spPr>
          <a:xfrm>
            <a:off x="20548" y="5089818"/>
            <a:ext cx="9098280" cy="1737360"/>
          </a:xfrm>
          <a:prstGeom prst="rect">
            <a:avLst/>
          </a:prstGeom>
        </p:spPr>
      </p:pic>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11/05/2015</a:t>
            </a:fld>
            <a:endParaRPr kumimoji="0" lang="es-ES" dirty="0"/>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dirty="0"/>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79512" y="105332"/>
            <a:ext cx="2201056" cy="2655928"/>
          </a:xfrm>
          <a:prstGeom prst="rect">
            <a:avLst/>
          </a:prstGeom>
        </p:spPr>
      </p:pic>
      <p:pic>
        <p:nvPicPr>
          <p:cNvPr id="13" name="12 Imagen"/>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5853994">
            <a:off x="8411760" y="1782558"/>
            <a:ext cx="240928" cy="12054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pPr/>
              <a:t>11/05/2015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ólo el título: Énfasis">
    <p:bg>
      <p:bgPr>
        <a:gradFill flip="none" rotWithShape="1">
          <a:gsLst>
            <a:gs pos="0">
              <a:schemeClr val="bg1"/>
            </a:gs>
            <a:gs pos="50000">
              <a:schemeClr val="accent2">
                <a:lumMod val="20000"/>
                <a:lumOff val="80000"/>
              </a:schemeClr>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11/05/2015</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pPr/>
              <a:t>‹Nº›</a:t>
            </a:fld>
            <a:endParaRPr kumimoji="0" lang="es-ES"/>
          </a:p>
        </p:txBody>
      </p:sp>
      <p:sp>
        <p:nvSpPr>
          <p:cNvPr id="6" name="Title 1"/>
          <p:cNvSpPr>
            <a:spLocks noGrp="1"/>
          </p:cNvSpPr>
          <p:nvPr>
            <p:ph type="title" hasCustomPrompt="1"/>
          </p:nvPr>
        </p:nvSpPr>
        <p:spPr>
          <a:xfrm>
            <a:off x="323528" y="764704"/>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dirty="0"/>
              <a:t>Haga clic para modificar el estilo de título del patrón</a:t>
            </a:r>
          </a:p>
        </p:txBody>
      </p:sp>
      <p:sp>
        <p:nvSpPr>
          <p:cNvPr id="7" name="Text Placeholder 2"/>
          <p:cNvSpPr>
            <a:spLocks noGrp="1"/>
          </p:cNvSpPr>
          <p:nvPr>
            <p:ph type="body" idx="1"/>
          </p:nvPr>
        </p:nvSpPr>
        <p:spPr>
          <a:xfrm>
            <a:off x="395536" y="2348880"/>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ítulo con texto ">
    <p:bg>
      <p:bgPr>
        <a:gradFill>
          <a:gsLst>
            <a:gs pos="0">
              <a:schemeClr val="bg1"/>
            </a:gs>
            <a:gs pos="50000">
              <a:schemeClr val="accent2">
                <a:lumMod val="20000"/>
                <a:lumOff val="80000"/>
              </a:schemeClr>
            </a:gs>
            <a:gs pos="100000">
              <a:srgbClr val="156B13"/>
            </a:gs>
          </a:gsLst>
          <a:lin ang="162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11/05/2015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7" name="Rectangle 6"/>
          <p:cNvSpPr/>
          <p:nvPr userDrawn="1"/>
        </p:nvSpPr>
        <p:spPr>
          <a:xfrm>
            <a:off x="0" y="3068960"/>
            <a:ext cx="7543800" cy="196024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dirty="0" smtClean="0"/>
              <a:t>Haga clic para modificar el estilo de título del patrón</a:t>
            </a:r>
            <a:endParaRPr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pPr/>
              <a:t>11/05/2015</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icono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dirty="0" smtClean="0"/>
              <a:t>Haga clic para modificar el estilo de título del patrón</a:t>
            </a:r>
            <a:endParaRPr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dirty="0"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FFF00"/>
              </a:gs>
              <a:gs pos="50000">
                <a:srgbClr val="FFC000"/>
              </a:gs>
              <a:gs pos="100000">
                <a:srgbClr val="FFC0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prstClr val="white"/>
                </a:solidFill>
              </a:rPr>
              <a:t>             </a:t>
            </a:r>
          </a:p>
        </p:txBody>
      </p:sp>
      <p:sp>
        <p:nvSpPr>
          <p:cNvPr id="8" name="Rectangle 7"/>
          <p:cNvSpPr/>
          <p:nvPr userDrawn="1"/>
        </p:nvSpPr>
        <p:spPr>
          <a:xfrm>
            <a:off x="8686800" y="5265376"/>
            <a:ext cx="457200" cy="9667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solidFill>
                  <a:prstClr val="white"/>
                </a:solidFill>
              </a:rPr>
              <a:t>       </a:t>
            </a: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04" y="8621"/>
            <a:ext cx="9131796" cy="72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6643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pPr/>
              <a:t>11/05/2015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11/05/2015</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UY">
                <a:solidFill>
                  <a:srgbClr val="262626">
                    <a:lumMod val="85000"/>
                    <a:lumOff val="15000"/>
                  </a:srgbClr>
                </a:solidFill>
              </a:rPr>
              <a:pPr/>
              <a:t>24/06/2015</a:t>
            </a:fld>
            <a:endParaRPr>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Tree>
    <p:extLst>
      <p:ext uri="{BB962C8B-B14F-4D97-AF65-F5344CB8AC3E}">
        <p14:creationId xmlns:p14="http://schemas.microsoft.com/office/powerpoint/2010/main" val="187958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lang="es-UY">
                <a:solidFill>
                  <a:srgbClr val="262626">
                    <a:lumMod val="85000"/>
                    <a:lumOff val="15000"/>
                  </a:srgbClr>
                </a:solidFill>
              </a:rPr>
              <a:pPr/>
              <a:t>24/06/2015</a:t>
            </a:fld>
            <a:endParaRPr>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extLst>
      <p:ext uri="{BB962C8B-B14F-4D97-AF65-F5344CB8AC3E}">
        <p14:creationId xmlns:p14="http://schemas.microsoft.com/office/powerpoint/2010/main" val="22346878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808663"/>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9049"/>
            <a:ext cx="7524327" cy="92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lang="es-UY">
                <a:solidFill>
                  <a:srgbClr val="262626">
                    <a:tint val="75000"/>
                  </a:srgbClr>
                </a:solidFill>
              </a:rPr>
              <a:pPr/>
              <a:t>24/06/2015</a:t>
            </a:fld>
            <a:endParaRPr>
              <a:solidFill>
                <a:srgbClr val="262626">
                  <a:tint val="75000"/>
                </a:srgbClr>
              </a:solidFill>
            </a:endParaRPr>
          </a:p>
        </p:txBody>
      </p:sp>
      <p:sp>
        <p:nvSpPr>
          <p:cNvPr id="6" name="Footer Placeholder 5"/>
          <p:cNvSpPr>
            <a:spLocks noGrp="1"/>
          </p:cNvSpPr>
          <p:nvPr>
            <p:ph type="ftr" sz="quarter" idx="11"/>
          </p:nvPr>
        </p:nvSpPr>
        <p:spPr/>
        <p:txBody>
          <a:bodyPr/>
          <a:lstStyle/>
          <a:p>
            <a:endParaRPr>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pic>
        <p:nvPicPr>
          <p:cNvPr id="2051"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rot="16200000">
            <a:off x="7870280" y="-365001"/>
            <a:ext cx="927769" cy="161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2734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5949280"/>
            <a:ext cx="9157072" cy="93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a:picLocks noChangeAspect="1"/>
          </p:cNvPicPr>
          <p:nvPr userDrawn="1"/>
        </p:nvPicPr>
        <p:blipFill>
          <a:blip r:embed="rId4" cstate="email">
            <a:grayscl/>
            <a:extLst>
              <a:ext uri="{28A0092B-C50C-407E-A947-70E740481C1C}">
                <a14:useLocalDpi xmlns:a14="http://schemas.microsoft.com/office/drawing/2010/main" val="0"/>
              </a:ext>
            </a:extLst>
          </a:blip>
          <a:stretch>
            <a:fillRect/>
          </a:stretch>
        </p:blipFill>
        <p:spPr>
          <a:xfrm>
            <a:off x="29692" y="19968"/>
            <a:ext cx="2376264" cy="2867345"/>
          </a:xfrm>
          <a:prstGeom prst="rect">
            <a:avLst/>
          </a:prstGeom>
        </p:spPr>
      </p:pic>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24/06/2015</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pic>
        <p:nvPicPr>
          <p:cNvPr id="3075" name="Picture 3"/>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3412" y="5788700"/>
            <a:ext cx="8388424" cy="16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40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ólo el título: Énfasis">
    <p:bg>
      <p:bgPr>
        <a:gradFill flip="none" rotWithShape="1">
          <a:gsLst>
            <a:gs pos="0">
              <a:schemeClr val="bg1"/>
            </a:gs>
            <a:gs pos="50000">
              <a:schemeClr val="accent2">
                <a:lumMod val="20000"/>
                <a:lumOff val="80000"/>
              </a:schemeClr>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s-UY">
                <a:solidFill>
                  <a:srgbClr val="262626">
                    <a:tint val="75000"/>
                  </a:srgbClr>
                </a:solidFill>
              </a:rPr>
              <a:pPr/>
              <a:t>24/06/2015</a:t>
            </a:fld>
            <a:endParaRPr>
              <a:solidFill>
                <a:srgbClr val="262626">
                  <a:tint val="75000"/>
                </a:srgbClr>
              </a:solidFill>
            </a:endParaRPr>
          </a:p>
        </p:txBody>
      </p:sp>
      <p:sp>
        <p:nvSpPr>
          <p:cNvPr id="3" name="Footer Placeholder 2"/>
          <p:cNvSpPr>
            <a:spLocks noGrp="1"/>
          </p:cNvSpPr>
          <p:nvPr>
            <p:ph type="ftr" sz="quarter" idx="11"/>
          </p:nvPr>
        </p:nvSpPr>
        <p:spPr/>
        <p:txBody>
          <a:bodyPr/>
          <a:lstStyle/>
          <a:p>
            <a:endParaRPr>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6" name="Title 1"/>
          <p:cNvSpPr>
            <a:spLocks noGrp="1"/>
          </p:cNvSpPr>
          <p:nvPr>
            <p:ph type="title" hasCustomPrompt="1"/>
          </p:nvPr>
        </p:nvSpPr>
        <p:spPr>
          <a:xfrm>
            <a:off x="323528" y="764704"/>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dirty="0"/>
              <a:t>Haga clic para modificar el estilo de título del patrón</a:t>
            </a:r>
          </a:p>
        </p:txBody>
      </p:sp>
      <p:sp>
        <p:nvSpPr>
          <p:cNvPr id="7" name="Text Placeholder 2"/>
          <p:cNvSpPr>
            <a:spLocks noGrp="1"/>
          </p:cNvSpPr>
          <p:nvPr>
            <p:ph type="body" idx="1"/>
          </p:nvPr>
        </p:nvSpPr>
        <p:spPr>
          <a:xfrm>
            <a:off x="395536" y="2348880"/>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165963739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con texto ">
    <p:bg>
      <p:bgPr>
        <a:gradFill>
          <a:gsLst>
            <a:gs pos="0">
              <a:schemeClr val="bg1"/>
            </a:gs>
            <a:gs pos="50000">
              <a:schemeClr val="accent2">
                <a:lumMod val="20000"/>
                <a:lumOff val="80000"/>
              </a:schemeClr>
            </a:gs>
            <a:gs pos="100000">
              <a:srgbClr val="156B13"/>
            </a:gs>
          </a:gsLst>
          <a:lin ang="162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24/06/2015</a:t>
            </a:fld>
            <a:endParaRPr>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
        <p:nvSpPr>
          <p:cNvPr id="7" name="Rectangle 6"/>
          <p:cNvSpPr/>
          <p:nvPr userDrawn="1"/>
        </p:nvSpPr>
        <p:spPr>
          <a:xfrm>
            <a:off x="0" y="3068960"/>
            <a:ext cx="7543800" cy="196024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dirty="0" smtClean="0"/>
              <a:t>Haga clic para modificar el estilo de título del patrón</a:t>
            </a:r>
            <a:endParaRPr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3379905006"/>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4400" y="404664"/>
            <a:ext cx="5689600"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UY">
                <a:solidFill>
                  <a:prstClr val="white"/>
                </a:solidFill>
              </a:rPr>
              <a:pPr/>
              <a:t>24/06/2015</a:t>
            </a:fld>
            <a:endParaRPr>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1305025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3"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lang="es-UY">
                <a:solidFill>
                  <a:srgbClr val="262626">
                    <a:tint val="75000"/>
                  </a:srgbClr>
                </a:solidFill>
              </a:rPr>
              <a:pPr/>
              <a:t>24/06/2015</a:t>
            </a:fld>
            <a:endParaRPr>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solidFill>
                  <a:srgbClr val="262626">
                    <a:tint val="75000"/>
                  </a:srgbClr>
                </a:solidFill>
              </a:rPr>
              <a:pPr/>
              <a:t>‹Nº›</a:t>
            </a:fld>
            <a:endParaRPr>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38763755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49" r:id="rId15"/>
    <p:sldLayoutId id="2147483661" r:id="rId16"/>
    <p:sldLayoutId id="2147483655" r:id="rId17"/>
    <p:sldLayoutId id="2147483660" r:id="rId18"/>
    <p:sldLayoutId id="2147483676" r:id="rId19"/>
    <p:sldLayoutId id="2147483658" r:id="rId20"/>
    <p:sldLayoutId id="2147483663" r:id="rId21"/>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635896" y="2060848"/>
            <a:ext cx="4464496" cy="527825"/>
          </a:xfrm>
        </p:spPr>
        <p:txBody>
          <a:bodyPr>
            <a:normAutofit/>
          </a:bodyPr>
          <a:lstStyle/>
          <a:p>
            <a:r>
              <a:rPr lang="es-ES" dirty="0" smtClean="0"/>
              <a:t>Asociación Cultivadores de Arroz</a:t>
            </a:r>
            <a:endParaRPr lang="es-ES" dirty="0"/>
          </a:p>
        </p:txBody>
      </p:sp>
      <p:sp>
        <p:nvSpPr>
          <p:cNvPr id="5" name="Title 4"/>
          <p:cNvSpPr>
            <a:spLocks noGrp="1"/>
          </p:cNvSpPr>
          <p:nvPr>
            <p:ph type="title"/>
          </p:nvPr>
        </p:nvSpPr>
        <p:spPr>
          <a:xfrm>
            <a:off x="251520" y="3140968"/>
            <a:ext cx="7239000" cy="1828800"/>
          </a:xfrm>
        </p:spPr>
        <p:txBody>
          <a:bodyPr>
            <a:normAutofit fontScale="90000"/>
          </a:bodyPr>
          <a:lstStyle/>
          <a:p>
            <a:r>
              <a:rPr lang="es-ES" sz="2400" b="0" dirty="0">
                <a:solidFill>
                  <a:srgbClr val="262626"/>
                </a:solidFill>
              </a:rPr>
              <a:t/>
            </a:r>
            <a:br>
              <a:rPr lang="es-ES" sz="2400" b="0" dirty="0">
                <a:solidFill>
                  <a:srgbClr val="262626"/>
                </a:solidFill>
              </a:rPr>
            </a:br>
            <a:r>
              <a:rPr lang="es-ES" sz="4000" dirty="0" smtClean="0">
                <a:solidFill>
                  <a:prstClr val="white"/>
                </a:solidFill>
              </a:rPr>
              <a:t>ASAMBLEA EXTRAORDINARIA</a:t>
            </a:r>
            <a:r>
              <a:rPr lang="es-ES" sz="4000" b="0" dirty="0" smtClean="0">
                <a:solidFill>
                  <a:prstClr val="white"/>
                </a:solidFill>
              </a:rPr>
              <a:t/>
            </a:r>
            <a:br>
              <a:rPr lang="es-ES" sz="4000" b="0" dirty="0" smtClean="0">
                <a:solidFill>
                  <a:prstClr val="white"/>
                </a:solidFill>
              </a:rPr>
            </a:br>
            <a:r>
              <a:rPr lang="es-ES" sz="4000" b="0" dirty="0" smtClean="0">
                <a:solidFill>
                  <a:prstClr val="white"/>
                </a:solidFill>
              </a:rPr>
              <a:t/>
            </a:r>
            <a:br>
              <a:rPr lang="es-ES" sz="4000" b="0" dirty="0" smtClean="0">
                <a:solidFill>
                  <a:prstClr val="white"/>
                </a:solidFill>
              </a:rPr>
            </a:br>
            <a:r>
              <a:rPr lang="es-ES" sz="2700" b="0" dirty="0" smtClean="0">
                <a:solidFill>
                  <a:prstClr val="white"/>
                </a:solidFill>
              </a:rPr>
              <a:t>24 de junio de 2015 </a:t>
            </a:r>
            <a:br>
              <a:rPr lang="es-ES" sz="2700" b="0" dirty="0" smtClean="0">
                <a:solidFill>
                  <a:prstClr val="white"/>
                </a:solidFill>
              </a:rPr>
            </a:br>
            <a:r>
              <a:rPr lang="es-ES" sz="2700" b="0" dirty="0" smtClean="0">
                <a:solidFill>
                  <a:prstClr val="white"/>
                </a:solidFill>
              </a:rPr>
              <a:t>INIA Treinta y Tres</a:t>
            </a:r>
            <a:endParaRPr lang="es-ES" sz="27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1960" y="661516"/>
            <a:ext cx="4176464" cy="1646535"/>
          </a:xfrm>
          <a:ln>
            <a:solidFill>
              <a:srgbClr val="00B050"/>
            </a:solidFill>
          </a:ln>
        </p:spPr>
        <p:txBody>
          <a:bodyPr>
            <a:noAutofit/>
          </a:bodyPr>
          <a:lstStyle/>
          <a:p>
            <a:r>
              <a:rPr lang="es-ES" sz="3200" dirty="0" smtClean="0">
                <a:solidFill>
                  <a:schemeClr val="bg1"/>
                </a:solidFill>
              </a:rPr>
              <a:t>Principales exportadores mundiales de arroz</a:t>
            </a:r>
            <a:endParaRPr lang="es-ES" sz="3200" dirty="0">
              <a:solidFill>
                <a:schemeClr val="bg1"/>
              </a:solidFill>
            </a:endParaRPr>
          </a:p>
        </p:txBody>
      </p:sp>
      <p:sp>
        <p:nvSpPr>
          <p:cNvPr id="4" name="3 Marcador de texto"/>
          <p:cNvSpPr>
            <a:spLocks noGrp="1"/>
          </p:cNvSpPr>
          <p:nvPr>
            <p:ph type="body" sz="half" idx="2"/>
          </p:nvPr>
        </p:nvSpPr>
        <p:spPr/>
        <p:txBody>
          <a:bodyPr/>
          <a:lstStyle/>
          <a:p>
            <a:endParaRPr lang="es-ES"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880619" y="3356992"/>
            <a:ext cx="5393169" cy="324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0" y="1469380"/>
            <a:ext cx="3946128"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Flecha derecha"/>
          <p:cNvSpPr/>
          <p:nvPr/>
        </p:nvSpPr>
        <p:spPr>
          <a:xfrm>
            <a:off x="539552" y="3259584"/>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86010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2" y="2339427"/>
            <a:ext cx="3312368" cy="825500"/>
          </a:xfrm>
        </p:spPr>
        <p:txBody>
          <a:bodyPr>
            <a:normAutofit fontScale="90000"/>
          </a:bodyPr>
          <a:lstStyle/>
          <a:p>
            <a:pPr algn="ctr"/>
            <a:r>
              <a:rPr lang="es-UY" sz="2700" dirty="0" smtClean="0"/>
              <a:t>MERCADOS DE DESTINO</a:t>
            </a:r>
            <a:br>
              <a:rPr lang="es-UY" sz="2700" dirty="0" smtClean="0"/>
            </a:br>
            <a:r>
              <a:rPr lang="es-UY" sz="2700" dirty="0" smtClean="0"/>
              <a:t/>
            </a:r>
            <a:br>
              <a:rPr lang="es-UY" sz="2700" dirty="0" smtClean="0"/>
            </a:br>
            <a:r>
              <a:rPr lang="es-UY" sz="2700" dirty="0" smtClean="0"/>
              <a:t>al 18/6/2015</a:t>
            </a:r>
            <a:r>
              <a:rPr lang="es-UY" dirty="0" smtClean="0"/>
              <a:t/>
            </a:r>
            <a:br>
              <a:rPr lang="es-UY" dirty="0" smtClean="0"/>
            </a:br>
            <a:r>
              <a:rPr lang="es-UY" dirty="0"/>
              <a:t/>
            </a:r>
            <a:br>
              <a:rPr lang="es-UY" dirty="0"/>
            </a:br>
            <a:endParaRPr lang="es-UY"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91881" y="522274"/>
            <a:ext cx="5652120" cy="36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23528" y="3861048"/>
            <a:ext cx="3168352" cy="646331"/>
          </a:xfrm>
          <a:prstGeom prst="rect">
            <a:avLst/>
          </a:prstGeom>
          <a:noFill/>
        </p:spPr>
        <p:txBody>
          <a:bodyPr wrap="square" rtlCol="0">
            <a:spAutoFit/>
          </a:bodyPr>
          <a:lstStyle/>
          <a:p>
            <a:r>
              <a:rPr lang="es-ES" b="1" i="1" dirty="0" smtClean="0"/>
              <a:t>Fuente: Negocios concertados</a:t>
            </a:r>
          </a:p>
          <a:p>
            <a:endParaRPr lang="es-ES" dirty="0"/>
          </a:p>
        </p:txBody>
      </p:sp>
      <p:sp>
        <p:nvSpPr>
          <p:cNvPr id="7" name="6 CuadroTexto"/>
          <p:cNvSpPr txBox="1"/>
          <p:nvPr/>
        </p:nvSpPr>
        <p:spPr>
          <a:xfrm>
            <a:off x="4283968" y="4645877"/>
            <a:ext cx="442379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u="sng" dirty="0" smtClean="0"/>
              <a:t>20%</a:t>
            </a:r>
            <a:r>
              <a:rPr lang="es-ES" sz="2400" dirty="0" smtClean="0"/>
              <a:t> de ventas al 14/6/2015</a:t>
            </a:r>
            <a:endParaRPr lang="es-ES" sz="2400" dirty="0"/>
          </a:p>
        </p:txBody>
      </p:sp>
    </p:spTree>
    <p:extLst>
      <p:ext uri="{BB962C8B-B14F-4D97-AF65-F5344CB8AC3E}">
        <p14:creationId xmlns:p14="http://schemas.microsoft.com/office/powerpoint/2010/main" val="3676856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5445224"/>
            <a:ext cx="32194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68" y="260648"/>
            <a:ext cx="73215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446026"/>
            <a:ext cx="6921343" cy="137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68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40570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44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9758" y="27732"/>
            <a:ext cx="8229600" cy="706090"/>
          </a:xfrm>
          <a:prstGeom prst="rect">
            <a:avLst/>
          </a:prstGeom>
          <a:solidFill>
            <a:schemeClr val="accent2"/>
          </a:solidFill>
          <a:ln w="28575">
            <a:solidFill>
              <a:schemeClr val="accent2">
                <a:lumMod val="50000"/>
              </a:schemeClr>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800" b="1" u="sng" dirty="0" smtClean="0">
                <a:solidFill>
                  <a:schemeClr val="bg1"/>
                </a:solidFill>
                <a:latin typeface="Calibri" panose="020F0502020204030204" pitchFamily="34" charset="0"/>
              </a:rPr>
              <a:t>PRECIO  PROVISORIO  ZAFRA  2014/2015</a:t>
            </a:r>
            <a:endParaRPr lang="es-UY" sz="2000" b="1" u="sng" dirty="0">
              <a:solidFill>
                <a:schemeClr val="bg1"/>
              </a:solidFill>
              <a:latin typeface="Calibri" panose="020F0502020204030204" pitchFamily="34" charset="0"/>
            </a:endParaRPr>
          </a:p>
        </p:txBody>
      </p:sp>
      <p:sp>
        <p:nvSpPr>
          <p:cNvPr id="6" name="5 CuadroTexto"/>
          <p:cNvSpPr txBox="1"/>
          <p:nvPr/>
        </p:nvSpPr>
        <p:spPr>
          <a:xfrm>
            <a:off x="446438" y="741978"/>
            <a:ext cx="32403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b="1" dirty="0" smtClean="0"/>
              <a:t>ALTERNATIVA 1</a:t>
            </a:r>
            <a:endParaRPr lang="es-ES" b="1" dirty="0"/>
          </a:p>
        </p:txBody>
      </p:sp>
      <p:sp>
        <p:nvSpPr>
          <p:cNvPr id="8" name="7 CuadroTexto"/>
          <p:cNvSpPr txBox="1"/>
          <p:nvPr/>
        </p:nvSpPr>
        <p:spPr>
          <a:xfrm>
            <a:off x="4647660" y="741978"/>
            <a:ext cx="32403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b="1" dirty="0" smtClean="0"/>
              <a:t>ALTERNATIVA 2</a:t>
            </a:r>
            <a:endParaRPr lang="es-E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9644"/>
            <a:ext cx="423466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a:off x="4254009" y="741978"/>
            <a:ext cx="0" cy="57833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436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9758" y="27732"/>
            <a:ext cx="8229600" cy="706090"/>
          </a:xfrm>
          <a:prstGeom prst="rect">
            <a:avLst/>
          </a:prstGeom>
          <a:solidFill>
            <a:schemeClr val="accent2"/>
          </a:solidFill>
          <a:ln w="28575">
            <a:solidFill>
              <a:schemeClr val="accent2">
                <a:lumMod val="50000"/>
              </a:schemeClr>
            </a:solidFill>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_tradnl" sz="2800" b="1" u="sng" dirty="0" smtClean="0">
                <a:solidFill>
                  <a:schemeClr val="bg1"/>
                </a:solidFill>
                <a:latin typeface="Calibri" panose="020F0502020204030204" pitchFamily="34" charset="0"/>
              </a:rPr>
              <a:t>PRECIO  PROVISORIO  ZAFRA  2014/2015</a:t>
            </a:r>
            <a:endParaRPr lang="es-UY" sz="2000" b="1" u="sng" dirty="0">
              <a:solidFill>
                <a:schemeClr val="bg1"/>
              </a:solidFill>
              <a:latin typeface="Calibri" panose="020F0502020204030204" pitchFamily="34" charset="0"/>
            </a:endParaRPr>
          </a:p>
        </p:txBody>
      </p:sp>
      <p:sp>
        <p:nvSpPr>
          <p:cNvPr id="6" name="5 CuadroTexto"/>
          <p:cNvSpPr txBox="1"/>
          <p:nvPr/>
        </p:nvSpPr>
        <p:spPr>
          <a:xfrm>
            <a:off x="446438" y="741978"/>
            <a:ext cx="32403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b="1" dirty="0" smtClean="0"/>
              <a:t>ALTERNATIVA 1</a:t>
            </a:r>
            <a:endParaRPr lang="es-ES" b="1" dirty="0"/>
          </a:p>
        </p:txBody>
      </p:sp>
      <p:sp>
        <p:nvSpPr>
          <p:cNvPr id="8" name="7 CuadroTexto"/>
          <p:cNvSpPr txBox="1"/>
          <p:nvPr/>
        </p:nvSpPr>
        <p:spPr>
          <a:xfrm>
            <a:off x="4647660" y="741978"/>
            <a:ext cx="324036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b="1" dirty="0" smtClean="0"/>
              <a:t>ALTERNATIVA 2</a:t>
            </a:r>
            <a:endParaRPr lang="es-ES" b="1" dirty="0"/>
          </a:p>
        </p:txBody>
      </p:sp>
      <p:sp>
        <p:nvSpPr>
          <p:cNvPr id="9" name="TextBox 1"/>
          <p:cNvSpPr txBox="1"/>
          <p:nvPr/>
        </p:nvSpPr>
        <p:spPr>
          <a:xfrm>
            <a:off x="4254009" y="1268760"/>
            <a:ext cx="4232027" cy="720080"/>
          </a:xfrm>
          <a:prstGeom prst="rect">
            <a:avLst/>
          </a:prstGeom>
          <a:noFill/>
        </p:spPr>
        <p:txBody>
          <a:bodyPr wrap="square" rtlCol="0" anchor="b" anchorCtr="0">
            <a:normAutofit fontScale="62500" lnSpcReduction="20000"/>
          </a:bodyPr>
          <a:lstStyle/>
          <a:p>
            <a:pPr algn="ctr"/>
            <a:r>
              <a:rPr lang="es-ES" sz="3200" b="1" dirty="0" smtClean="0">
                <a:solidFill>
                  <a:schemeClr val="accent2">
                    <a:lumMod val="75000"/>
                  </a:schemeClr>
                </a:solidFill>
              </a:rPr>
              <a:t>Tabla de coeficientes para la fijación del Precio Provisorio AL 30/6</a:t>
            </a:r>
            <a:endParaRPr lang="es-ES" sz="3200" dirty="0">
              <a:solidFill>
                <a:schemeClr val="accent2">
                  <a:lumMod val="75000"/>
                </a:schemeClr>
              </a:solidFill>
            </a:endParaRPr>
          </a:p>
        </p:txBody>
      </p:sp>
      <p:sp>
        <p:nvSpPr>
          <p:cNvPr id="10" name="9 CuadroTexto"/>
          <p:cNvSpPr txBox="1"/>
          <p:nvPr/>
        </p:nvSpPr>
        <p:spPr>
          <a:xfrm>
            <a:off x="5076056" y="5085184"/>
            <a:ext cx="352839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b="1" dirty="0" smtClean="0"/>
              <a:t>Al 30/6 - Riesgo de venta 3 barcos a menor precio cae promedio </a:t>
            </a:r>
            <a:r>
              <a:rPr lang="es-ES" b="1" dirty="0" err="1" smtClean="0"/>
              <a:t>fob</a:t>
            </a:r>
            <a:r>
              <a:rPr lang="es-ES" b="1" dirty="0" smtClean="0"/>
              <a:t> a </a:t>
            </a:r>
            <a:r>
              <a:rPr lang="es-ES" b="1" dirty="0" err="1" smtClean="0"/>
              <a:t>coef</a:t>
            </a:r>
            <a:r>
              <a:rPr lang="es-ES" b="1" dirty="0" smtClean="0"/>
              <a:t> 2,06</a:t>
            </a:r>
            <a:endParaRPr lang="es-E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009" y="2105687"/>
            <a:ext cx="4720340" cy="279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9644"/>
            <a:ext cx="423466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a:off x="4254009" y="741978"/>
            <a:ext cx="0" cy="57833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6048672" cy="494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948264" y="5827176"/>
            <a:ext cx="1872208" cy="369332"/>
          </a:xfrm>
          <a:prstGeom prst="rect">
            <a:avLst/>
          </a:prstGeom>
          <a:noFill/>
        </p:spPr>
        <p:txBody>
          <a:bodyPr wrap="square" rtlCol="0">
            <a:spAutoFit/>
          </a:bodyPr>
          <a:lstStyle/>
          <a:p>
            <a:r>
              <a:rPr lang="es-ES" dirty="0" smtClean="0"/>
              <a:t>Fuente: ACA</a:t>
            </a:r>
            <a:endParaRPr lang="es-ES" dirty="0"/>
          </a:p>
        </p:txBody>
      </p:sp>
    </p:spTree>
    <p:extLst>
      <p:ext uri="{BB962C8B-B14F-4D97-AF65-F5344CB8AC3E}">
        <p14:creationId xmlns:p14="http://schemas.microsoft.com/office/powerpoint/2010/main" val="744629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chor="b">
            <a:normAutofit/>
          </a:bodyPr>
          <a:lstStyle/>
          <a:p>
            <a:pPr lvl="0" algn="ctr">
              <a:spcBef>
                <a:spcPts val="0"/>
              </a:spcBef>
            </a:pPr>
            <a:r>
              <a:rPr lang="es-ES" b="1" dirty="0" smtClean="0">
                <a:solidFill>
                  <a:prstClr val="white"/>
                </a:solidFill>
                <a:ea typeface="+mn-ea"/>
                <a:cs typeface="+mn-cs"/>
              </a:rPr>
              <a:t>LABORATORIOS – </a:t>
            </a:r>
            <a:r>
              <a:rPr lang="es-ES" b="1" dirty="0" smtClean="0">
                <a:solidFill>
                  <a:prstClr val="white"/>
                </a:solidFill>
              </a:rPr>
              <a:t>Proceso </a:t>
            </a:r>
            <a:r>
              <a:rPr lang="es-ES" b="1" dirty="0" smtClean="0">
                <a:solidFill>
                  <a:prstClr val="white"/>
                </a:solidFill>
                <a:ea typeface="+mn-ea"/>
                <a:cs typeface="+mn-cs"/>
              </a:rPr>
              <a:t>Acreditación</a:t>
            </a:r>
            <a:endParaRPr lang="es-ES" dirty="0"/>
          </a:p>
        </p:txBody>
      </p:sp>
      <p:sp>
        <p:nvSpPr>
          <p:cNvPr id="4" name="3 Marcador de contenido"/>
          <p:cNvSpPr>
            <a:spLocks noGrp="1"/>
          </p:cNvSpPr>
          <p:nvPr>
            <p:ph sz="half" idx="1"/>
          </p:nvPr>
        </p:nvSpPr>
        <p:spPr>
          <a:xfrm>
            <a:off x="179512" y="1268760"/>
            <a:ext cx="4320480" cy="4154984"/>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0" indent="0">
              <a:buClr>
                <a:schemeClr val="accent1">
                  <a:lumMod val="75000"/>
                </a:schemeClr>
              </a:buClr>
              <a:buNone/>
            </a:pPr>
            <a:endParaRPr lang="es-UY" sz="3200" b="1" dirty="0">
              <a:solidFill>
                <a:schemeClr val="tx1"/>
              </a:solidFill>
            </a:endParaRPr>
          </a:p>
          <a:p>
            <a:pPr marL="0" indent="0">
              <a:buClr>
                <a:schemeClr val="accent1">
                  <a:lumMod val="75000"/>
                </a:schemeClr>
              </a:buClr>
              <a:buFont typeface="Wingdings" pitchFamily="2" charset="2"/>
              <a:buChar char="ü"/>
            </a:pPr>
            <a:r>
              <a:rPr lang="es-ES_tradnl" sz="3200" dirty="0" smtClean="0">
                <a:solidFill>
                  <a:schemeClr val="accent2"/>
                </a:solidFill>
              </a:rPr>
              <a:t> </a:t>
            </a:r>
            <a:r>
              <a:rPr lang="es-ES_tradnl" sz="3200" b="1" dirty="0">
                <a:solidFill>
                  <a:schemeClr val="tx1"/>
                </a:solidFill>
              </a:rPr>
              <a:t>Diagnóstico</a:t>
            </a:r>
          </a:p>
          <a:p>
            <a:pPr marL="0" indent="0">
              <a:spcBef>
                <a:spcPts val="600"/>
              </a:spcBef>
              <a:buClr>
                <a:schemeClr val="accent1">
                  <a:lumMod val="75000"/>
                </a:schemeClr>
              </a:buClr>
              <a:buFont typeface="Wingdings" pitchFamily="2" charset="2"/>
              <a:buChar char="ü"/>
            </a:pPr>
            <a:r>
              <a:rPr lang="es-ES_tradnl" sz="3200" b="1" dirty="0" smtClean="0">
                <a:solidFill>
                  <a:schemeClr val="tx1"/>
                </a:solidFill>
              </a:rPr>
              <a:t> </a:t>
            </a:r>
            <a:r>
              <a:rPr lang="es-ES_tradnl" sz="3200" b="1" dirty="0">
                <a:solidFill>
                  <a:schemeClr val="tx1"/>
                </a:solidFill>
              </a:rPr>
              <a:t>Diseño, desarrollo e implementación del Sistema de Gestión de Calidad</a:t>
            </a:r>
            <a:r>
              <a:rPr lang="es-ES_tradnl" sz="3200" dirty="0">
                <a:solidFill>
                  <a:schemeClr val="tx1"/>
                </a:solidFill>
              </a:rPr>
              <a:t>		</a:t>
            </a:r>
          </a:p>
          <a:p>
            <a:pPr marL="0" indent="0">
              <a:buClr>
                <a:schemeClr val="accent1">
                  <a:lumMod val="75000"/>
                </a:schemeClr>
              </a:buClr>
              <a:buFont typeface="Wingdings" pitchFamily="2" charset="2"/>
              <a:buChar char="ü"/>
            </a:pPr>
            <a:r>
              <a:rPr lang="es-ES_tradnl" sz="3200" b="1" dirty="0">
                <a:solidFill>
                  <a:schemeClr val="tx1"/>
                </a:solidFill>
              </a:rPr>
              <a:t> Evaluación de la Conformidad del Sistema de Gestión de Calidad con los requisitos normativos:</a:t>
            </a:r>
          </a:p>
          <a:p>
            <a:pPr marL="0" indent="0">
              <a:spcBef>
                <a:spcPts val="0"/>
              </a:spcBef>
              <a:buClr>
                <a:schemeClr val="accent1">
                  <a:lumMod val="75000"/>
                </a:schemeClr>
              </a:buClr>
              <a:buNone/>
            </a:pPr>
            <a:r>
              <a:rPr lang="es-ES_tradnl" sz="3200" dirty="0" smtClean="0">
                <a:solidFill>
                  <a:schemeClr val="tx1"/>
                </a:solidFill>
              </a:rPr>
              <a:t>- </a:t>
            </a:r>
            <a:r>
              <a:rPr lang="es-ES_tradnl" sz="3200" dirty="0">
                <a:solidFill>
                  <a:schemeClr val="tx1"/>
                </a:solidFill>
              </a:rPr>
              <a:t>Auditorías Internas (LATU) </a:t>
            </a:r>
            <a:r>
              <a:rPr lang="es-ES_tradnl" sz="3200" dirty="0" smtClean="0">
                <a:solidFill>
                  <a:schemeClr val="tx1"/>
                </a:solidFill>
              </a:rPr>
              <a:t>y Externa </a:t>
            </a:r>
            <a:r>
              <a:rPr lang="es-ES_tradnl" sz="3200" dirty="0">
                <a:solidFill>
                  <a:schemeClr val="tx1"/>
                </a:solidFill>
              </a:rPr>
              <a:t>Organismo Uruguayo de Acreditación (OUA)</a:t>
            </a:r>
          </a:p>
          <a:p>
            <a:pPr marL="0" indent="0">
              <a:buClr>
                <a:schemeClr val="accent1">
                  <a:lumMod val="75000"/>
                </a:schemeClr>
              </a:buClr>
              <a:buFont typeface="Wingdings" pitchFamily="2" charset="2"/>
              <a:buChar char="ü"/>
            </a:pPr>
            <a:r>
              <a:rPr lang="es-ES_tradnl" sz="3200" b="1" u="sng" dirty="0" smtClean="0">
                <a:solidFill>
                  <a:schemeClr val="accent1">
                    <a:lumMod val="75000"/>
                  </a:schemeClr>
                </a:solidFill>
              </a:rPr>
              <a:t>Certificado </a:t>
            </a:r>
            <a:r>
              <a:rPr lang="es-ES_tradnl" sz="3200" b="1" u="sng" dirty="0">
                <a:solidFill>
                  <a:schemeClr val="accent1">
                    <a:lumMod val="75000"/>
                  </a:schemeClr>
                </a:solidFill>
              </a:rPr>
              <a:t>de Acreditación del OUA</a:t>
            </a:r>
          </a:p>
          <a:p>
            <a:pPr marL="0" indent="0">
              <a:buNone/>
            </a:pPr>
            <a:endParaRPr lang="es-UY" dirty="0"/>
          </a:p>
        </p:txBody>
      </p:sp>
      <p:sp>
        <p:nvSpPr>
          <p:cNvPr id="2" name="1 Rectángulo"/>
          <p:cNvSpPr/>
          <p:nvPr/>
        </p:nvSpPr>
        <p:spPr>
          <a:xfrm>
            <a:off x="4716016" y="1268760"/>
            <a:ext cx="4283968" cy="41549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Clr>
                <a:schemeClr val="accent1">
                  <a:lumMod val="75000"/>
                </a:schemeClr>
              </a:buClr>
              <a:buFont typeface="Wingdings" pitchFamily="2" charset="2"/>
              <a:buChar char="ü"/>
            </a:pPr>
            <a:r>
              <a:rPr lang="es-ES_tradnl" sz="2400" b="1" dirty="0"/>
              <a:t>Alcance de la Acreditación</a:t>
            </a:r>
          </a:p>
          <a:p>
            <a:pPr>
              <a:buClr>
                <a:schemeClr val="accent1">
                  <a:lumMod val="75000"/>
                </a:schemeClr>
              </a:buClr>
            </a:pPr>
            <a:endParaRPr lang="es-ES_tradnl" sz="2400" b="1" dirty="0"/>
          </a:p>
          <a:p>
            <a:pPr algn="just">
              <a:spcBef>
                <a:spcPts val="0"/>
              </a:spcBef>
              <a:buClr>
                <a:schemeClr val="accent1">
                  <a:lumMod val="75000"/>
                </a:schemeClr>
              </a:buClr>
              <a:buFontTx/>
              <a:buChar char="-"/>
            </a:pPr>
            <a:r>
              <a:rPr lang="es-ES_tradnl" sz="2400" dirty="0"/>
              <a:t>Determinación del % de Humedad en Grano Cáscara: 12-28%</a:t>
            </a:r>
          </a:p>
          <a:p>
            <a:pPr algn="just">
              <a:spcBef>
                <a:spcPts val="0"/>
              </a:spcBef>
              <a:buClr>
                <a:schemeClr val="accent1">
                  <a:lumMod val="75000"/>
                </a:schemeClr>
              </a:buClr>
              <a:buFontTx/>
              <a:buChar char="-"/>
            </a:pPr>
            <a:r>
              <a:rPr lang="es-ES_tradnl" sz="2400" dirty="0"/>
              <a:t>Determinación del Grano de Blancura: 36-45°</a:t>
            </a:r>
          </a:p>
          <a:p>
            <a:pPr algn="just">
              <a:spcBef>
                <a:spcPts val="0"/>
              </a:spcBef>
              <a:buClr>
                <a:schemeClr val="accent1">
                  <a:lumMod val="75000"/>
                </a:schemeClr>
              </a:buClr>
              <a:buFontTx/>
              <a:buChar char="-"/>
            </a:pPr>
            <a:r>
              <a:rPr lang="es-ES_tradnl" sz="2400" dirty="0"/>
              <a:t>Determinación del % Grano Blanco Total y Grano Entero: </a:t>
            </a:r>
          </a:p>
          <a:p>
            <a:pPr algn="just">
              <a:buClr>
                <a:schemeClr val="accent1">
                  <a:lumMod val="75000"/>
                </a:schemeClr>
              </a:buClr>
            </a:pPr>
            <a:r>
              <a:rPr lang="es-ES_tradnl" sz="2400" dirty="0"/>
              <a:t>	Blanco Total 55-80% , Grano Entero: 0-70%</a:t>
            </a:r>
            <a:endParaRPr lang="es-UY" sz="2400" dirty="0"/>
          </a:p>
        </p:txBody>
      </p:sp>
    </p:spTree>
    <p:custDataLst>
      <p:tags r:id="rId1"/>
    </p:custDataLst>
    <p:extLst>
      <p:ext uri="{BB962C8B-B14F-4D97-AF65-F5344CB8AC3E}">
        <p14:creationId xmlns:p14="http://schemas.microsoft.com/office/powerpoint/2010/main" val="14394448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chor="b">
            <a:normAutofit/>
          </a:bodyPr>
          <a:lstStyle/>
          <a:p>
            <a:pPr lvl="0" algn="ctr">
              <a:spcBef>
                <a:spcPts val="0"/>
              </a:spcBef>
            </a:pPr>
            <a:r>
              <a:rPr lang="es-ES" b="1" dirty="0" smtClean="0">
                <a:solidFill>
                  <a:prstClr val="white"/>
                </a:solidFill>
                <a:ea typeface="+mn-ea"/>
                <a:cs typeface="+mn-cs"/>
              </a:rPr>
              <a:t>LABORATORIOS – Proceso Acreditación</a:t>
            </a:r>
            <a:endParaRPr lang="es-ES" dirty="0"/>
          </a:p>
        </p:txBody>
      </p:sp>
      <p:sp>
        <p:nvSpPr>
          <p:cNvPr id="6" name="Content Placeholder 2"/>
          <p:cNvSpPr>
            <a:spLocks noGrp="1"/>
          </p:cNvSpPr>
          <p:nvPr>
            <p:ph sz="half" idx="1"/>
          </p:nvPr>
        </p:nvSpPr>
        <p:spPr>
          <a:xfrm>
            <a:off x="25276" y="1412776"/>
            <a:ext cx="8640960" cy="4680520"/>
          </a:xfrm>
        </p:spPr>
        <p:txBody>
          <a:bodyPr>
            <a:normAutofit fontScale="85000" lnSpcReduction="20000"/>
          </a:bodyPr>
          <a:lstStyle/>
          <a:p>
            <a:pPr marL="0" indent="0">
              <a:buNone/>
            </a:pPr>
            <a:endParaRPr lang="es-UY" sz="2400" dirty="0"/>
          </a:p>
          <a:p>
            <a:pPr marL="0" indent="0">
              <a:buClr>
                <a:schemeClr val="accent1">
                  <a:lumMod val="75000"/>
                </a:schemeClr>
              </a:buClr>
              <a:buFont typeface="Wingdings" pitchFamily="2" charset="2"/>
              <a:buChar char="ü"/>
            </a:pPr>
            <a:r>
              <a:rPr lang="es-ES" sz="3200" b="1" dirty="0">
                <a:solidFill>
                  <a:schemeClr val="tx1"/>
                </a:solidFill>
              </a:rPr>
              <a:t>Para qué acreditar</a:t>
            </a:r>
            <a:r>
              <a:rPr lang="es-ES" sz="3200" b="1" dirty="0" smtClean="0">
                <a:solidFill>
                  <a:schemeClr val="tx1"/>
                </a:solidFill>
              </a:rPr>
              <a:t>:</a:t>
            </a:r>
          </a:p>
          <a:p>
            <a:pPr marL="0" indent="0">
              <a:buClr>
                <a:schemeClr val="accent1">
                  <a:lumMod val="75000"/>
                </a:schemeClr>
              </a:buClr>
              <a:buNone/>
            </a:pPr>
            <a:endParaRPr lang="es-UY" dirty="0"/>
          </a:p>
          <a:p>
            <a:pPr lvl="0"/>
            <a:r>
              <a:rPr lang="es-ES" dirty="0">
                <a:solidFill>
                  <a:srgbClr val="C00000"/>
                </a:solidFill>
              </a:rPr>
              <a:t>Para asegurar, en la forma más objetiva y uniforme posible, que estas entidades son técnicamente competentes para realizar sus actividades y que las realizan de conformidad con la norma correspondiente.</a:t>
            </a:r>
            <a:endParaRPr lang="es-UY" dirty="0">
              <a:solidFill>
                <a:srgbClr val="C00000"/>
              </a:solidFill>
            </a:endParaRPr>
          </a:p>
          <a:p>
            <a:pPr lvl="0"/>
            <a:r>
              <a:rPr lang="es-ES_tradnl" dirty="0">
                <a:solidFill>
                  <a:srgbClr val="FF0000"/>
                </a:solidFill>
              </a:rPr>
              <a:t>Para incrementar la confianza en los resultados y en la calidad del trabajo de la entidad debido al reconocimiento externo. </a:t>
            </a:r>
          </a:p>
          <a:p>
            <a:pPr lvl="0"/>
            <a:r>
              <a:rPr lang="es-ES" dirty="0">
                <a:solidFill>
                  <a:srgbClr val="FFC000"/>
                </a:solidFill>
              </a:rPr>
              <a:t>Reconocimiento de la competencia técnica, indicando que  merecen confianza en sus reportes y certificados por ser evaluados por una </a:t>
            </a:r>
            <a:r>
              <a:rPr lang="es-ES" b="1" dirty="0">
                <a:solidFill>
                  <a:srgbClr val="FFC000"/>
                </a:solidFill>
              </a:rPr>
              <a:t>entidad independiente bajo criterios internacionales de amplia aceptación que </a:t>
            </a:r>
            <a:r>
              <a:rPr lang="es-ES" dirty="0">
                <a:solidFill>
                  <a:srgbClr val="FFC000"/>
                </a:solidFill>
              </a:rPr>
              <a:t>implican un lenguaje universal.</a:t>
            </a:r>
            <a:endParaRPr lang="es-ES_tradnl" dirty="0">
              <a:solidFill>
                <a:srgbClr val="FFC000"/>
              </a:solidFill>
            </a:endParaRPr>
          </a:p>
          <a:p>
            <a:pPr marL="0" indent="0">
              <a:buNone/>
            </a:pPr>
            <a:endParaRPr lang="es-UY" dirty="0"/>
          </a:p>
          <a:p>
            <a:pPr marL="0" indent="0">
              <a:buNone/>
            </a:pPr>
            <a:endParaRPr lang="es-UY" dirty="0"/>
          </a:p>
        </p:txBody>
      </p:sp>
      <p:pic>
        <p:nvPicPr>
          <p:cNvPr id="2" name="1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88225" y="980728"/>
            <a:ext cx="2448272" cy="154398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0914943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99592" y="5301208"/>
            <a:ext cx="7272808" cy="1080120"/>
          </a:xfrm>
        </p:spPr>
        <p:txBody>
          <a:bodyPr>
            <a:noAutofit/>
          </a:bodyPr>
          <a:lstStyle/>
          <a:p>
            <a:pPr algn="ctr"/>
            <a:r>
              <a:rPr lang="es-ES" sz="3200" b="1" dirty="0" smtClean="0">
                <a:solidFill>
                  <a:schemeClr val="tx1"/>
                </a:solidFill>
              </a:rPr>
              <a:t>COMISION DIRECTIVA</a:t>
            </a:r>
          </a:p>
          <a:p>
            <a:pPr algn="ctr"/>
            <a:r>
              <a:rPr lang="es-ES" sz="3200" b="1" dirty="0" smtClean="0">
                <a:solidFill>
                  <a:schemeClr val="tx1"/>
                </a:solidFill>
              </a:rPr>
              <a:t>ASOCIACION CULTIVADORES DE ARROZ</a:t>
            </a:r>
            <a:endParaRPr lang="es-ES" sz="3200" b="1" dirty="0">
              <a:solidFill>
                <a:schemeClr val="tx1"/>
              </a:solidFill>
            </a:endParaRPr>
          </a:p>
        </p:txBody>
      </p:sp>
      <p:sp>
        <p:nvSpPr>
          <p:cNvPr id="5" name="Title 4"/>
          <p:cNvSpPr>
            <a:spLocks noGrp="1"/>
          </p:cNvSpPr>
          <p:nvPr>
            <p:ph type="title"/>
          </p:nvPr>
        </p:nvSpPr>
        <p:spPr>
          <a:xfrm>
            <a:off x="1457654" y="3429000"/>
            <a:ext cx="5220580" cy="943744"/>
          </a:xfrm>
        </p:spPr>
        <p:txBody>
          <a:bodyPr>
            <a:normAutofit fontScale="90000"/>
          </a:bodyPr>
          <a:lstStyle/>
          <a:p>
            <a:pPr algn="l"/>
            <a:r>
              <a:rPr lang="es-ES" sz="2400" b="0" dirty="0" smtClean="0">
                <a:solidFill>
                  <a:srgbClr val="262626"/>
                </a:solidFill>
              </a:rPr>
              <a:t/>
            </a:r>
            <a:br>
              <a:rPr lang="es-ES" sz="2400" b="0" dirty="0" smtClean="0">
                <a:solidFill>
                  <a:srgbClr val="262626"/>
                </a:solidFill>
              </a:rPr>
            </a:br>
            <a:r>
              <a:rPr lang="es-ES" sz="5600" b="0" dirty="0" smtClean="0">
                <a:solidFill>
                  <a:prstClr val="white"/>
                </a:solidFill>
              </a:rPr>
              <a:t>Muchas gracias!</a:t>
            </a:r>
            <a:endParaRPr lang="es-ES" sz="5600" b="0" dirty="0"/>
          </a:p>
        </p:txBody>
      </p:sp>
    </p:spTree>
    <p:extLst>
      <p:ext uri="{BB962C8B-B14F-4D97-AF65-F5344CB8AC3E}">
        <p14:creationId xmlns:p14="http://schemas.microsoft.com/office/powerpoint/2010/main" val="33063765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pPr algn="ctr"/>
            <a:r>
              <a:rPr lang="es-ES" sz="4000" b="1" dirty="0" smtClean="0">
                <a:solidFill>
                  <a:schemeClr val="tx1">
                    <a:lumMod val="85000"/>
                    <a:lumOff val="15000"/>
                  </a:schemeClr>
                </a:solidFill>
                <a:latin typeface="+mj-lt"/>
              </a:rPr>
              <a:t>Reuniones</a:t>
            </a:r>
            <a:endParaRPr lang="es-ES" sz="4000" dirty="0">
              <a:solidFill>
                <a:schemeClr val="tx1">
                  <a:lumMod val="50000"/>
                  <a:lumOff val="50000"/>
                </a:schemeClr>
              </a:solidFill>
              <a:latin typeface="+mj-lt"/>
              <a:cs typeface="Arial" pitchFamily="34" charset="0"/>
            </a:endParaRPr>
          </a:p>
        </p:txBody>
      </p:sp>
      <p:grpSp>
        <p:nvGrpSpPr>
          <p:cNvPr id="26" name="Group 25"/>
          <p:cNvGrpSpPr/>
          <p:nvPr/>
        </p:nvGrpSpPr>
        <p:grpSpPr>
          <a:xfrm>
            <a:off x="169435" y="1916832"/>
            <a:ext cx="1828800" cy="1749871"/>
            <a:chOff x="762000" y="1946209"/>
            <a:chExt cx="2057400" cy="2057400"/>
          </a:xfrm>
        </p:grpSpPr>
        <p:sp>
          <p:nvSpPr>
            <p:cNvPr id="6" name="Oval 5"/>
            <p:cNvSpPr/>
            <p:nvPr/>
          </p:nvSpPr>
          <p:spPr>
            <a:xfrm>
              <a:off x="762000" y="1946209"/>
              <a:ext cx="2057400" cy="2057400"/>
            </a:xfrm>
            <a:prstGeom prst="ellipse">
              <a:avLst/>
            </a:prstGeom>
            <a:gradFill flip="none" rotWithShape="1">
              <a:gsLst>
                <a:gs pos="0">
                  <a:srgbClr val="FFFF00"/>
                </a:gs>
                <a:gs pos="50000">
                  <a:srgbClr val="FFC000"/>
                </a:gs>
                <a:gs pos="100000">
                  <a:srgbClr val="FFC0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3" name="TextBox 12"/>
            <p:cNvSpPr txBox="1"/>
            <p:nvPr/>
          </p:nvSpPr>
          <p:spPr>
            <a:xfrm>
              <a:off x="1452050" y="2606448"/>
              <a:ext cx="677298" cy="600248"/>
            </a:xfrm>
            <a:prstGeom prst="rect">
              <a:avLst/>
            </a:prstGeom>
            <a:noFill/>
          </p:spPr>
          <p:txBody>
            <a:bodyPr wrap="square" rtlCol="0">
              <a:noAutofit/>
            </a:bodyPr>
            <a:lstStyle/>
            <a:p>
              <a:pPr>
                <a:lnSpc>
                  <a:spcPct val="80000"/>
                </a:lnSpc>
              </a:pPr>
              <a:r>
                <a:rPr lang="es-ES" sz="3600" b="1" spc="60" dirty="0">
                  <a:effectLst>
                    <a:outerShdw blurRad="50800" dist="25400" dir="5400000" algn="t" rotWithShape="0">
                      <a:prstClr val="black">
                        <a:alpha val="15000"/>
                      </a:prstClr>
                    </a:outerShdw>
                  </a:effectLst>
                </a:rPr>
                <a:t>1</a:t>
              </a:r>
              <a:endParaRPr lang="es-ES" sz="3600" b="1" spc="60" dirty="0" smtClean="0">
                <a:effectLst>
                  <a:outerShdw blurRad="50800" dist="25400" dir="5400000" algn="t" rotWithShape="0">
                    <a:prstClr val="black">
                      <a:alpha val="15000"/>
                    </a:prstClr>
                  </a:outerShdw>
                </a:effectLst>
              </a:endParaRPr>
            </a:p>
            <a:p>
              <a:pPr algn="ctr">
                <a:lnSpc>
                  <a:spcPct val="80000"/>
                </a:lnSpc>
              </a:pPr>
              <a:endParaRPr lang="es-ES" sz="3600" b="1" dirty="0">
                <a:effectLst>
                  <a:outerShdw blurRad="50800" dist="25400" dir="5400000" algn="t" rotWithShape="0">
                    <a:prstClr val="black">
                      <a:alpha val="15000"/>
                    </a:prstClr>
                  </a:outerShdw>
                </a:effectLst>
              </a:endParaRPr>
            </a:p>
          </p:txBody>
        </p:sp>
      </p:grpSp>
      <p:sp>
        <p:nvSpPr>
          <p:cNvPr id="4" name="Oval 3"/>
          <p:cNvSpPr/>
          <p:nvPr/>
        </p:nvSpPr>
        <p:spPr>
          <a:xfrm>
            <a:off x="2569290" y="1940253"/>
            <a:ext cx="1828800" cy="1668975"/>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5" name="Oval 4"/>
          <p:cNvSpPr/>
          <p:nvPr/>
        </p:nvSpPr>
        <p:spPr>
          <a:xfrm>
            <a:off x="4744102" y="1953311"/>
            <a:ext cx="1828800" cy="1662764"/>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25" name="Oval 5"/>
          <p:cNvSpPr/>
          <p:nvPr/>
        </p:nvSpPr>
        <p:spPr>
          <a:xfrm>
            <a:off x="6902270" y="1858710"/>
            <a:ext cx="1828800" cy="1749871"/>
          </a:xfrm>
          <a:prstGeom prst="ellipse">
            <a:avLst/>
          </a:prstGeom>
          <a:gradFill flip="none" rotWithShape="1">
            <a:gsLst>
              <a:gs pos="0">
                <a:schemeClr val="accent6">
                  <a:lumMod val="20000"/>
                  <a:lumOff val="80000"/>
                </a:schemeClr>
              </a:gs>
              <a:gs pos="50000">
                <a:schemeClr val="accent6">
                  <a:lumMod val="60000"/>
                  <a:lumOff val="40000"/>
                </a:schemeClr>
              </a:gs>
              <a:gs pos="100000">
                <a:schemeClr val="accent6">
                  <a:lumMod val="75000"/>
                </a:schemeClr>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Rectangle 1"/>
          <p:cNvSpPr/>
          <p:nvPr/>
        </p:nvSpPr>
        <p:spPr>
          <a:xfrm>
            <a:off x="307750" y="3855468"/>
            <a:ext cx="1690485" cy="1877788"/>
          </a:xfrm>
          <a:prstGeom prst="rect">
            <a:avLst/>
          </a:prstGeom>
          <a:gradFill>
            <a:gsLst>
              <a:gs pos="68000">
                <a:schemeClr val="accent2">
                  <a:lumMod val="20000"/>
                  <a:lumOff val="80000"/>
                </a:schemeClr>
              </a:gs>
              <a:gs pos="33000">
                <a:schemeClr val="accent2">
                  <a:lumMod val="60000"/>
                  <a:lumOff val="40000"/>
                </a:schemeClr>
              </a:gs>
              <a:gs pos="0">
                <a:srgbClr val="00B050"/>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s-UY" sz="2000" b="1" dirty="0" smtClean="0">
              <a:ea typeface="Calibri"/>
              <a:cs typeface="Times New Roman"/>
            </a:endParaRPr>
          </a:p>
          <a:p>
            <a:pPr algn="ctr">
              <a:lnSpc>
                <a:spcPct val="107000"/>
              </a:lnSpc>
              <a:spcAft>
                <a:spcPts val="800"/>
              </a:spcAft>
            </a:pPr>
            <a:r>
              <a:rPr lang="es-UY" sz="2000" b="1" dirty="0" smtClean="0">
                <a:ea typeface="Calibri"/>
                <a:cs typeface="Times New Roman"/>
              </a:rPr>
              <a:t>Estrategia y gestiones ante el gobierno</a:t>
            </a:r>
          </a:p>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2000" dirty="0">
              <a:effectLst/>
              <a:ea typeface="Calibri"/>
              <a:cs typeface="Times New Roman"/>
            </a:endParaRPr>
          </a:p>
        </p:txBody>
      </p:sp>
      <p:sp>
        <p:nvSpPr>
          <p:cNvPr id="18" name="Rectangle 1"/>
          <p:cNvSpPr/>
          <p:nvPr/>
        </p:nvSpPr>
        <p:spPr>
          <a:xfrm>
            <a:off x="2591515" y="3855469"/>
            <a:ext cx="1620446" cy="1877787"/>
          </a:xfrm>
          <a:prstGeom prst="rect">
            <a:avLst/>
          </a:prstGeom>
          <a:gradFill>
            <a:gsLst>
              <a:gs pos="68000">
                <a:schemeClr val="accent2">
                  <a:lumMod val="20000"/>
                  <a:lumOff val="80000"/>
                </a:schemeClr>
              </a:gs>
              <a:gs pos="33000">
                <a:schemeClr val="accent2">
                  <a:lumMod val="60000"/>
                  <a:lumOff val="40000"/>
                </a:schemeClr>
              </a:gs>
              <a:gs pos="0">
                <a:srgbClr val="00B050"/>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2000" b="1" dirty="0" smtClean="0">
              <a:ea typeface="Calibri"/>
              <a:cs typeface="Times New Roman"/>
            </a:endParaRPr>
          </a:p>
          <a:p>
            <a:pPr algn="ctr">
              <a:lnSpc>
                <a:spcPct val="107000"/>
              </a:lnSpc>
              <a:spcAft>
                <a:spcPts val="800"/>
              </a:spcAft>
            </a:pPr>
            <a:r>
              <a:rPr lang="es-UY" sz="2000" b="1" dirty="0" smtClean="0">
                <a:ea typeface="Calibri"/>
                <a:cs typeface="Times New Roman"/>
              </a:rPr>
              <a:t>Negociación de precio provisorio</a:t>
            </a:r>
          </a:p>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2000" dirty="0">
              <a:effectLst/>
              <a:ea typeface="Calibri"/>
              <a:cs typeface="Times New Roman"/>
            </a:endParaRPr>
          </a:p>
        </p:txBody>
      </p:sp>
      <p:sp>
        <p:nvSpPr>
          <p:cNvPr id="22" name="Rectangle 1"/>
          <p:cNvSpPr/>
          <p:nvPr/>
        </p:nvSpPr>
        <p:spPr>
          <a:xfrm>
            <a:off x="4800207" y="3855470"/>
            <a:ext cx="1644001" cy="1877786"/>
          </a:xfrm>
          <a:prstGeom prst="rect">
            <a:avLst/>
          </a:prstGeom>
          <a:gradFill>
            <a:gsLst>
              <a:gs pos="68000">
                <a:schemeClr val="accent2">
                  <a:lumMod val="20000"/>
                  <a:lumOff val="80000"/>
                </a:schemeClr>
              </a:gs>
              <a:gs pos="33000">
                <a:schemeClr val="accent2">
                  <a:lumMod val="60000"/>
                  <a:lumOff val="40000"/>
                </a:schemeClr>
              </a:gs>
              <a:gs pos="0">
                <a:srgbClr val="00B050"/>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1600" b="1" dirty="0" smtClean="0">
              <a:ea typeface="Calibri"/>
              <a:cs typeface="Times New Roman"/>
            </a:endParaRPr>
          </a:p>
          <a:p>
            <a:pPr algn="ctr">
              <a:lnSpc>
                <a:spcPct val="107000"/>
              </a:lnSpc>
              <a:spcAft>
                <a:spcPts val="800"/>
              </a:spcAft>
            </a:pPr>
            <a:r>
              <a:rPr lang="es-UY" sz="2000" b="1" dirty="0" smtClean="0">
                <a:ea typeface="Calibri"/>
                <a:cs typeface="Times New Roman"/>
              </a:rPr>
              <a:t>Otros temas</a:t>
            </a:r>
          </a:p>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2000" dirty="0">
              <a:effectLst/>
              <a:ea typeface="Calibri"/>
              <a:cs typeface="Times New Roman"/>
            </a:endParaRPr>
          </a:p>
        </p:txBody>
      </p:sp>
      <p:sp>
        <p:nvSpPr>
          <p:cNvPr id="29" name="Rectangle 1"/>
          <p:cNvSpPr/>
          <p:nvPr/>
        </p:nvSpPr>
        <p:spPr>
          <a:xfrm>
            <a:off x="6924002" y="3855468"/>
            <a:ext cx="1807068" cy="1877788"/>
          </a:xfrm>
          <a:prstGeom prst="rect">
            <a:avLst/>
          </a:prstGeom>
          <a:gradFill>
            <a:gsLst>
              <a:gs pos="68000">
                <a:schemeClr val="accent2">
                  <a:lumMod val="20000"/>
                  <a:lumOff val="80000"/>
                </a:schemeClr>
              </a:gs>
              <a:gs pos="33000">
                <a:schemeClr val="accent2">
                  <a:lumMod val="60000"/>
                  <a:lumOff val="40000"/>
                </a:schemeClr>
              </a:gs>
              <a:gs pos="0">
                <a:srgbClr val="00B050"/>
              </a:gs>
            </a:gsLst>
          </a:gra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s-UY" sz="2000" b="1" dirty="0" smtClean="0">
              <a:ea typeface="Calibri"/>
              <a:cs typeface="Times New Roman"/>
            </a:endParaRPr>
          </a:p>
          <a:p>
            <a:pPr algn="ctr">
              <a:lnSpc>
                <a:spcPct val="107000"/>
              </a:lnSpc>
              <a:spcAft>
                <a:spcPts val="800"/>
              </a:spcAft>
            </a:pPr>
            <a:endParaRPr lang="es-UY" sz="2000" b="1" dirty="0" smtClean="0">
              <a:ea typeface="Calibri"/>
              <a:cs typeface="Times New Roman"/>
            </a:endParaRPr>
          </a:p>
          <a:p>
            <a:pPr algn="ctr">
              <a:lnSpc>
                <a:spcPct val="107000"/>
              </a:lnSpc>
              <a:spcAft>
                <a:spcPts val="800"/>
              </a:spcAft>
            </a:pPr>
            <a:r>
              <a:rPr lang="es-UY" sz="2000" b="1" dirty="0" smtClean="0">
                <a:ea typeface="Calibri"/>
                <a:cs typeface="Times New Roman"/>
              </a:rPr>
              <a:t>Intercambio y aporte de los productores</a:t>
            </a:r>
          </a:p>
          <a:p>
            <a:pPr>
              <a:lnSpc>
                <a:spcPct val="107000"/>
              </a:lnSpc>
              <a:spcAft>
                <a:spcPts val="800"/>
              </a:spcAft>
            </a:pPr>
            <a:endParaRPr lang="es-UY" sz="2000" b="1" dirty="0" smtClean="0">
              <a:ea typeface="Calibri"/>
              <a:cs typeface="Times New Roman"/>
            </a:endParaRPr>
          </a:p>
          <a:p>
            <a:pPr>
              <a:lnSpc>
                <a:spcPct val="107000"/>
              </a:lnSpc>
              <a:spcAft>
                <a:spcPts val="800"/>
              </a:spcAft>
            </a:pPr>
            <a:endParaRPr lang="es-UY" sz="2000" dirty="0">
              <a:effectLst/>
              <a:ea typeface="Calibri"/>
              <a:cs typeface="Times New Roman"/>
            </a:endParaRPr>
          </a:p>
        </p:txBody>
      </p:sp>
      <p:sp>
        <p:nvSpPr>
          <p:cNvPr id="20" name="TextBox 12"/>
          <p:cNvSpPr txBox="1"/>
          <p:nvPr/>
        </p:nvSpPr>
        <p:spPr>
          <a:xfrm>
            <a:off x="3182668" y="2529430"/>
            <a:ext cx="602043" cy="510526"/>
          </a:xfrm>
          <a:prstGeom prst="rect">
            <a:avLst/>
          </a:prstGeom>
          <a:noFill/>
        </p:spPr>
        <p:txBody>
          <a:bodyPr wrap="square" rtlCol="0">
            <a:noAutofit/>
          </a:bodyPr>
          <a:lstStyle/>
          <a:p>
            <a:pPr algn="ctr">
              <a:lnSpc>
                <a:spcPct val="80000"/>
              </a:lnSpc>
            </a:pPr>
            <a:r>
              <a:rPr lang="es-ES" sz="3600" b="1" spc="60" dirty="0" smtClean="0">
                <a:effectLst>
                  <a:outerShdw blurRad="50800" dist="25400" dir="5400000" algn="t" rotWithShape="0">
                    <a:prstClr val="black">
                      <a:alpha val="15000"/>
                    </a:prstClr>
                  </a:outerShdw>
                </a:effectLst>
              </a:rPr>
              <a:t>2</a:t>
            </a:r>
          </a:p>
          <a:p>
            <a:pPr algn="ctr">
              <a:lnSpc>
                <a:spcPct val="80000"/>
              </a:lnSpc>
            </a:pPr>
            <a:endParaRPr lang="es-ES" sz="3600" b="1" dirty="0">
              <a:effectLst>
                <a:outerShdw blurRad="50800" dist="25400" dir="5400000" algn="t" rotWithShape="0">
                  <a:prstClr val="black">
                    <a:alpha val="15000"/>
                  </a:prstClr>
                </a:outerShdw>
              </a:effectLst>
            </a:endParaRPr>
          </a:p>
        </p:txBody>
      </p:sp>
      <p:sp>
        <p:nvSpPr>
          <p:cNvPr id="21" name="TextBox 12"/>
          <p:cNvSpPr txBox="1"/>
          <p:nvPr/>
        </p:nvSpPr>
        <p:spPr>
          <a:xfrm>
            <a:off x="7515648" y="2544012"/>
            <a:ext cx="602043" cy="510526"/>
          </a:xfrm>
          <a:prstGeom prst="rect">
            <a:avLst/>
          </a:prstGeom>
          <a:noFill/>
        </p:spPr>
        <p:txBody>
          <a:bodyPr wrap="square" rtlCol="0">
            <a:noAutofit/>
          </a:bodyPr>
          <a:lstStyle/>
          <a:p>
            <a:pPr algn="ctr">
              <a:lnSpc>
                <a:spcPct val="80000"/>
              </a:lnSpc>
            </a:pPr>
            <a:r>
              <a:rPr lang="es-ES" sz="3600" b="1" spc="60" dirty="0" smtClean="0">
                <a:effectLst>
                  <a:outerShdw blurRad="50800" dist="25400" dir="5400000" algn="t" rotWithShape="0">
                    <a:prstClr val="black">
                      <a:alpha val="15000"/>
                    </a:prstClr>
                  </a:outerShdw>
                </a:effectLst>
              </a:rPr>
              <a:t>4</a:t>
            </a:r>
          </a:p>
          <a:p>
            <a:pPr algn="ctr">
              <a:lnSpc>
                <a:spcPct val="80000"/>
              </a:lnSpc>
            </a:pPr>
            <a:endParaRPr lang="es-ES" sz="3600" b="1" dirty="0">
              <a:effectLst>
                <a:outerShdw blurRad="50800" dist="25400" dir="5400000" algn="t" rotWithShape="0">
                  <a:prstClr val="black">
                    <a:alpha val="15000"/>
                  </a:prstClr>
                </a:outerShdw>
              </a:effectLst>
            </a:endParaRPr>
          </a:p>
        </p:txBody>
      </p:sp>
      <p:sp>
        <p:nvSpPr>
          <p:cNvPr id="27" name="TextBox 12"/>
          <p:cNvSpPr txBox="1"/>
          <p:nvPr/>
        </p:nvSpPr>
        <p:spPr>
          <a:xfrm>
            <a:off x="5357480" y="2529430"/>
            <a:ext cx="602043" cy="510526"/>
          </a:xfrm>
          <a:prstGeom prst="rect">
            <a:avLst/>
          </a:prstGeom>
          <a:noFill/>
        </p:spPr>
        <p:txBody>
          <a:bodyPr wrap="square" rtlCol="0">
            <a:noAutofit/>
          </a:bodyPr>
          <a:lstStyle/>
          <a:p>
            <a:pPr algn="ctr">
              <a:lnSpc>
                <a:spcPct val="80000"/>
              </a:lnSpc>
            </a:pPr>
            <a:r>
              <a:rPr lang="es-ES" sz="3600" b="1" spc="60" dirty="0" smtClean="0">
                <a:effectLst>
                  <a:outerShdw blurRad="50800" dist="25400" dir="5400000" algn="t" rotWithShape="0">
                    <a:prstClr val="black">
                      <a:alpha val="15000"/>
                    </a:prstClr>
                  </a:outerShdw>
                </a:effectLst>
              </a:rPr>
              <a:t>3</a:t>
            </a:r>
          </a:p>
          <a:p>
            <a:pPr algn="ctr">
              <a:lnSpc>
                <a:spcPct val="80000"/>
              </a:lnSpc>
            </a:pPr>
            <a:endParaRPr lang="es-ES" sz="3600" b="1" dirty="0">
              <a:effectLst>
                <a:outerShdw blurRad="50800" dist="25400" dir="5400000" algn="t" rotWithShape="0">
                  <a:prstClr val="black">
                    <a:alpha val="15000"/>
                  </a:prst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80">
                                          <p:stCondLst>
                                            <p:cond delay="0"/>
                                          </p:stCondLst>
                                        </p:cTn>
                                        <p:tgtEl>
                                          <p:spTgt spid="26"/>
                                        </p:tgtEl>
                                      </p:cBhvr>
                                    </p:animEffect>
                                    <p:anim calcmode="lin" valueType="num">
                                      <p:cBhvr>
                                        <p:cTn id="1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8" dur="26">
                                          <p:stCondLst>
                                            <p:cond delay="650"/>
                                          </p:stCondLst>
                                        </p:cTn>
                                        <p:tgtEl>
                                          <p:spTgt spid="26"/>
                                        </p:tgtEl>
                                      </p:cBhvr>
                                      <p:to x="100000" y="60000"/>
                                    </p:animScale>
                                    <p:animScale>
                                      <p:cBhvr>
                                        <p:cTn id="19" dur="166" decel="50000">
                                          <p:stCondLst>
                                            <p:cond delay="676"/>
                                          </p:stCondLst>
                                        </p:cTn>
                                        <p:tgtEl>
                                          <p:spTgt spid="26"/>
                                        </p:tgtEl>
                                      </p:cBhvr>
                                      <p:to x="100000" y="100000"/>
                                    </p:animScale>
                                    <p:animScale>
                                      <p:cBhvr>
                                        <p:cTn id="20" dur="26">
                                          <p:stCondLst>
                                            <p:cond delay="1312"/>
                                          </p:stCondLst>
                                        </p:cTn>
                                        <p:tgtEl>
                                          <p:spTgt spid="26"/>
                                        </p:tgtEl>
                                      </p:cBhvr>
                                      <p:to x="100000" y="80000"/>
                                    </p:animScale>
                                    <p:animScale>
                                      <p:cBhvr>
                                        <p:cTn id="21" dur="166" decel="50000">
                                          <p:stCondLst>
                                            <p:cond delay="1338"/>
                                          </p:stCondLst>
                                        </p:cTn>
                                        <p:tgtEl>
                                          <p:spTgt spid="26"/>
                                        </p:tgtEl>
                                      </p:cBhvr>
                                      <p:to x="100000" y="100000"/>
                                    </p:animScale>
                                    <p:animScale>
                                      <p:cBhvr>
                                        <p:cTn id="22" dur="26">
                                          <p:stCondLst>
                                            <p:cond delay="1642"/>
                                          </p:stCondLst>
                                        </p:cTn>
                                        <p:tgtEl>
                                          <p:spTgt spid="26"/>
                                        </p:tgtEl>
                                      </p:cBhvr>
                                      <p:to x="100000" y="90000"/>
                                    </p:animScale>
                                    <p:animScale>
                                      <p:cBhvr>
                                        <p:cTn id="23" dur="166" decel="50000">
                                          <p:stCondLst>
                                            <p:cond delay="1668"/>
                                          </p:stCondLst>
                                        </p:cTn>
                                        <p:tgtEl>
                                          <p:spTgt spid="26"/>
                                        </p:tgtEl>
                                      </p:cBhvr>
                                      <p:to x="100000" y="100000"/>
                                    </p:animScale>
                                    <p:animScale>
                                      <p:cBhvr>
                                        <p:cTn id="24" dur="26">
                                          <p:stCondLst>
                                            <p:cond delay="1808"/>
                                          </p:stCondLst>
                                        </p:cTn>
                                        <p:tgtEl>
                                          <p:spTgt spid="26"/>
                                        </p:tgtEl>
                                      </p:cBhvr>
                                      <p:to x="100000" y="95000"/>
                                    </p:animScale>
                                    <p:animScale>
                                      <p:cBhvr>
                                        <p:cTn id="25" dur="166" decel="50000">
                                          <p:stCondLst>
                                            <p:cond delay="1834"/>
                                          </p:stCondLst>
                                        </p:cTn>
                                        <p:tgtEl>
                                          <p:spTgt spid="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80">
                                          <p:stCondLst>
                                            <p:cond delay="0"/>
                                          </p:stCondLst>
                                        </p:cTn>
                                        <p:tgtEl>
                                          <p:spTgt spid="5"/>
                                        </p:tgtEl>
                                      </p:cBhvr>
                                    </p:animEffect>
                                    <p:anim calcmode="lin" valueType="num">
                                      <p:cBhvr>
                                        <p:cTn id="4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gtEl>
                                      </p:cBhvr>
                                      <p:to x="100000" y="60000"/>
                                    </p:animScale>
                                    <p:animScale>
                                      <p:cBhvr>
                                        <p:cTn id="47" dur="166" decel="50000">
                                          <p:stCondLst>
                                            <p:cond delay="676"/>
                                          </p:stCondLst>
                                        </p:cTn>
                                        <p:tgtEl>
                                          <p:spTgt spid="5"/>
                                        </p:tgtEl>
                                      </p:cBhvr>
                                      <p:to x="100000" y="100000"/>
                                    </p:animScale>
                                    <p:animScale>
                                      <p:cBhvr>
                                        <p:cTn id="48" dur="26">
                                          <p:stCondLst>
                                            <p:cond delay="1312"/>
                                          </p:stCondLst>
                                        </p:cTn>
                                        <p:tgtEl>
                                          <p:spTgt spid="5"/>
                                        </p:tgtEl>
                                      </p:cBhvr>
                                      <p:to x="100000" y="80000"/>
                                    </p:animScale>
                                    <p:animScale>
                                      <p:cBhvr>
                                        <p:cTn id="49" dur="166" decel="50000">
                                          <p:stCondLst>
                                            <p:cond delay="1338"/>
                                          </p:stCondLst>
                                        </p:cTn>
                                        <p:tgtEl>
                                          <p:spTgt spid="5"/>
                                        </p:tgtEl>
                                      </p:cBhvr>
                                      <p:to x="100000" y="100000"/>
                                    </p:animScale>
                                    <p:animScale>
                                      <p:cBhvr>
                                        <p:cTn id="50" dur="26">
                                          <p:stCondLst>
                                            <p:cond delay="1642"/>
                                          </p:stCondLst>
                                        </p:cTn>
                                        <p:tgtEl>
                                          <p:spTgt spid="5"/>
                                        </p:tgtEl>
                                      </p:cBhvr>
                                      <p:to x="100000" y="90000"/>
                                    </p:animScale>
                                    <p:animScale>
                                      <p:cBhvr>
                                        <p:cTn id="51" dur="166" decel="50000">
                                          <p:stCondLst>
                                            <p:cond delay="1668"/>
                                          </p:stCondLst>
                                        </p:cTn>
                                        <p:tgtEl>
                                          <p:spTgt spid="5"/>
                                        </p:tgtEl>
                                      </p:cBhvr>
                                      <p:to x="100000" y="100000"/>
                                    </p:animScale>
                                    <p:animScale>
                                      <p:cBhvr>
                                        <p:cTn id="52" dur="26">
                                          <p:stCondLst>
                                            <p:cond delay="1808"/>
                                          </p:stCondLst>
                                        </p:cTn>
                                        <p:tgtEl>
                                          <p:spTgt spid="5"/>
                                        </p:tgtEl>
                                      </p:cBhvr>
                                      <p:to x="100000" y="95000"/>
                                    </p:animScale>
                                    <p:animScale>
                                      <p:cBhvr>
                                        <p:cTn id="53" dur="166" decel="50000">
                                          <p:stCondLst>
                                            <p:cond delay="1834"/>
                                          </p:stCondLst>
                                        </p:cTn>
                                        <p:tgtEl>
                                          <p:spTgt spid="5"/>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80">
                                          <p:stCondLst>
                                            <p:cond delay="0"/>
                                          </p:stCondLst>
                                        </p:cTn>
                                        <p:tgtEl>
                                          <p:spTgt spid="25"/>
                                        </p:tgtEl>
                                      </p:cBhvr>
                                    </p:animEffect>
                                    <p:anim calcmode="lin" valueType="num">
                                      <p:cBhvr>
                                        <p:cTn id="6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9" dur="26">
                                          <p:stCondLst>
                                            <p:cond delay="650"/>
                                          </p:stCondLst>
                                        </p:cTn>
                                        <p:tgtEl>
                                          <p:spTgt spid="25"/>
                                        </p:tgtEl>
                                      </p:cBhvr>
                                      <p:to x="100000" y="60000"/>
                                    </p:animScale>
                                    <p:animScale>
                                      <p:cBhvr>
                                        <p:cTn id="70" dur="166" decel="50000">
                                          <p:stCondLst>
                                            <p:cond delay="676"/>
                                          </p:stCondLst>
                                        </p:cTn>
                                        <p:tgtEl>
                                          <p:spTgt spid="25"/>
                                        </p:tgtEl>
                                      </p:cBhvr>
                                      <p:to x="100000" y="100000"/>
                                    </p:animScale>
                                    <p:animScale>
                                      <p:cBhvr>
                                        <p:cTn id="71" dur="26">
                                          <p:stCondLst>
                                            <p:cond delay="1312"/>
                                          </p:stCondLst>
                                        </p:cTn>
                                        <p:tgtEl>
                                          <p:spTgt spid="25"/>
                                        </p:tgtEl>
                                      </p:cBhvr>
                                      <p:to x="100000" y="80000"/>
                                    </p:animScale>
                                    <p:animScale>
                                      <p:cBhvr>
                                        <p:cTn id="72" dur="166" decel="50000">
                                          <p:stCondLst>
                                            <p:cond delay="1338"/>
                                          </p:stCondLst>
                                        </p:cTn>
                                        <p:tgtEl>
                                          <p:spTgt spid="25"/>
                                        </p:tgtEl>
                                      </p:cBhvr>
                                      <p:to x="100000" y="100000"/>
                                    </p:animScale>
                                    <p:animScale>
                                      <p:cBhvr>
                                        <p:cTn id="73" dur="26">
                                          <p:stCondLst>
                                            <p:cond delay="1642"/>
                                          </p:stCondLst>
                                        </p:cTn>
                                        <p:tgtEl>
                                          <p:spTgt spid="25"/>
                                        </p:tgtEl>
                                      </p:cBhvr>
                                      <p:to x="100000" y="90000"/>
                                    </p:animScale>
                                    <p:animScale>
                                      <p:cBhvr>
                                        <p:cTn id="74" dur="166" decel="50000">
                                          <p:stCondLst>
                                            <p:cond delay="1668"/>
                                          </p:stCondLst>
                                        </p:cTn>
                                        <p:tgtEl>
                                          <p:spTgt spid="25"/>
                                        </p:tgtEl>
                                      </p:cBhvr>
                                      <p:to x="100000" y="100000"/>
                                    </p:animScale>
                                    <p:animScale>
                                      <p:cBhvr>
                                        <p:cTn id="75" dur="26">
                                          <p:stCondLst>
                                            <p:cond delay="1808"/>
                                          </p:stCondLst>
                                        </p:cTn>
                                        <p:tgtEl>
                                          <p:spTgt spid="25"/>
                                        </p:tgtEl>
                                      </p:cBhvr>
                                      <p:to x="100000" y="95000"/>
                                    </p:animScale>
                                    <p:animScale>
                                      <p:cBhvr>
                                        <p:cTn id="76" dur="166" decel="50000">
                                          <p:stCondLst>
                                            <p:cond delay="1834"/>
                                          </p:stCondLst>
                                        </p:cTn>
                                        <p:tgtEl>
                                          <p:spTgt spid="25"/>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5" grpId="0" animBg="1"/>
      <p:bldP spid="14" grpId="0" animBg="1"/>
      <p:bldP spid="18" grpId="0" animBg="1"/>
      <p:bldP spid="22"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5" name="4 Imag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6200000">
            <a:off x="199838" y="5800190"/>
            <a:ext cx="864097" cy="1255490"/>
          </a:xfrm>
          <a:prstGeom prst="rect">
            <a:avLst/>
          </a:prstGeom>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346102" y="2335561"/>
            <a:ext cx="5983188" cy="1257299"/>
          </a:xfrm>
          <a:prstGeom prst="rect">
            <a:avLst/>
          </a:prstGeom>
        </p:spPr>
      </p:pic>
      <p:sp>
        <p:nvSpPr>
          <p:cNvPr id="2" name="TextBox 1"/>
          <p:cNvSpPr txBox="1"/>
          <p:nvPr/>
        </p:nvSpPr>
        <p:spPr>
          <a:xfrm rot="16200000">
            <a:off x="-2222215" y="2595426"/>
            <a:ext cx="5486400" cy="1041969"/>
          </a:xfrm>
          <a:prstGeom prst="rect">
            <a:avLst/>
          </a:prstGeom>
          <a:noFill/>
        </p:spPr>
        <p:txBody>
          <a:bodyPr wrap="square" rtlCol="0" anchor="b" anchorCtr="0">
            <a:normAutofit/>
          </a:bodyPr>
          <a:lstStyle/>
          <a:p>
            <a:pPr algn="ctr"/>
            <a:r>
              <a:rPr lang="es-ES" sz="3200" b="1" dirty="0" smtClean="0">
                <a:solidFill>
                  <a:prstClr val="white"/>
                </a:solidFill>
              </a:rPr>
              <a:t>ESQUEMA DE LA REUNIÓN</a:t>
            </a:r>
            <a:endParaRPr lang="es-ES" sz="3200" dirty="0">
              <a:solidFill>
                <a:prstClr val="white"/>
              </a:solidFill>
            </a:endParaRPr>
          </a:p>
        </p:txBody>
      </p:sp>
      <p:sp>
        <p:nvSpPr>
          <p:cNvPr id="3" name="2 Rectángulo"/>
          <p:cNvSpPr/>
          <p:nvPr/>
        </p:nvSpPr>
        <p:spPr>
          <a:xfrm>
            <a:off x="1766044" y="454142"/>
            <a:ext cx="6838404" cy="5324535"/>
          </a:xfrm>
          <a:prstGeom prst="rect">
            <a:avLst/>
          </a:prstGeom>
          <a:solidFill>
            <a:schemeClr val="bg1">
              <a:lumMod val="95000"/>
            </a:schemeClr>
          </a:solidFill>
          <a:ln>
            <a:solidFill>
              <a:schemeClr val="accent2">
                <a:lumMod val="75000"/>
              </a:schemeClr>
            </a:solidFill>
          </a:ln>
        </p:spPr>
        <p:txBody>
          <a:bodyPr wrap="square">
            <a:spAutoFit/>
          </a:bodyPr>
          <a:lstStyle/>
          <a:p>
            <a:endParaRPr lang="es-UY" sz="2000" dirty="0" smtClean="0">
              <a:solidFill>
                <a:srgbClr val="00B050"/>
              </a:solidFill>
            </a:endParaRPr>
          </a:p>
          <a:p>
            <a:pPr algn="ctr"/>
            <a:r>
              <a:rPr lang="es-ES" sz="2000" b="1" dirty="0" smtClean="0"/>
              <a:t>miércoles </a:t>
            </a:r>
            <a:r>
              <a:rPr lang="es-ES" sz="2000" b="1" dirty="0"/>
              <a:t>24 de junio </a:t>
            </a:r>
            <a:endParaRPr lang="es-ES" sz="2000" b="1" dirty="0" smtClean="0"/>
          </a:p>
          <a:p>
            <a:endParaRPr lang="es-ES" sz="2000" b="1" dirty="0"/>
          </a:p>
          <a:p>
            <a:pPr algn="ctr"/>
            <a:r>
              <a:rPr lang="es-ES" sz="2000" b="1" dirty="0" smtClean="0"/>
              <a:t>hora 13 - Primera </a:t>
            </a:r>
            <a:r>
              <a:rPr lang="es-ES" sz="2000" b="1" dirty="0"/>
              <a:t>citación</a:t>
            </a:r>
          </a:p>
          <a:p>
            <a:pPr algn="ctr"/>
            <a:r>
              <a:rPr lang="es-ES" sz="2000" b="1" dirty="0"/>
              <a:t>hora </a:t>
            </a:r>
            <a:r>
              <a:rPr lang="es-ES" sz="2000" b="1" dirty="0" smtClean="0"/>
              <a:t>14 - </a:t>
            </a:r>
            <a:r>
              <a:rPr lang="es-ES" sz="2000" b="1" dirty="0"/>
              <a:t>S</a:t>
            </a:r>
            <a:r>
              <a:rPr lang="es-ES" sz="2000" b="1" dirty="0" smtClean="0"/>
              <a:t>egunda </a:t>
            </a:r>
            <a:r>
              <a:rPr lang="es-ES" sz="2000" b="1" dirty="0"/>
              <a:t>citación</a:t>
            </a:r>
          </a:p>
          <a:p>
            <a:pPr algn="ctr"/>
            <a:r>
              <a:rPr lang="es-ES" sz="2000" b="1" dirty="0"/>
              <a:t/>
            </a:r>
            <a:br>
              <a:rPr lang="es-ES" sz="2000" b="1" dirty="0"/>
            </a:br>
            <a:r>
              <a:rPr lang="es-ES" sz="2000" b="1" u="sng" dirty="0" smtClean="0">
                <a:solidFill>
                  <a:srgbClr val="00B050"/>
                </a:solidFill>
              </a:rPr>
              <a:t>ORDEN </a:t>
            </a:r>
            <a:r>
              <a:rPr lang="es-ES" sz="2000" b="1" u="sng" dirty="0">
                <a:solidFill>
                  <a:srgbClr val="00B050"/>
                </a:solidFill>
              </a:rPr>
              <a:t>DEL </a:t>
            </a:r>
            <a:r>
              <a:rPr lang="es-ES" sz="2000" b="1" u="sng" dirty="0" smtClean="0">
                <a:solidFill>
                  <a:srgbClr val="00B050"/>
                </a:solidFill>
              </a:rPr>
              <a:t>DÍA</a:t>
            </a:r>
          </a:p>
          <a:p>
            <a:endParaRPr lang="es-ES" sz="2000" b="1" dirty="0"/>
          </a:p>
          <a:p>
            <a:pPr marL="457200" indent="-457200">
              <a:buAutoNum type="arabicPeriod"/>
            </a:pPr>
            <a:r>
              <a:rPr lang="es-ES" sz="2000" b="1" dirty="0" smtClean="0"/>
              <a:t>Designación </a:t>
            </a:r>
            <a:r>
              <a:rPr lang="es-ES" sz="2000" b="1" dirty="0"/>
              <a:t>de un miembro de la Asamblea para actuar como secretario</a:t>
            </a:r>
            <a:r>
              <a:rPr lang="es-ES" sz="2000" b="1" dirty="0" smtClean="0"/>
              <a:t>.</a:t>
            </a:r>
          </a:p>
          <a:p>
            <a:pPr marL="457200" indent="-457200">
              <a:buAutoNum type="arabicPeriod"/>
            </a:pPr>
            <a:r>
              <a:rPr lang="es-UY" sz="2000" b="1" dirty="0" smtClean="0"/>
              <a:t>Introducción</a:t>
            </a:r>
            <a:r>
              <a:rPr lang="es-UY" sz="2000" b="1" dirty="0"/>
              <a:t>. Apertura de la </a:t>
            </a:r>
            <a:r>
              <a:rPr lang="es-UY" sz="2000" b="1" dirty="0" smtClean="0"/>
              <a:t>reunión</a:t>
            </a:r>
            <a:endParaRPr lang="es-ES" sz="2000" b="1" dirty="0"/>
          </a:p>
          <a:p>
            <a:pPr marL="457200" indent="-457200">
              <a:buAutoNum type="arabicPeriod"/>
            </a:pPr>
            <a:r>
              <a:rPr lang="es-ES" sz="2000" b="1" dirty="0" smtClean="0"/>
              <a:t>Situación </a:t>
            </a:r>
            <a:r>
              <a:rPr lang="es-ES" sz="2000" b="1" dirty="0"/>
              <a:t>actual de los </a:t>
            </a:r>
            <a:r>
              <a:rPr lang="es-ES" sz="2000" b="1" dirty="0" smtClean="0"/>
              <a:t>mercados.</a:t>
            </a:r>
            <a:endParaRPr lang="es-ES" sz="2000" b="1" dirty="0"/>
          </a:p>
          <a:p>
            <a:pPr marL="457200" indent="-457200">
              <a:buAutoNum type="arabicPeriod"/>
            </a:pPr>
            <a:r>
              <a:rPr lang="es-ES" sz="2000" b="1" dirty="0" smtClean="0"/>
              <a:t>Precio </a:t>
            </a:r>
            <a:r>
              <a:rPr lang="es-ES" sz="2000" b="1" dirty="0"/>
              <a:t>provisorio zafra </a:t>
            </a:r>
            <a:r>
              <a:rPr lang="es-ES" sz="2000" b="1" dirty="0" smtClean="0"/>
              <a:t>2014/2015.</a:t>
            </a:r>
          </a:p>
          <a:p>
            <a:pPr marL="457200" indent="-457200">
              <a:buAutoNum type="arabicPeriod"/>
            </a:pPr>
            <a:r>
              <a:rPr lang="es-ES" sz="2000" b="1" dirty="0" smtClean="0"/>
              <a:t>Agenda </a:t>
            </a:r>
            <a:r>
              <a:rPr lang="es-ES" sz="2000" b="1" dirty="0"/>
              <a:t>de Trabajo ante autoridades </a:t>
            </a:r>
            <a:r>
              <a:rPr lang="es-ES" sz="2000" b="1" dirty="0" smtClean="0"/>
              <a:t>nacionales.</a:t>
            </a:r>
          </a:p>
          <a:p>
            <a:pPr marL="457200" indent="-457200">
              <a:buAutoNum type="arabicPeriod"/>
            </a:pPr>
            <a:r>
              <a:rPr lang="es-ES" sz="2000" b="1" dirty="0" smtClean="0"/>
              <a:t>Varios</a:t>
            </a:r>
            <a:endParaRPr lang="es-ES" sz="2000" b="1" dirty="0"/>
          </a:p>
          <a:p>
            <a:endParaRPr lang="es-UY" sz="2000" dirty="0"/>
          </a:p>
          <a:p>
            <a:endParaRPr lang="es-UY" sz="2000" dirty="0"/>
          </a:p>
        </p:txBody>
      </p:sp>
      <p:sp>
        <p:nvSpPr>
          <p:cNvPr id="7" name="Title 7"/>
          <p:cNvSpPr txBox="1">
            <a:spLocks/>
          </p:cNvSpPr>
          <p:nvPr/>
        </p:nvSpPr>
        <p:spPr>
          <a:xfrm>
            <a:off x="1475656" y="373210"/>
            <a:ext cx="7128792" cy="1028343"/>
          </a:xfrm>
          <a:prstGeom prst="rect">
            <a:avLst/>
          </a:prstGeom>
        </p:spPr>
        <p:txBody>
          <a:bodyPr>
            <a:noAutofit/>
          </a:bodyPr>
          <a:lstStyle>
            <a:lvl1pPr algn="ctr" defTabSz="914400" rtl="0" eaLnBrk="1" latinLnBrk="0" hangingPunct="1">
              <a:spcBef>
                <a:spcPct val="0"/>
              </a:spcBef>
              <a:buNone/>
              <a:defRPr kumimoji="0" lang="es-ES" sz="4400" kern="1200">
                <a:solidFill>
                  <a:schemeClr val="tx1"/>
                </a:solidFill>
                <a:latin typeface="+mj-lt"/>
                <a:ea typeface="+mj-ea"/>
                <a:cs typeface="+mj-cs"/>
              </a:defRPr>
            </a:lvl1pPr>
          </a:lstStyle>
          <a:p>
            <a:pPr>
              <a:spcBef>
                <a:spcPts val="0"/>
              </a:spcBef>
            </a:pPr>
            <a:endParaRPr lang="es-UY" sz="2800" dirty="0"/>
          </a:p>
        </p:txBody>
      </p:sp>
    </p:spTree>
    <p:extLst>
      <p:ext uri="{BB962C8B-B14F-4D97-AF65-F5344CB8AC3E}">
        <p14:creationId xmlns:p14="http://schemas.microsoft.com/office/powerpoint/2010/main" val="311679906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Y" dirty="0"/>
              <a:t>Prioridades 2015 propuesta a ser discutida con los productores.</a:t>
            </a:r>
            <a:endParaRPr lang="es-ES" dirty="0"/>
          </a:p>
        </p:txBody>
      </p:sp>
      <p:sp>
        <p:nvSpPr>
          <p:cNvPr id="3" name="2 Marcador de contenido"/>
          <p:cNvSpPr>
            <a:spLocks noGrp="1"/>
          </p:cNvSpPr>
          <p:nvPr>
            <p:ph sz="half" idx="1"/>
          </p:nvPr>
        </p:nvSpPr>
        <p:spPr>
          <a:xfrm>
            <a:off x="457200" y="1196752"/>
            <a:ext cx="4038600" cy="4451105"/>
          </a:xfrm>
        </p:spPr>
        <p:style>
          <a:lnRef idx="0">
            <a:schemeClr val="accent3"/>
          </a:lnRef>
          <a:fillRef idx="3">
            <a:schemeClr val="accent3"/>
          </a:fillRef>
          <a:effectRef idx="3">
            <a:schemeClr val="accent3"/>
          </a:effectRef>
          <a:fontRef idx="minor">
            <a:schemeClr val="lt1"/>
          </a:fontRef>
        </p:style>
        <p:txBody>
          <a:bodyPr>
            <a:normAutofit fontScale="92500" lnSpcReduction="10000"/>
          </a:bodyPr>
          <a:lstStyle/>
          <a:p>
            <a:pPr marL="0" indent="0">
              <a:buNone/>
            </a:pPr>
            <a:endParaRPr lang="es-ES" u="sng" dirty="0" smtClean="0">
              <a:solidFill>
                <a:schemeClr val="bg1"/>
              </a:solidFill>
            </a:endParaRPr>
          </a:p>
          <a:p>
            <a:pPr marL="0" indent="0">
              <a:buNone/>
            </a:pPr>
            <a:r>
              <a:rPr lang="es-ES" u="sng" dirty="0" smtClean="0">
                <a:solidFill>
                  <a:schemeClr val="bg1"/>
                </a:solidFill>
              </a:rPr>
              <a:t>Situación general de sector.</a:t>
            </a:r>
          </a:p>
          <a:p>
            <a:endParaRPr lang="es-ES" dirty="0">
              <a:solidFill>
                <a:schemeClr val="bg1"/>
              </a:solidFill>
            </a:endParaRPr>
          </a:p>
          <a:p>
            <a:r>
              <a:rPr lang="es-ES" dirty="0" smtClean="0">
                <a:solidFill>
                  <a:schemeClr val="bg1"/>
                </a:solidFill>
              </a:rPr>
              <a:t>Costos.</a:t>
            </a:r>
          </a:p>
          <a:p>
            <a:r>
              <a:rPr lang="es-ES" dirty="0" smtClean="0">
                <a:solidFill>
                  <a:schemeClr val="bg1"/>
                </a:solidFill>
              </a:rPr>
              <a:t>Mercados: (i) precios y (ii) acceso</a:t>
            </a:r>
          </a:p>
          <a:p>
            <a:r>
              <a:rPr lang="es-ES" dirty="0" smtClean="0">
                <a:solidFill>
                  <a:schemeClr val="bg1"/>
                </a:solidFill>
              </a:rPr>
              <a:t>Infraestructura</a:t>
            </a:r>
          </a:p>
          <a:p>
            <a:r>
              <a:rPr lang="es-ES" dirty="0" smtClean="0">
                <a:solidFill>
                  <a:schemeClr val="bg1"/>
                </a:solidFill>
              </a:rPr>
              <a:t>Agregación de valor al producto.</a:t>
            </a:r>
            <a:endParaRPr lang="es-ES" dirty="0">
              <a:solidFill>
                <a:schemeClr val="bg1"/>
              </a:solidFill>
            </a:endParaRPr>
          </a:p>
        </p:txBody>
      </p:sp>
      <p:sp>
        <p:nvSpPr>
          <p:cNvPr id="4" name="3 Marcador de contenido"/>
          <p:cNvSpPr>
            <a:spLocks noGrp="1"/>
          </p:cNvSpPr>
          <p:nvPr>
            <p:ph sz="half" idx="2"/>
          </p:nvPr>
        </p:nvSpPr>
        <p:spPr>
          <a:xfrm>
            <a:off x="4648200" y="1196752"/>
            <a:ext cx="4038600" cy="4451102"/>
          </a:xfr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path path="circle">
              <a:fillToRect l="50000" t="50000" r="50000" b="50000"/>
            </a:path>
            <a:tileRect/>
          </a:gradFill>
        </p:spPr>
        <p:txBody>
          <a:bodyPr>
            <a:normAutofit fontScale="92500" lnSpcReduction="10000"/>
          </a:bodyPr>
          <a:lstStyle/>
          <a:p>
            <a:pPr marL="0" indent="0">
              <a:buNone/>
            </a:pPr>
            <a:endParaRPr lang="es-ES" u="sng" dirty="0" smtClean="0"/>
          </a:p>
          <a:p>
            <a:pPr marL="0" indent="0">
              <a:buNone/>
            </a:pPr>
            <a:r>
              <a:rPr lang="es-ES" u="sng" dirty="0" smtClean="0"/>
              <a:t>Agenda de trabajo con el Gobierno.</a:t>
            </a:r>
          </a:p>
          <a:p>
            <a:endParaRPr lang="es-ES" dirty="0"/>
          </a:p>
          <a:p>
            <a:r>
              <a:rPr lang="es-ES" dirty="0" smtClean="0"/>
              <a:t>Reuniones con autoridades.</a:t>
            </a:r>
          </a:p>
          <a:p>
            <a:endParaRPr lang="es-ES" dirty="0"/>
          </a:p>
          <a:p>
            <a:r>
              <a:rPr lang="es-ES" dirty="0" smtClean="0"/>
              <a:t>Seminario </a:t>
            </a:r>
            <a:r>
              <a:rPr lang="es-ES" dirty="0"/>
              <a:t>“El sector arrocero Uruguayo. Desafíos para la competitividad</a:t>
            </a:r>
            <a:r>
              <a:rPr lang="es-ES" dirty="0" smtClean="0"/>
              <a:t>”</a:t>
            </a:r>
          </a:p>
          <a:p>
            <a:pPr marL="0" indent="0">
              <a:buNone/>
            </a:pPr>
            <a:endParaRPr lang="es-ES" dirty="0"/>
          </a:p>
        </p:txBody>
      </p:sp>
    </p:spTree>
    <p:extLst>
      <p:ext uri="{BB962C8B-B14F-4D97-AF65-F5344CB8AC3E}">
        <p14:creationId xmlns:p14="http://schemas.microsoft.com/office/powerpoint/2010/main" val="3301689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style>
          <a:lnRef idx="1">
            <a:schemeClr val="accent3"/>
          </a:lnRef>
          <a:fillRef idx="2">
            <a:schemeClr val="accent3"/>
          </a:fillRef>
          <a:effectRef idx="1">
            <a:schemeClr val="accent3"/>
          </a:effectRef>
          <a:fontRef idx="minor">
            <a:schemeClr val="dk1"/>
          </a:fontRef>
        </p:style>
        <p:txBody>
          <a:bodyPr/>
          <a:lstStyle/>
          <a:p>
            <a:r>
              <a:rPr lang="es-ES" dirty="0" smtClean="0"/>
              <a:t>Reuniones</a:t>
            </a:r>
            <a:endParaRPr lang="es-ES" dirty="0"/>
          </a:p>
        </p:txBody>
      </p:sp>
      <p:sp>
        <p:nvSpPr>
          <p:cNvPr id="3" name="2 Marcador de contenido"/>
          <p:cNvSpPr>
            <a:spLocks noGrp="1"/>
          </p:cNvSpPr>
          <p:nvPr>
            <p:ph idx="1"/>
          </p:nvPr>
        </p:nvSpPr>
        <p:spPr/>
        <p:txBody>
          <a:bodyPr>
            <a:normAutofit fontScale="92500"/>
          </a:bodyPr>
          <a:lstStyle/>
          <a:p>
            <a:r>
              <a:rPr lang="es-ES" dirty="0" smtClean="0"/>
              <a:t>Gerencia Agropecuaria del BROU, Carlos </a:t>
            </a:r>
            <a:r>
              <a:rPr lang="es-ES" dirty="0" err="1" smtClean="0"/>
              <a:t>Mairano</a:t>
            </a:r>
            <a:endParaRPr lang="es-ES" dirty="0" smtClean="0"/>
          </a:p>
          <a:p>
            <a:r>
              <a:rPr lang="es-ES" dirty="0" smtClean="0"/>
              <a:t>Subdirector de OPP, Cr. Martín </a:t>
            </a:r>
            <a:r>
              <a:rPr lang="es-ES" dirty="0" err="1" smtClean="0"/>
              <a:t>Dibarboure</a:t>
            </a:r>
            <a:endParaRPr lang="es-ES" dirty="0" smtClean="0"/>
          </a:p>
          <a:p>
            <a:r>
              <a:rPr lang="es-ES" dirty="0" smtClean="0"/>
              <a:t>Canciller de la República, Rodolfo </a:t>
            </a:r>
            <a:r>
              <a:rPr lang="es-ES" dirty="0" err="1" smtClean="0"/>
              <a:t>Nin</a:t>
            </a:r>
            <a:r>
              <a:rPr lang="es-ES" dirty="0" smtClean="0"/>
              <a:t> Novoa</a:t>
            </a:r>
          </a:p>
          <a:p>
            <a:r>
              <a:rPr lang="es-ES" dirty="0" smtClean="0"/>
              <a:t>Presidente de la República, Dr. Tabaré Vázquez</a:t>
            </a:r>
          </a:p>
          <a:p>
            <a:r>
              <a:rPr lang="es-ES" dirty="0" smtClean="0"/>
              <a:t>Ministro de Economía y Finanzas, Cr. Danilo </a:t>
            </a:r>
            <a:r>
              <a:rPr lang="es-ES" dirty="0" err="1" smtClean="0"/>
              <a:t>Astori</a:t>
            </a:r>
            <a:endParaRPr lang="es-ES" dirty="0" smtClean="0"/>
          </a:p>
          <a:p>
            <a:pPr marL="0" indent="0">
              <a:buNone/>
            </a:pPr>
            <a:endParaRPr lang="es-ES" dirty="0"/>
          </a:p>
          <a:p>
            <a:pPr marL="0" indent="0">
              <a:buNone/>
            </a:pPr>
            <a:r>
              <a:rPr lang="es-ES" sz="2600" b="1" u="sng" dirty="0" smtClean="0"/>
              <a:t>Pendiente:</a:t>
            </a:r>
          </a:p>
          <a:p>
            <a:pPr marL="0" indent="0">
              <a:buNone/>
            </a:pPr>
            <a:r>
              <a:rPr lang="es-ES" sz="2600" dirty="0" smtClean="0"/>
              <a:t>Ministro de Trabajo y Seguridad Social, </a:t>
            </a:r>
            <a:r>
              <a:rPr lang="es-ES" sz="2600" dirty="0" err="1" smtClean="0"/>
              <a:t>Mtro</a:t>
            </a:r>
            <a:r>
              <a:rPr lang="es-ES" sz="2600" dirty="0" smtClean="0"/>
              <a:t> Ernesto </a:t>
            </a:r>
            <a:r>
              <a:rPr lang="es-ES" sz="2600" dirty="0" err="1" smtClean="0"/>
              <a:t>Munro</a:t>
            </a:r>
            <a:endParaRPr lang="es-ES" sz="2600" dirty="0" smtClean="0"/>
          </a:p>
          <a:p>
            <a:endParaRPr lang="es-ES" dirty="0"/>
          </a:p>
        </p:txBody>
      </p:sp>
    </p:spTree>
    <p:extLst>
      <p:ext uri="{BB962C8B-B14F-4D97-AF65-F5344CB8AC3E}">
        <p14:creationId xmlns:p14="http://schemas.microsoft.com/office/powerpoint/2010/main" val="375462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Seminario “El sector arrocero Uruguayo. Desafíos para la competitividad</a:t>
            </a:r>
            <a:r>
              <a:rPr lang="es-ES" dirty="0" smtClean="0"/>
              <a:t>”   </a:t>
            </a:r>
            <a:r>
              <a:rPr lang="es-ES" sz="2000" dirty="0" smtClean="0"/>
              <a:t>martes 16 de junio de 2015</a:t>
            </a:r>
            <a:endParaRPr lang="es-ES" sz="2000" dirty="0"/>
          </a:p>
        </p:txBody>
      </p:sp>
      <p:sp>
        <p:nvSpPr>
          <p:cNvPr id="3" name="2 Marcador de contenido"/>
          <p:cNvSpPr>
            <a:spLocks noGrp="1"/>
          </p:cNvSpPr>
          <p:nvPr>
            <p:ph sz="half" idx="1"/>
          </p:nvPr>
        </p:nvSpPr>
        <p:spPr>
          <a:xfrm>
            <a:off x="24036" y="1484784"/>
            <a:ext cx="4536504" cy="4464496"/>
          </a:xfrm>
        </p:spPr>
        <p:style>
          <a:lnRef idx="2">
            <a:schemeClr val="dk1"/>
          </a:lnRef>
          <a:fillRef idx="1">
            <a:schemeClr val="lt1"/>
          </a:fillRef>
          <a:effectRef idx="0">
            <a:schemeClr val="dk1"/>
          </a:effectRef>
          <a:fontRef idx="minor">
            <a:schemeClr val="dk1"/>
          </a:fontRef>
        </p:style>
        <p:txBody>
          <a:bodyPr>
            <a:normAutofit fontScale="32500" lnSpcReduction="20000"/>
          </a:bodyPr>
          <a:lstStyle/>
          <a:p>
            <a:pPr marL="0" indent="0">
              <a:buNone/>
            </a:pPr>
            <a:r>
              <a:rPr lang="es-ES" dirty="0"/>
              <a:t> </a:t>
            </a:r>
            <a:endParaRPr lang="es-ES" sz="4300" dirty="0"/>
          </a:p>
          <a:p>
            <a:pPr marL="0" indent="0">
              <a:buNone/>
            </a:pPr>
            <a:r>
              <a:rPr lang="es-ES" sz="4300" b="1" dirty="0"/>
              <a:t> </a:t>
            </a:r>
            <a:endParaRPr lang="es-ES" sz="5600" dirty="0"/>
          </a:p>
          <a:p>
            <a:pPr marL="0" indent="0">
              <a:buNone/>
            </a:pPr>
            <a:r>
              <a:rPr lang="es-ES" sz="5600" dirty="0"/>
              <a:t> </a:t>
            </a:r>
            <a:r>
              <a:rPr lang="es-ES" sz="7200" b="1" i="1" u="sng" dirty="0" smtClean="0">
                <a:solidFill>
                  <a:schemeClr val="accent2">
                    <a:lumMod val="75000"/>
                  </a:schemeClr>
                </a:solidFill>
              </a:rPr>
              <a:t>La </a:t>
            </a:r>
            <a:r>
              <a:rPr lang="es-ES" sz="7200" b="1" i="1" u="sng" dirty="0">
                <a:solidFill>
                  <a:schemeClr val="accent2">
                    <a:lumMod val="75000"/>
                  </a:schemeClr>
                </a:solidFill>
              </a:rPr>
              <a:t>coyuntura económica nacional e internacional: dificultades y desafíos para la producción de arroz.</a:t>
            </a:r>
          </a:p>
          <a:p>
            <a:pPr marL="0" indent="0">
              <a:buNone/>
            </a:pPr>
            <a:r>
              <a:rPr lang="es-ES" sz="7200" b="1" dirty="0"/>
              <a:t> </a:t>
            </a:r>
          </a:p>
          <a:p>
            <a:pPr marL="0" indent="0">
              <a:buNone/>
            </a:pPr>
            <a:r>
              <a:rPr lang="es-ES" sz="7200" b="1" i="1" u="sng" dirty="0" smtClean="0">
                <a:solidFill>
                  <a:schemeClr val="accent2">
                    <a:lumMod val="75000"/>
                  </a:schemeClr>
                </a:solidFill>
              </a:rPr>
              <a:t>Producir </a:t>
            </a:r>
            <a:r>
              <a:rPr lang="es-ES" sz="7200" b="1" i="1" u="sng" dirty="0">
                <a:solidFill>
                  <a:schemeClr val="accent2">
                    <a:lumMod val="75000"/>
                  </a:schemeClr>
                </a:solidFill>
              </a:rPr>
              <a:t>y exportar arroz en Uruguay: fortalezas y obstáculos</a:t>
            </a:r>
            <a:r>
              <a:rPr lang="es-ES" sz="7200" b="1" dirty="0" smtClean="0"/>
              <a:t>. </a:t>
            </a:r>
          </a:p>
          <a:p>
            <a:pPr marL="0" indent="0">
              <a:buNone/>
            </a:pPr>
            <a:endParaRPr lang="es-ES" sz="7200" b="1" dirty="0"/>
          </a:p>
          <a:p>
            <a:pPr marL="0" indent="0">
              <a:buNone/>
            </a:pPr>
            <a:r>
              <a:rPr lang="es-ES" sz="7200" b="1" i="1" u="sng" dirty="0">
                <a:solidFill>
                  <a:schemeClr val="accent2">
                    <a:lumMod val="75000"/>
                  </a:schemeClr>
                </a:solidFill>
              </a:rPr>
              <a:t>Impactos económicos, sociales y ambientales de la producción de arroz en Uruguay</a:t>
            </a:r>
            <a:r>
              <a:rPr lang="es-ES" sz="5400" b="1" dirty="0"/>
              <a:t>.</a:t>
            </a:r>
          </a:p>
          <a:p>
            <a:pPr marL="0" indent="0">
              <a:buNone/>
            </a:pPr>
            <a:endParaRPr lang="es-ES" sz="5600" b="1" dirty="0"/>
          </a:p>
          <a:p>
            <a:endParaRPr lang="es-ES" b="1" dirty="0" smtClean="0"/>
          </a:p>
          <a:p>
            <a:endParaRPr lang="es-ES" b="1" dirty="0"/>
          </a:p>
        </p:txBody>
      </p:sp>
      <p:sp>
        <p:nvSpPr>
          <p:cNvPr id="4" name="3 Marcador de contenido"/>
          <p:cNvSpPr>
            <a:spLocks noGrp="1"/>
          </p:cNvSpPr>
          <p:nvPr>
            <p:ph sz="half" idx="2"/>
          </p:nvPr>
        </p:nvSpPr>
        <p:spPr>
          <a:xfrm>
            <a:off x="4716016" y="1916832"/>
            <a:ext cx="4176464" cy="3024336"/>
          </a:xfrm>
        </p:spPr>
        <p:style>
          <a:lnRef idx="1">
            <a:schemeClr val="accent6"/>
          </a:lnRef>
          <a:fillRef idx="2">
            <a:schemeClr val="accent6"/>
          </a:fillRef>
          <a:effectRef idx="1">
            <a:schemeClr val="accent6"/>
          </a:effectRef>
          <a:fontRef idx="minor">
            <a:schemeClr val="dk1"/>
          </a:fontRef>
        </p:style>
        <p:txBody>
          <a:bodyPr>
            <a:normAutofit fontScale="32500" lnSpcReduction="20000"/>
          </a:bodyPr>
          <a:lstStyle/>
          <a:p>
            <a:pPr marL="0" indent="0">
              <a:buNone/>
            </a:pPr>
            <a:r>
              <a:rPr lang="es-ES" sz="5600" b="1" dirty="0" smtClean="0"/>
              <a:t>Participaron más de 170 personas, con muy buena asistencia del gobierno e instituciones públicas y privadas en general.</a:t>
            </a:r>
          </a:p>
          <a:p>
            <a:pPr marL="0" indent="0">
              <a:buNone/>
            </a:pPr>
            <a:endParaRPr lang="es-ES" sz="5600" b="1" dirty="0"/>
          </a:p>
          <a:p>
            <a:pPr marL="0" indent="0">
              <a:buNone/>
            </a:pPr>
            <a:r>
              <a:rPr lang="es-ES" sz="5600" b="1" dirty="0" smtClean="0"/>
              <a:t>Coincidencia en el diagnóstico y en la necesidad de búsqueda de soluciones.</a:t>
            </a:r>
          </a:p>
          <a:p>
            <a:pPr marL="0" indent="0">
              <a:buNone/>
            </a:pPr>
            <a:endParaRPr lang="es-ES" sz="5600" b="1" dirty="0"/>
          </a:p>
          <a:p>
            <a:pPr marL="0" indent="0">
              <a:buNone/>
            </a:pPr>
            <a:r>
              <a:rPr lang="es-ES" sz="5600" b="1" dirty="0" smtClean="0"/>
              <a:t>Repercusión en los medios de comunicación.</a:t>
            </a:r>
            <a:endParaRPr lang="es-ES" sz="5600" dirty="0"/>
          </a:p>
          <a:p>
            <a:pPr marL="0" indent="0">
              <a:buNone/>
            </a:pPr>
            <a:endParaRPr lang="es-ES" dirty="0"/>
          </a:p>
        </p:txBody>
      </p:sp>
      <p:sp>
        <p:nvSpPr>
          <p:cNvPr id="5" name="4 CuadroTexto"/>
          <p:cNvSpPr txBox="1"/>
          <p:nvPr/>
        </p:nvSpPr>
        <p:spPr>
          <a:xfrm>
            <a:off x="1043608" y="869256"/>
            <a:ext cx="6768752" cy="338554"/>
          </a:xfrm>
          <a:prstGeom prst="rect">
            <a:avLst/>
          </a:prstGeom>
          <a:noFill/>
        </p:spPr>
        <p:txBody>
          <a:bodyPr wrap="square" rtlCol="0">
            <a:spAutoFit/>
          </a:bodyPr>
          <a:lstStyle/>
          <a:p>
            <a:pPr algn="ctr"/>
            <a:r>
              <a:rPr lang="es-ES" sz="1600" dirty="0" smtClean="0"/>
              <a:t>Sala </a:t>
            </a:r>
            <a:r>
              <a:rPr lang="es-ES" sz="1600" dirty="0"/>
              <a:t>de Conferencias Cámara Mercantil de Productos del País </a:t>
            </a:r>
            <a:endParaRPr lang="es-ES" sz="1600" dirty="0" smtClean="0"/>
          </a:p>
        </p:txBody>
      </p:sp>
    </p:spTree>
    <p:extLst>
      <p:ext uri="{BB962C8B-B14F-4D97-AF65-F5344CB8AC3E}">
        <p14:creationId xmlns:p14="http://schemas.microsoft.com/office/powerpoint/2010/main" val="1425474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style>
          <a:lnRef idx="1">
            <a:schemeClr val="dk1"/>
          </a:lnRef>
          <a:fillRef idx="2">
            <a:schemeClr val="dk1"/>
          </a:fillRef>
          <a:effectRef idx="1">
            <a:schemeClr val="dk1"/>
          </a:effectRef>
          <a:fontRef idx="minor">
            <a:schemeClr val="dk1"/>
          </a:fontRef>
        </p:style>
        <p:txBody>
          <a:bodyPr>
            <a:normAutofit fontScale="90000"/>
          </a:bodyPr>
          <a:lstStyle/>
          <a:p>
            <a:r>
              <a:rPr lang="es-ES" dirty="0" smtClean="0"/>
              <a:t>Conclusiones de las reuniones</a:t>
            </a:r>
            <a:endParaRPr lang="es-ES" dirty="0"/>
          </a:p>
        </p:txBody>
      </p:sp>
      <p:sp>
        <p:nvSpPr>
          <p:cNvPr id="3" name="2 Marcador de contenido"/>
          <p:cNvSpPr>
            <a:spLocks noGrp="1"/>
          </p:cNvSpPr>
          <p:nvPr>
            <p:ph idx="1"/>
          </p:nvPr>
        </p:nvSpPr>
        <p:spPr>
          <a:xfrm>
            <a:off x="320192" y="1052736"/>
            <a:ext cx="8363272" cy="1396752"/>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es-ES" dirty="0" smtClean="0"/>
              <a:t>En todos los casos hay un reconocimiento a la situación del sector y a los aportes que el mismo realiza en términos de exportaciones, innovación, empleo y compromiso en general con el país.</a:t>
            </a:r>
          </a:p>
          <a:p>
            <a:pPr marL="0" indent="0">
              <a:buNone/>
            </a:pPr>
            <a:endParaRPr lang="es-ES" dirty="0"/>
          </a:p>
        </p:txBody>
      </p:sp>
      <p:sp>
        <p:nvSpPr>
          <p:cNvPr id="4" name="2 Marcador de contenido"/>
          <p:cNvSpPr txBox="1">
            <a:spLocks/>
          </p:cNvSpPr>
          <p:nvPr/>
        </p:nvSpPr>
        <p:spPr>
          <a:xfrm>
            <a:off x="320192" y="2549984"/>
            <a:ext cx="8363272" cy="51897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es-ES"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r>
              <a:rPr lang="es-ES" sz="2500" dirty="0"/>
              <a:t>El Gobierno manifiesta un compromiso de apoyar al sector. </a:t>
            </a:r>
          </a:p>
          <a:p>
            <a:pPr marL="0" indent="0">
              <a:buFont typeface="Arial" pitchFamily="34" charset="0"/>
              <a:buNone/>
            </a:pPr>
            <a:endParaRPr lang="es-ES" dirty="0"/>
          </a:p>
        </p:txBody>
      </p:sp>
      <p:sp>
        <p:nvSpPr>
          <p:cNvPr id="5" name="2 Marcador de contenido"/>
          <p:cNvSpPr txBox="1">
            <a:spLocks/>
          </p:cNvSpPr>
          <p:nvPr/>
        </p:nvSpPr>
        <p:spPr>
          <a:xfrm>
            <a:off x="307368" y="3212976"/>
            <a:ext cx="8363272" cy="283001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0" lang="es-ES"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dk1"/>
                </a:solidFill>
                <a:latin typeface="+mn-lt"/>
                <a:ea typeface="+mn-ea"/>
                <a:cs typeface="+mn-cs"/>
              </a:defRPr>
            </a:lvl9pPr>
          </a:lstStyle>
          <a:p>
            <a:r>
              <a:rPr lang="es-ES" dirty="0" smtClean="0"/>
              <a:t>Algunas propuestas concretas:</a:t>
            </a:r>
          </a:p>
          <a:p>
            <a:r>
              <a:rPr lang="es-ES" sz="2200" dirty="0" smtClean="0"/>
              <a:t>Se comprometen a alguna señal antes del 30.6</a:t>
            </a:r>
          </a:p>
          <a:p>
            <a:r>
              <a:rPr lang="es-ES" sz="2200" dirty="0" smtClean="0"/>
              <a:t>Apoyo en ampliación de mercados</a:t>
            </a:r>
          </a:p>
          <a:p>
            <a:r>
              <a:rPr lang="es-ES" sz="2200" dirty="0" smtClean="0"/>
              <a:t>Se está evaluando cambio de criterios en Consejo de Salarios y se convoca a Diálogo Social en el segundo semestre</a:t>
            </a:r>
          </a:p>
          <a:p>
            <a:r>
              <a:rPr lang="es-ES" sz="2200" dirty="0" smtClean="0"/>
              <a:t>Convocatoria a la Comisión Sectorial del Arroz</a:t>
            </a:r>
          </a:p>
          <a:p>
            <a:r>
              <a:rPr lang="es-ES" sz="2200" dirty="0" smtClean="0"/>
              <a:t>Sistema Nacional de Competitividad</a:t>
            </a:r>
          </a:p>
          <a:p>
            <a:endParaRPr lang="es-ES" dirty="0" smtClean="0"/>
          </a:p>
          <a:p>
            <a:endParaRPr lang="es-ES" dirty="0" smtClean="0"/>
          </a:p>
          <a:p>
            <a:pPr marL="0" indent="0">
              <a:buFont typeface="Arial" pitchFamily="34" charset="0"/>
              <a:buNone/>
            </a:pPr>
            <a:endParaRPr lang="es-ES" dirty="0"/>
          </a:p>
        </p:txBody>
      </p:sp>
    </p:spTree>
    <p:extLst>
      <p:ext uri="{BB962C8B-B14F-4D97-AF65-F5344CB8AC3E}">
        <p14:creationId xmlns:p14="http://schemas.microsoft.com/office/powerpoint/2010/main" val="20980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style>
          <a:lnRef idx="1">
            <a:schemeClr val="accent3"/>
          </a:lnRef>
          <a:fillRef idx="2">
            <a:schemeClr val="accent3"/>
          </a:fillRef>
          <a:effectRef idx="1">
            <a:schemeClr val="accent3"/>
          </a:effectRef>
          <a:fontRef idx="minor">
            <a:schemeClr val="dk1"/>
          </a:fontRef>
        </p:style>
        <p:txBody>
          <a:bodyPr>
            <a:normAutofit/>
          </a:bodyPr>
          <a:lstStyle/>
          <a:p>
            <a:r>
              <a:rPr lang="es-ES" sz="3200" dirty="0"/>
              <a:t>Gestiones de Gobierno en término de mercados</a:t>
            </a:r>
          </a:p>
        </p:txBody>
      </p:sp>
      <p:sp>
        <p:nvSpPr>
          <p:cNvPr id="3" name="2 Marcador de contenido"/>
          <p:cNvSpPr>
            <a:spLocks noGrp="1"/>
          </p:cNvSpPr>
          <p:nvPr>
            <p:ph idx="1"/>
          </p:nvPr>
        </p:nvSpPr>
        <p:spPr/>
        <p:txBody>
          <a:bodyPr/>
          <a:lstStyle/>
          <a:p>
            <a:r>
              <a:rPr lang="es-ES" dirty="0" smtClean="0"/>
              <a:t>Negociación con Perú</a:t>
            </a:r>
          </a:p>
          <a:p>
            <a:r>
              <a:rPr lang="es-ES" dirty="0" smtClean="0"/>
              <a:t>Tratado Unión Europea – MERCOSUR</a:t>
            </a:r>
          </a:p>
          <a:p>
            <a:r>
              <a:rPr lang="es-ES" dirty="0" smtClean="0"/>
              <a:t>Negociación Costa Rica</a:t>
            </a:r>
          </a:p>
          <a:p>
            <a:r>
              <a:rPr lang="es-ES" dirty="0" smtClean="0"/>
              <a:t>Intercambio alimentos-petróleo con Venezuela</a:t>
            </a:r>
          </a:p>
          <a:p>
            <a:r>
              <a:rPr lang="es-ES" dirty="0" smtClean="0"/>
              <a:t>Misiones comerciales: Alemania, India, Japón</a:t>
            </a:r>
            <a:endParaRPr lang="es-ES" dirty="0"/>
          </a:p>
        </p:txBody>
      </p:sp>
    </p:spTree>
    <p:extLst>
      <p:ext uri="{BB962C8B-B14F-4D97-AF65-F5344CB8AC3E}">
        <p14:creationId xmlns:p14="http://schemas.microsoft.com/office/powerpoint/2010/main" val="292106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3880" y="404664"/>
            <a:ext cx="8686800" cy="1095600"/>
          </a:xfrm>
        </p:spPr>
        <p:txBody>
          <a:bodyPr>
            <a:noAutofit/>
          </a:bodyPr>
          <a:lstStyle/>
          <a:p>
            <a:r>
              <a:rPr lang="es-ES" sz="3600" dirty="0" smtClean="0"/>
              <a:t>Evolución de precios internacionales de referencia USD/ton</a:t>
            </a:r>
            <a:endParaRPr lang="es-ES" sz="3600" dirty="0"/>
          </a:p>
        </p:txBody>
      </p:sp>
      <p:graphicFrame>
        <p:nvGraphicFramePr>
          <p:cNvPr id="5" name="6 Gráfico"/>
          <p:cNvGraphicFramePr>
            <a:graphicFrameLocks/>
          </p:cNvGraphicFramePr>
          <p:nvPr>
            <p:extLst>
              <p:ext uri="{D42A27DB-BD31-4B8C-83A1-F6EECF244321}">
                <p14:modId xmlns:p14="http://schemas.microsoft.com/office/powerpoint/2010/main" val="1695491467"/>
              </p:ext>
            </p:extLst>
          </p:nvPr>
        </p:nvGraphicFramePr>
        <p:xfrm>
          <a:off x="683568" y="1988840"/>
          <a:ext cx="7128792"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893687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1_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703</Words>
  <Application>Microsoft Office PowerPoint</Application>
  <PresentationFormat>Presentación en pantalla (4:3)</PresentationFormat>
  <Paragraphs>139</Paragraphs>
  <Slides>19</Slides>
  <Notes>6</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1_Presentación de PowerPoint 2010</vt:lpstr>
      <vt:lpstr> ASAMBLEA EXTRAORDINARIA  24 de junio de 2015  INIA Treinta y Tres</vt:lpstr>
      <vt:lpstr>Presentación de PowerPoint</vt:lpstr>
      <vt:lpstr>Presentación de PowerPoint</vt:lpstr>
      <vt:lpstr>Prioridades 2015 propuesta a ser discutida con los productores.</vt:lpstr>
      <vt:lpstr>Reuniones</vt:lpstr>
      <vt:lpstr>Seminario “El sector arrocero Uruguayo. Desafíos para la competitividad”   martes 16 de junio de 2015</vt:lpstr>
      <vt:lpstr>Conclusiones de las reuniones</vt:lpstr>
      <vt:lpstr>Gestiones de Gobierno en término de mercados</vt:lpstr>
      <vt:lpstr>Evolución de precios internacionales de referencia USD/ton</vt:lpstr>
      <vt:lpstr>Principales exportadores mundiales de arroz</vt:lpstr>
      <vt:lpstr>MERCADOS DE DESTINO  al 18/6/2015  </vt:lpstr>
      <vt:lpstr>Presentación de PowerPoint</vt:lpstr>
      <vt:lpstr>Presentación de PowerPoint</vt:lpstr>
      <vt:lpstr>PRECIO  PROVISORIO  ZAFRA  2014/2015</vt:lpstr>
      <vt:lpstr>PRECIO  PROVISORIO  ZAFRA  2014/2015</vt:lpstr>
      <vt:lpstr>Presentación de PowerPoint</vt:lpstr>
      <vt:lpstr>LABORATORIOS – Proceso Acreditación</vt:lpstr>
      <vt:lpstr>LABORATORIOS – Proceso Acreditación</vt:lpstr>
      <vt:lpstr>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2014-10-07T19:12:44Z</dcterms:created>
  <dcterms:modified xsi:type="dcterms:W3CDTF">2015-06-24T16:40:53Z</dcterms:modified>
</cp:coreProperties>
</file>